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entation.xml" ContentType="application/vnd.openxmlformats-officedocument.presentationml.presentation.main+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9" r:id="rId2"/>
    <p:sldId id="260" r:id="rId3"/>
    <p:sldId id="261" r:id="rId4"/>
    <p:sldId id="262" r:id="rId5"/>
    <p:sldId id="281" r:id="rId6"/>
    <p:sldId id="263" r:id="rId7"/>
    <p:sldId id="264" r:id="rId8"/>
    <p:sldId id="265" r:id="rId9"/>
    <p:sldId id="266" r:id="rId10"/>
    <p:sldId id="282" r:id="rId11"/>
    <p:sldId id="267" r:id="rId12"/>
    <p:sldId id="268" r:id="rId13"/>
    <p:sldId id="269" r:id="rId14"/>
    <p:sldId id="270" r:id="rId15"/>
    <p:sldId id="271" r:id="rId16"/>
    <p:sldId id="272" r:id="rId17"/>
    <p:sldId id="273" r:id="rId18"/>
    <p:sldId id="275" r:id="rId19"/>
    <p:sldId id="283" r:id="rId20"/>
    <p:sldId id="274" r:id="rId21"/>
    <p:sldId id="284" r:id="rId22"/>
    <p:sldId id="276" r:id="rId23"/>
    <p:sldId id="285" r:id="rId24"/>
    <p:sldId id="286" r:id="rId25"/>
    <p:sldId id="277" r:id="rId26"/>
    <p:sldId id="278" r:id="rId27"/>
    <p:sldId id="287" r:id="rId28"/>
    <p:sldId id="279" r:id="rId29"/>
    <p:sldId id="288" r:id="rId30"/>
    <p:sldId id="289" r:id="rId3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33"/>
    <p:restoredTop sz="84486"/>
  </p:normalViewPr>
  <p:slideViewPr>
    <p:cSldViewPr snapToGrid="0">
      <p:cViewPr varScale="1">
        <p:scale>
          <a:sx n="76" d="100"/>
          <a:sy n="76" d="100"/>
        </p:scale>
        <p:origin x="1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B9765E-FB58-094E-B669-09512540549B}" type="datetimeFigureOut">
              <a:rPr lang="es-MX" smtClean="0"/>
              <a:t>27/11/23</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F72B55-3E4F-2649-81F5-7A4CEAEF2AC7}" type="slidenum">
              <a:rPr lang="es-MX" smtClean="0"/>
              <a:t>‹Nº›</a:t>
            </a:fld>
            <a:endParaRPr lang="es-MX"/>
          </a:p>
        </p:txBody>
      </p:sp>
    </p:spTree>
    <p:extLst>
      <p:ext uri="{BB962C8B-B14F-4D97-AF65-F5344CB8AC3E}">
        <p14:creationId xmlns:p14="http://schemas.microsoft.com/office/powerpoint/2010/main" val="254487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Saludos, mi nombre es Adrián Núñez Vieyra y a continuación presentaré  la propuesta de tesis  para el doctorado en ciencias de la ingeniería y los avances que se han concretado durante este primer semestre. Mi asesor de tesis es el doctor Juan Carlos Olivares Rojas y mi co asesor es el doctor Arturo Méndez Patiño</a:t>
            </a:r>
          </a:p>
          <a:p>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1</a:t>
            </a:fld>
            <a:endParaRPr lang="es-MX"/>
          </a:p>
        </p:txBody>
      </p:sp>
    </p:spTree>
    <p:extLst>
      <p:ext uri="{BB962C8B-B14F-4D97-AF65-F5344CB8AC3E}">
        <p14:creationId xmlns:p14="http://schemas.microsoft.com/office/powerpoint/2010/main" val="4208537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800" dirty="0">
                <a:effectLst/>
                <a:latin typeface="Calibri" panose="020F0502020204030204" pitchFamily="34" charset="0"/>
                <a:ea typeface="Calibri" panose="020F0502020204030204" pitchFamily="34" charset="0"/>
              </a:rPr>
              <a:t>Actualmente, ya existen Sistemas de videovigilancia con altas prestaciones, tales como la detección y clasificación de objetos, el resumen automático de vídeo, el rastreo de objetos a través de múltiples cámaras, la resolución en problemas de autenticación y otras más. Para lograr este entendimiento automático, los CCTV llevan a cabo varios procesos que en su conjunto se conocen como vídeo análisis. </a:t>
            </a:r>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10</a:t>
            </a:fld>
            <a:endParaRPr lang="es-MX"/>
          </a:p>
        </p:txBody>
      </p:sp>
    </p:spTree>
    <p:extLst>
      <p:ext uri="{BB962C8B-B14F-4D97-AF65-F5344CB8AC3E}">
        <p14:creationId xmlns:p14="http://schemas.microsoft.com/office/powerpoint/2010/main" val="2236812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El video </a:t>
            </a:r>
            <a:r>
              <a:rPr lang="en-US" sz="1800" dirty="0" err="1">
                <a:effectLst/>
                <a:latin typeface="Times New Roman" panose="02020603050405020304" pitchFamily="18" charset="0"/>
                <a:ea typeface="Times New Roman" panose="02020603050405020304" pitchFamily="18" charset="0"/>
              </a:rPr>
              <a:t>anállisis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por</a:t>
            </a:r>
            <a:r>
              <a:rPr lang="en-US" sz="1800" dirty="0">
                <a:effectLst/>
                <a:latin typeface="Times New Roman" panose="02020603050405020304" pitchFamily="18" charset="0"/>
                <a:ea typeface="Times New Roman" panose="02020603050405020304" pitchFamily="18" charset="0"/>
              </a:rPr>
              <a:t> lo tanto, </a:t>
            </a:r>
            <a:r>
              <a:rPr lang="en-US" sz="1800" dirty="0" err="1">
                <a:effectLst/>
                <a:latin typeface="Times New Roman" panose="02020603050405020304" pitchFamily="18" charset="0"/>
                <a:ea typeface="Times New Roman" panose="02020603050405020304" pitchFamily="18" charset="0"/>
              </a:rPr>
              <a:t>incluye</a:t>
            </a:r>
            <a:r>
              <a:rPr lang="en-US" sz="1800" dirty="0">
                <a:effectLst/>
                <a:latin typeface="Times New Roman" panose="02020603050405020304" pitchFamily="18" charset="0"/>
                <a:ea typeface="Times New Roman" panose="02020603050405020304" pitchFamily="18" charset="0"/>
              </a:rPr>
              <a:t> la </a:t>
            </a:r>
            <a:r>
              <a:rPr lang="en-US" sz="1800" dirty="0" err="1">
                <a:effectLst/>
                <a:latin typeface="Times New Roman" panose="02020603050405020304" pitchFamily="18" charset="0"/>
                <a:ea typeface="Times New Roman" panose="02020603050405020304" pitchFamily="18" charset="0"/>
              </a:rPr>
              <a:t>detección</a:t>
            </a:r>
            <a:r>
              <a:rPr lang="en-US" sz="1800" dirty="0">
                <a:effectLst/>
                <a:latin typeface="Times New Roman" panose="02020603050405020304" pitchFamily="18" charset="0"/>
                <a:ea typeface="Times New Roman" panose="02020603050405020304" pitchFamily="18" charset="0"/>
              </a:rPr>
              <a:t> y </a:t>
            </a:r>
            <a:r>
              <a:rPr lang="en-US" sz="1800" dirty="0" err="1">
                <a:effectLst/>
                <a:latin typeface="Times New Roman" panose="02020603050405020304" pitchFamily="18" charset="0"/>
                <a:ea typeface="Times New Roman" panose="02020603050405020304" pitchFamily="18" charset="0"/>
              </a:rPr>
              <a:t>clasificación</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objetos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basándose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la </a:t>
            </a:r>
            <a:r>
              <a:rPr lang="en-US" sz="1800" dirty="0" err="1">
                <a:effectLst/>
                <a:latin typeface="Times New Roman" panose="02020603050405020304" pitchFamily="18" charset="0"/>
                <a:ea typeface="Times New Roman" panose="02020603050405020304" pitchFamily="18" charset="0"/>
              </a:rPr>
              <a:t>semántica</a:t>
            </a:r>
            <a:r>
              <a:rPr lang="en-US" sz="1800" dirty="0">
                <a:effectLst/>
                <a:latin typeface="Times New Roman" panose="02020603050405020304" pitchFamily="18" charset="0"/>
                <a:ea typeface="Times New Roman" panose="02020603050405020304" pitchFamily="18" charset="0"/>
              </a:rPr>
              <a:t> de las </a:t>
            </a:r>
            <a:r>
              <a:rPr lang="en-US" sz="1800" dirty="0" err="1">
                <a:effectLst/>
                <a:latin typeface="Times New Roman" panose="02020603050405020304" pitchFamily="18" charset="0"/>
                <a:ea typeface="Times New Roman" panose="02020603050405020304" pitchFamily="18" charset="0"/>
              </a:rPr>
              <a:t>imágenes</a:t>
            </a:r>
            <a:r>
              <a:rPr lang="en-US" sz="1800" dirty="0">
                <a:effectLst/>
                <a:latin typeface="Times New Roman" panose="02020603050405020304" pitchFamily="18" charset="0"/>
                <a:ea typeface="Times New Roman" panose="02020603050405020304" pitchFamily="18" charset="0"/>
              </a:rPr>
              <a:t> y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comportamiento</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los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objetos</a:t>
            </a:r>
            <a:r>
              <a:rPr lang="en-US" sz="1800" dirty="0">
                <a:effectLst/>
                <a:latin typeface="Times New Roman" panose="02020603050405020304" pitchFamily="18" charset="0"/>
                <a:ea typeface="Times New Roman" panose="02020603050405020304" pitchFamily="18" charset="0"/>
              </a:rPr>
              <a:t>. La </a:t>
            </a:r>
            <a:r>
              <a:rPr lang="en-US" sz="1800" dirty="0" err="1">
                <a:effectLst/>
                <a:latin typeface="Times New Roman" panose="02020603050405020304" pitchFamily="18" charset="0"/>
                <a:ea typeface="Times New Roman" panose="02020603050405020304" pitchFamily="18" charset="0"/>
              </a:rPr>
              <a:t>detección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incluye</a:t>
            </a:r>
            <a:r>
              <a:rPr lang="en-US" sz="1800" dirty="0">
                <a:effectLst/>
                <a:latin typeface="Times New Roman" panose="02020603050405020304" pitchFamily="18" charset="0"/>
                <a:ea typeface="Times New Roman" panose="02020603050405020304" pitchFamily="18" charset="0"/>
              </a:rPr>
              <a:t> la </a:t>
            </a:r>
            <a:r>
              <a:rPr lang="en-US" sz="1800" dirty="0" err="1">
                <a:effectLst/>
                <a:latin typeface="Times New Roman" panose="02020603050405020304" pitchFamily="18" charset="0"/>
                <a:ea typeface="Times New Roman" panose="02020603050405020304" pitchFamily="18" charset="0"/>
              </a:rPr>
              <a:t>segmentación</a:t>
            </a:r>
            <a:r>
              <a:rPr lang="en-US" sz="1800" dirty="0">
                <a:effectLst/>
                <a:latin typeface="Times New Roman" panose="02020603050405020304" pitchFamily="18" charset="0"/>
                <a:ea typeface="Times New Roman" panose="02020603050405020304" pitchFamily="18" charset="0"/>
              </a:rPr>
              <a:t> y lo que </a:t>
            </a:r>
            <a:r>
              <a:rPr lang="en-US" sz="1800" dirty="0" err="1">
                <a:effectLst/>
                <a:latin typeface="Times New Roman" panose="02020603050405020304" pitchFamily="18" charset="0"/>
                <a:ea typeface="Times New Roman" panose="02020603050405020304" pitchFamily="18" charset="0"/>
              </a:rPr>
              <a:t>busca</a:t>
            </a:r>
            <a:r>
              <a:rPr lang="en-US" sz="1800" dirty="0">
                <a:effectLst/>
                <a:latin typeface="Times New Roman" panose="02020603050405020304" pitchFamily="18" charset="0"/>
                <a:ea typeface="Times New Roman" panose="02020603050405020304" pitchFamily="18" charset="0"/>
              </a:rPr>
              <a:t> es </a:t>
            </a:r>
            <a:r>
              <a:rPr lang="en-US" sz="1800" dirty="0" err="1">
                <a:effectLst/>
                <a:latin typeface="Times New Roman" panose="02020603050405020304" pitchFamily="18" charset="0"/>
                <a:ea typeface="Times New Roman" panose="02020603050405020304" pitchFamily="18" charset="0"/>
              </a:rPr>
              <a:t>identificar</a:t>
            </a:r>
            <a:r>
              <a:rPr lang="en-US" sz="1800" dirty="0">
                <a:effectLst/>
                <a:latin typeface="Times New Roman" panose="02020603050405020304" pitchFamily="18" charset="0"/>
                <a:ea typeface="Times New Roman" panose="02020603050405020304" pitchFamily="18" charset="0"/>
              </a:rPr>
              <a:t> regions de </a:t>
            </a:r>
            <a:r>
              <a:rPr lang="en-US" sz="1800" dirty="0" err="1">
                <a:effectLst/>
                <a:latin typeface="Times New Roman" panose="02020603050405020304" pitchFamily="18" charset="0"/>
                <a:ea typeface="Times New Roman" panose="02020603050405020304" pitchFamily="18" charset="0"/>
              </a:rPr>
              <a:t>interés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una</a:t>
            </a:r>
            <a:r>
              <a:rPr lang="en-US" sz="1800" dirty="0">
                <a:effectLst/>
                <a:latin typeface="Times New Roman" panose="02020603050405020304" pitchFamily="18" charset="0"/>
                <a:ea typeface="Times New Roman" panose="02020603050405020304" pitchFamily="18" charset="0"/>
              </a:rPr>
              <a:t> imagen </a:t>
            </a:r>
            <a:r>
              <a:rPr lang="en-US" sz="1800" dirty="0" err="1">
                <a:effectLst/>
                <a:latin typeface="Times New Roman" panose="02020603050405020304" pitchFamily="18" charset="0"/>
                <a:ea typeface="Times New Roman" panose="02020603050405020304" pitchFamily="18" charset="0"/>
              </a:rPr>
              <a:t>deferenciándola</a:t>
            </a:r>
            <a:r>
              <a:rPr lang="en-US" sz="1800" dirty="0">
                <a:effectLst/>
                <a:latin typeface="Times New Roman" panose="02020603050405020304" pitchFamily="18" charset="0"/>
                <a:ea typeface="Times New Roman" panose="02020603050405020304" pitchFamily="18" charset="0"/>
              </a:rPr>
              <a:t> de lo que </a:t>
            </a:r>
            <a:r>
              <a:rPr lang="en-US" sz="1800" dirty="0" err="1">
                <a:effectLst/>
                <a:latin typeface="Times New Roman" panose="02020603050405020304" pitchFamily="18" charset="0"/>
                <a:ea typeface="Times New Roman" panose="02020603050405020304" pitchFamily="18" charset="0"/>
              </a:rPr>
              <a:t>sería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fondo</a:t>
            </a:r>
            <a:r>
              <a:rPr lang="en-US" sz="1800" dirty="0">
                <a:effectLst/>
                <a:latin typeface="Times New Roman" panose="02020603050405020304" pitchFamily="18" charset="0"/>
                <a:ea typeface="Times New Roman" panose="02020603050405020304" pitchFamily="18" charset="0"/>
              </a:rPr>
              <a:t> de la imagen. Por </a:t>
            </a:r>
            <a:r>
              <a:rPr lang="en-US" sz="1800" dirty="0" err="1">
                <a:effectLst/>
                <a:latin typeface="Times New Roman" panose="02020603050405020304" pitchFamily="18" charset="0"/>
                <a:ea typeface="Times New Roman" panose="02020603050405020304" pitchFamily="18" charset="0"/>
              </a:rPr>
              <a:t>otra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parte</a:t>
            </a:r>
            <a:r>
              <a:rPr lang="en-US" sz="1800" dirty="0">
                <a:effectLst/>
                <a:latin typeface="Times New Roman" panose="02020603050405020304" pitchFamily="18" charset="0"/>
                <a:ea typeface="Times New Roman" panose="02020603050405020304" pitchFamily="18" charset="0"/>
              </a:rPr>
              <a:t>, la </a:t>
            </a:r>
            <a:r>
              <a:rPr lang="en-US" sz="1800" dirty="0" err="1">
                <a:effectLst/>
                <a:latin typeface="Times New Roman" panose="02020603050405020304" pitchFamily="18" charset="0"/>
                <a:ea typeface="Times New Roman" panose="02020603050405020304" pitchFamily="18" charset="0"/>
              </a:rPr>
              <a:t>clasificación</a:t>
            </a:r>
            <a:r>
              <a:rPr lang="en-US" sz="1800" dirty="0">
                <a:effectLst/>
                <a:latin typeface="Times New Roman" panose="02020603050405020304" pitchFamily="18" charset="0"/>
                <a:ea typeface="Times New Roman" panose="02020603050405020304" pitchFamily="18" charset="0"/>
              </a:rPr>
              <a:t> lo que </a:t>
            </a:r>
            <a:r>
              <a:rPr lang="en-US" sz="1800" dirty="0" err="1">
                <a:effectLst/>
                <a:latin typeface="Times New Roman" panose="02020603050405020304" pitchFamily="18" charset="0"/>
                <a:ea typeface="Times New Roman" panose="02020603050405020304" pitchFamily="18" charset="0"/>
              </a:rPr>
              <a:t>busca</a:t>
            </a:r>
            <a:r>
              <a:rPr lang="en-US" sz="1800" dirty="0">
                <a:effectLst/>
                <a:latin typeface="Times New Roman" panose="02020603050405020304" pitchFamily="18" charset="0"/>
                <a:ea typeface="Times New Roman" panose="02020603050405020304" pitchFamily="18" charset="0"/>
              </a:rPr>
              <a:t> es </a:t>
            </a:r>
            <a:r>
              <a:rPr lang="en-US" sz="1800" dirty="0" err="1">
                <a:effectLst/>
                <a:latin typeface="Times New Roman" panose="02020603050405020304" pitchFamily="18" charset="0"/>
                <a:ea typeface="Times New Roman" panose="02020603050405020304" pitchFamily="18" charset="0"/>
              </a:rPr>
              <a:t>asociar</a:t>
            </a:r>
            <a:r>
              <a:rPr lang="en-US" sz="1800" dirty="0">
                <a:effectLst/>
                <a:latin typeface="Times New Roman" panose="02020603050405020304" pitchFamily="18" charset="0"/>
                <a:ea typeface="Times New Roman" panose="02020603050405020304" pitchFamily="18" charset="0"/>
              </a:rPr>
              <a:t> las regions de </a:t>
            </a:r>
            <a:r>
              <a:rPr lang="en-US" sz="1800" dirty="0" err="1">
                <a:effectLst/>
                <a:latin typeface="Times New Roman" panose="02020603050405020304" pitchFamily="18" charset="0"/>
                <a:ea typeface="Times New Roman" panose="02020603050405020304" pitchFamily="18" charset="0"/>
              </a:rPr>
              <a:t>interés</a:t>
            </a:r>
            <a:r>
              <a:rPr lang="en-US" sz="1800" dirty="0">
                <a:effectLst/>
                <a:latin typeface="Times New Roman" panose="02020603050405020304" pitchFamily="18" charset="0"/>
                <a:ea typeface="Times New Roman" panose="02020603050405020304" pitchFamily="18" charset="0"/>
              </a:rPr>
              <a:t> con </a:t>
            </a:r>
            <a:r>
              <a:rPr lang="en-US" sz="1800" dirty="0" err="1">
                <a:effectLst/>
                <a:latin typeface="Times New Roman" panose="02020603050405020304" pitchFamily="18" charset="0"/>
                <a:ea typeface="Times New Roman" panose="02020603050405020304" pitchFamily="18" charset="0"/>
              </a:rPr>
              <a:t>objetos</a:t>
            </a:r>
            <a:r>
              <a:rPr lang="en-US" sz="1800" dirty="0">
                <a:effectLst/>
                <a:latin typeface="Times New Roman" panose="02020603050405020304" pitchFamily="18" charset="0"/>
                <a:ea typeface="Times New Roman" panose="02020603050405020304" pitchFamily="18" charset="0"/>
              </a:rPr>
              <a:t> del </a:t>
            </a:r>
            <a:r>
              <a:rPr lang="en-US" sz="1800" dirty="0" err="1">
                <a:effectLst/>
                <a:latin typeface="Times New Roman" panose="02020603050405020304" pitchFamily="18" charset="0"/>
                <a:ea typeface="Times New Roman" panose="02020603050405020304" pitchFamily="18" charset="0"/>
              </a:rPr>
              <a:t>mundo</a:t>
            </a:r>
            <a:r>
              <a:rPr lang="en-US" sz="1800" dirty="0">
                <a:effectLst/>
                <a:latin typeface="Times New Roman" panose="02020603050405020304" pitchFamily="18" charset="0"/>
                <a:ea typeface="Times New Roman" panose="02020603050405020304" pitchFamily="18" charset="0"/>
              </a:rPr>
              <a:t> real. </a:t>
            </a:r>
          </a:p>
          <a:p>
            <a:endParaRPr lang="en-US" sz="1800" dirty="0">
              <a:effectLst/>
              <a:latin typeface="Times New Roman" panose="02020603050405020304" pitchFamily="18" charset="0"/>
              <a:ea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22F72B55-3E4F-2649-81F5-7A4CEAEF2AC7}" type="slidenum">
              <a:rPr lang="es-MX" smtClean="0"/>
              <a:t>11</a:t>
            </a:fld>
            <a:endParaRPr lang="es-MX"/>
          </a:p>
        </p:txBody>
      </p:sp>
    </p:spTree>
    <p:extLst>
      <p:ext uri="{BB962C8B-B14F-4D97-AF65-F5344CB8AC3E}">
        <p14:creationId xmlns:p14="http://schemas.microsoft.com/office/powerpoint/2010/main" val="865926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La </a:t>
            </a:r>
            <a:r>
              <a:rPr lang="en-US" sz="1800" dirty="0" err="1">
                <a:effectLst/>
                <a:latin typeface="Times New Roman" panose="02020603050405020304" pitchFamily="18" charset="0"/>
                <a:ea typeface="Times New Roman" panose="02020603050405020304" pitchFamily="18" charset="0"/>
              </a:rPr>
              <a:t>semántica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una</a:t>
            </a:r>
            <a:r>
              <a:rPr lang="en-US" sz="1800" dirty="0">
                <a:effectLst/>
                <a:latin typeface="Times New Roman" panose="02020603050405020304" pitchFamily="18" charset="0"/>
                <a:ea typeface="Times New Roman" panose="02020603050405020304" pitchFamily="18" charset="0"/>
              </a:rPr>
              <a:t> imagen se </a:t>
            </a:r>
            <a:r>
              <a:rPr lang="en-US" sz="1800" dirty="0" err="1">
                <a:effectLst/>
                <a:latin typeface="Times New Roman" panose="02020603050405020304" pitchFamily="18" charset="0"/>
                <a:ea typeface="Times New Roman" panose="02020603050405020304" pitchFamily="18" charset="0"/>
              </a:rPr>
              <a:t>refiere</a:t>
            </a:r>
            <a:r>
              <a:rPr lang="en-US" sz="1800" dirty="0">
                <a:effectLst/>
                <a:latin typeface="Times New Roman" panose="02020603050405020304" pitchFamily="18" charset="0"/>
                <a:ea typeface="Times New Roman" panose="02020603050405020304" pitchFamily="18" charset="0"/>
              </a:rPr>
              <a:t> a la </a:t>
            </a:r>
            <a:r>
              <a:rPr lang="en-US" sz="1800" dirty="0" err="1">
                <a:effectLst/>
                <a:latin typeface="Times New Roman" panose="02020603050405020304" pitchFamily="18" charset="0"/>
                <a:ea typeface="Times New Roman" panose="02020603050405020304" pitchFamily="18" charset="0"/>
              </a:rPr>
              <a:t>interpretación</a:t>
            </a:r>
            <a:r>
              <a:rPr lang="en-US" sz="1800" dirty="0">
                <a:effectLst/>
                <a:latin typeface="Times New Roman" panose="02020603050405020304" pitchFamily="18" charset="0"/>
                <a:ea typeface="Times New Roman" panose="02020603050405020304" pitchFamily="18" charset="0"/>
              </a:rPr>
              <a:t> que </a:t>
            </a:r>
            <a:r>
              <a:rPr lang="en-US" sz="1800" dirty="0" err="1">
                <a:effectLst/>
                <a:latin typeface="Times New Roman" panose="02020603050405020304" pitchFamily="18" charset="0"/>
                <a:ea typeface="Times New Roman" panose="02020603050405020304" pitchFamily="18" charset="0"/>
              </a:rPr>
              <a:t>podemos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obtener</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los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colores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bordes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líneas</a:t>
            </a:r>
            <a:r>
              <a:rPr lang="en-US" sz="1800" dirty="0">
                <a:effectLst/>
                <a:latin typeface="Times New Roman" panose="02020603050405020304" pitchFamily="18" charset="0"/>
                <a:ea typeface="Times New Roman" panose="02020603050405020304" pitchFamily="18" charset="0"/>
              </a:rPr>
              <a:t> y </a:t>
            </a:r>
            <a:r>
              <a:rPr lang="en-US" sz="1800" dirty="0" err="1">
                <a:effectLst/>
                <a:latin typeface="Times New Roman" panose="02020603050405020304" pitchFamily="18" charset="0"/>
                <a:ea typeface="Times New Roman" panose="02020603050405020304" pitchFamily="18" charset="0"/>
              </a:rPr>
              <a:t>patrones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una</a:t>
            </a:r>
            <a:r>
              <a:rPr lang="en-US" sz="1800" dirty="0">
                <a:effectLst/>
                <a:latin typeface="Times New Roman" panose="02020603050405020304" pitchFamily="18" charset="0"/>
                <a:ea typeface="Times New Roman" panose="02020603050405020304" pitchFamily="18" charset="0"/>
              </a:rPr>
              <a:t> imagen, es </a:t>
            </a:r>
            <a:r>
              <a:rPr lang="en-US" sz="1800" dirty="0" err="1">
                <a:effectLst/>
                <a:latin typeface="Times New Roman" panose="02020603050405020304" pitchFamily="18" charset="0"/>
                <a:ea typeface="Times New Roman" panose="02020603050405020304" pitchFamily="18" charset="0"/>
              </a:rPr>
              <a:t>decir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todas</a:t>
            </a:r>
            <a:r>
              <a:rPr lang="en-US" sz="1800" dirty="0">
                <a:effectLst/>
                <a:latin typeface="Times New Roman" panose="02020603050405020304" pitchFamily="18" charset="0"/>
                <a:ea typeface="Times New Roman" panose="02020603050405020304" pitchFamily="18" charset="0"/>
              </a:rPr>
              <a:t> las </a:t>
            </a:r>
            <a:r>
              <a:rPr lang="en-US" sz="1800" dirty="0" err="1">
                <a:effectLst/>
                <a:latin typeface="Times New Roman" panose="02020603050405020304" pitchFamily="18" charset="0"/>
                <a:ea typeface="Times New Roman" panose="02020603050405020304" pitchFamily="18" charset="0"/>
              </a:rPr>
              <a:t>características</a:t>
            </a:r>
            <a:r>
              <a:rPr lang="en-US" sz="1800" dirty="0">
                <a:effectLst/>
                <a:latin typeface="Times New Roman" panose="02020603050405020304" pitchFamily="18" charset="0"/>
                <a:ea typeface="Times New Roman" panose="02020603050405020304" pitchFamily="18" charset="0"/>
              </a:rPr>
              <a:t> que </a:t>
            </a:r>
            <a:r>
              <a:rPr lang="en-US" sz="1800" dirty="0" err="1">
                <a:effectLst/>
                <a:latin typeface="Times New Roman" panose="02020603050405020304" pitchFamily="18" charset="0"/>
                <a:ea typeface="Times New Roman" panose="02020603050405020304" pitchFamily="18" charset="0"/>
              </a:rPr>
              <a:t>nos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puedan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ayudar</a:t>
            </a:r>
            <a:r>
              <a:rPr lang="en-US" sz="1800" dirty="0">
                <a:effectLst/>
                <a:latin typeface="Times New Roman" panose="02020603050405020304" pitchFamily="18" charset="0"/>
                <a:ea typeface="Times New Roman" panose="02020603050405020304" pitchFamily="18" charset="0"/>
              </a:rPr>
              <a:t> a </a:t>
            </a:r>
            <a:r>
              <a:rPr lang="en-US" sz="1800" dirty="0" err="1">
                <a:effectLst/>
                <a:latin typeface="Times New Roman" panose="02020603050405020304" pitchFamily="18" charset="0"/>
                <a:ea typeface="Times New Roman" panose="02020603050405020304" pitchFamily="18" charset="0"/>
              </a:rPr>
              <a:t>inferir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posibles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regiones</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interés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donde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potencialmente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encontraremos</a:t>
            </a:r>
            <a:r>
              <a:rPr lang="en-US" sz="1800" dirty="0">
                <a:effectLst/>
                <a:latin typeface="Times New Roman" panose="02020603050405020304" pitchFamily="18" charset="0"/>
                <a:ea typeface="Times New Roman" panose="02020603050405020304" pitchFamily="18" charset="0"/>
              </a:rPr>
              <a:t> uno o </a:t>
            </a:r>
            <a:r>
              <a:rPr lang="en-US" sz="1800" dirty="0" err="1">
                <a:effectLst/>
                <a:latin typeface="Times New Roman" panose="02020603050405020304" pitchFamily="18" charset="0"/>
                <a:ea typeface="Times New Roman" panose="02020603050405020304" pitchFamily="18" charset="0"/>
              </a:rPr>
              <a:t>varios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objetos</a:t>
            </a:r>
            <a:r>
              <a:rPr lang="en-US" sz="1800" dirty="0">
                <a:effectLst/>
                <a:latin typeface="Times New Roman" panose="02020603050405020304" pitchFamily="18" charset="0"/>
                <a:ea typeface="Times New Roman" panose="02020603050405020304" pitchFamily="18" charset="0"/>
              </a:rPr>
              <a:t>. </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12</a:t>
            </a:fld>
            <a:endParaRPr lang="es-MX"/>
          </a:p>
        </p:txBody>
      </p:sp>
    </p:spTree>
    <p:extLst>
      <p:ext uri="{BB962C8B-B14F-4D97-AF65-F5344CB8AC3E}">
        <p14:creationId xmlns:p14="http://schemas.microsoft.com/office/powerpoint/2010/main" val="883855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El </a:t>
            </a:r>
            <a:r>
              <a:rPr lang="en-US" sz="1800" dirty="0" err="1">
                <a:effectLst/>
                <a:latin typeface="Times New Roman" panose="02020603050405020304" pitchFamily="18" charset="0"/>
                <a:ea typeface="Times New Roman" panose="02020603050405020304" pitchFamily="18" charset="0"/>
              </a:rPr>
              <a:t>comportamiento</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los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objetos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está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basado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movimiento</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los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mismos</a:t>
            </a:r>
            <a:r>
              <a:rPr lang="en-US" sz="1800" dirty="0">
                <a:effectLst/>
                <a:latin typeface="Times New Roman" panose="02020603050405020304" pitchFamily="18" charset="0"/>
                <a:ea typeface="Times New Roman" panose="02020603050405020304" pitchFamily="18" charset="0"/>
              </a:rPr>
              <a:t> a </a:t>
            </a:r>
            <a:r>
              <a:rPr lang="en-US" sz="1800" dirty="0" err="1">
                <a:effectLst/>
                <a:latin typeface="Times New Roman" panose="02020603050405020304" pitchFamily="18" charset="0"/>
                <a:ea typeface="Times New Roman" panose="02020603050405020304" pitchFamily="18" charset="0"/>
              </a:rPr>
              <a:t>través</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una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serie</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imágenes</a:t>
            </a:r>
            <a:r>
              <a:rPr lang="en-US" sz="1800" dirty="0">
                <a:effectLst/>
                <a:latin typeface="Times New Roman" panose="02020603050405020304" pitchFamily="18" charset="0"/>
                <a:ea typeface="Times New Roman" panose="02020603050405020304" pitchFamily="18" charset="0"/>
              </a:rPr>
              <a:t>. Es </a:t>
            </a:r>
            <a:r>
              <a:rPr lang="en-US" sz="1800" dirty="0" err="1">
                <a:effectLst/>
                <a:latin typeface="Times New Roman" panose="02020603050405020304" pitchFamily="18" charset="0"/>
                <a:ea typeface="Times New Roman" panose="02020603050405020304" pitchFamily="18" charset="0"/>
              </a:rPr>
              <a:t>decir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algoritmos</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comportamiento</a:t>
            </a:r>
            <a:r>
              <a:rPr lang="en-US" sz="1800" dirty="0">
                <a:effectLst/>
                <a:latin typeface="Times New Roman" panose="02020603050405020304" pitchFamily="18" charset="0"/>
                <a:ea typeface="Times New Roman" panose="02020603050405020304" pitchFamily="18" charset="0"/>
              </a:rPr>
              <a:t> primero </a:t>
            </a:r>
            <a:r>
              <a:rPr lang="en-US" sz="1800" dirty="0" err="1">
                <a:effectLst/>
                <a:latin typeface="Times New Roman" panose="02020603050405020304" pitchFamily="18" charset="0"/>
                <a:ea typeface="Times New Roman" panose="02020603050405020304" pitchFamily="18" charset="0"/>
              </a:rPr>
              <a:t>identifican</a:t>
            </a:r>
            <a:r>
              <a:rPr lang="en-US" sz="1800" dirty="0">
                <a:effectLst/>
                <a:latin typeface="Times New Roman" panose="02020603050405020304" pitchFamily="18" charset="0"/>
                <a:ea typeface="Times New Roman" panose="02020603050405020304" pitchFamily="18" charset="0"/>
              </a:rPr>
              <a:t> un </a:t>
            </a:r>
            <a:r>
              <a:rPr lang="en-US" sz="1800" dirty="0" err="1">
                <a:effectLst/>
                <a:latin typeface="Times New Roman" panose="02020603050405020304" pitchFamily="18" charset="0"/>
                <a:ea typeface="Times New Roman" panose="02020603050405020304" pitchFamily="18" charset="0"/>
              </a:rPr>
              <a:t>objeto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una</a:t>
            </a:r>
            <a:r>
              <a:rPr lang="en-US" sz="1800" dirty="0">
                <a:effectLst/>
                <a:latin typeface="Times New Roman" panose="02020603050405020304" pitchFamily="18" charset="0"/>
                <a:ea typeface="Times New Roman" panose="02020603050405020304" pitchFamily="18" charset="0"/>
              </a:rPr>
              <a:t> imagen y </a:t>
            </a:r>
            <a:r>
              <a:rPr lang="en-US" sz="1800" dirty="0" err="1">
                <a:effectLst/>
                <a:latin typeface="Times New Roman" panose="02020603050405020304" pitchFamily="18" charset="0"/>
                <a:ea typeface="Times New Roman" panose="02020603050405020304" pitchFamily="18" charset="0"/>
              </a:rPr>
              <a:t>posteriormente</a:t>
            </a:r>
            <a:r>
              <a:rPr lang="en-US" sz="1800" dirty="0">
                <a:effectLst/>
                <a:latin typeface="Times New Roman" panose="02020603050405020304" pitchFamily="18" charset="0"/>
                <a:ea typeface="Times New Roman" panose="02020603050405020304" pitchFamily="18" charset="0"/>
              </a:rPr>
              <a:t> lo </a:t>
            </a:r>
            <a:r>
              <a:rPr lang="en-US" sz="1800" dirty="0" err="1">
                <a:effectLst/>
                <a:latin typeface="Times New Roman" panose="02020603050405020304" pitchFamily="18" charset="0"/>
                <a:ea typeface="Times New Roman" panose="02020603050405020304" pitchFamily="18" charset="0"/>
              </a:rPr>
              <a:t>rastrean</a:t>
            </a:r>
            <a:r>
              <a:rPr lang="en-US" sz="1800" dirty="0">
                <a:effectLst/>
                <a:latin typeface="Times New Roman" panose="02020603050405020304" pitchFamily="18" charset="0"/>
                <a:ea typeface="Times New Roman" panose="02020603050405020304" pitchFamily="18" charset="0"/>
              </a:rPr>
              <a:t> a </a:t>
            </a:r>
            <a:r>
              <a:rPr lang="en-US" sz="1800" dirty="0" err="1">
                <a:effectLst/>
                <a:latin typeface="Times New Roman" panose="02020603050405020304" pitchFamily="18" charset="0"/>
                <a:ea typeface="Times New Roman" panose="02020603050405020304" pitchFamily="18" charset="0"/>
              </a:rPr>
              <a:t>través</a:t>
            </a:r>
            <a:r>
              <a:rPr lang="en-US" sz="1800" dirty="0">
                <a:effectLst/>
                <a:latin typeface="Times New Roman" panose="02020603050405020304" pitchFamily="18" charset="0"/>
                <a:ea typeface="Times New Roman" panose="02020603050405020304" pitchFamily="18" charset="0"/>
              </a:rPr>
              <a:t> de las </a:t>
            </a:r>
            <a:r>
              <a:rPr lang="en-US" sz="1800" dirty="0" err="1">
                <a:effectLst/>
                <a:latin typeface="Times New Roman" panose="02020603050405020304" pitchFamily="18" charset="0"/>
                <a:ea typeface="Times New Roman" panose="02020603050405020304" pitchFamily="18" charset="0"/>
              </a:rPr>
              <a:t>siguientes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imágenes</a:t>
            </a:r>
            <a:r>
              <a:rPr lang="en-US" sz="1800" dirty="0">
                <a:effectLst/>
                <a:latin typeface="Times New Roman" panose="02020603050405020304" pitchFamily="18" charset="0"/>
                <a:ea typeface="Times New Roman" panose="02020603050405020304" pitchFamily="18" charset="0"/>
              </a:rPr>
              <a:t> y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base a </a:t>
            </a:r>
            <a:r>
              <a:rPr lang="en-US" sz="1800" dirty="0" err="1">
                <a:effectLst/>
                <a:latin typeface="Times New Roman" panose="02020603050405020304" pitchFamily="18" charset="0"/>
                <a:ea typeface="Times New Roman" panose="02020603050405020304" pitchFamily="18" charset="0"/>
              </a:rPr>
              <a:t>este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movimiento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determinan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algún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tipo</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comportamiento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clasificándolo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generalmente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normal o anormal.</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13</a:t>
            </a:fld>
            <a:endParaRPr lang="es-MX"/>
          </a:p>
        </p:txBody>
      </p:sp>
    </p:spTree>
    <p:extLst>
      <p:ext uri="{BB962C8B-B14F-4D97-AF65-F5344CB8AC3E}">
        <p14:creationId xmlns:p14="http://schemas.microsoft.com/office/powerpoint/2010/main" val="218217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Para interpreter </a:t>
            </a:r>
            <a:r>
              <a:rPr lang="en-US" sz="1800" dirty="0" err="1">
                <a:effectLst/>
                <a:latin typeface="Times New Roman" panose="02020603050405020304" pitchFamily="18" charset="0"/>
                <a:ea typeface="Times New Roman" panose="02020603050405020304" pitchFamily="18" charset="0"/>
              </a:rPr>
              <a:t>qué</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está</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sucediendo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una</a:t>
            </a:r>
            <a:r>
              <a:rPr lang="en-US" sz="1800" dirty="0">
                <a:effectLst/>
                <a:latin typeface="Times New Roman" panose="02020603050405020304" pitchFamily="18" charset="0"/>
                <a:ea typeface="Times New Roman" panose="02020603050405020304" pitchFamily="18" charset="0"/>
              </a:rPr>
              <a:t> o </a:t>
            </a:r>
            <a:r>
              <a:rPr lang="en-US" sz="1800" dirty="0" err="1">
                <a:effectLst/>
                <a:latin typeface="Times New Roman" panose="02020603050405020304" pitchFamily="18" charset="0"/>
                <a:ea typeface="Times New Roman" panose="02020603050405020304" pitchFamily="18" charset="0"/>
              </a:rPr>
              <a:t>varias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imágenes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generalmente</a:t>
            </a:r>
            <a:r>
              <a:rPr lang="en-US" sz="1800" dirty="0">
                <a:effectLst/>
                <a:latin typeface="Times New Roman" panose="02020603050405020304" pitchFamily="18" charset="0"/>
                <a:ea typeface="Times New Roman" panose="02020603050405020304" pitchFamily="18" charset="0"/>
              </a:rPr>
              <a:t> se </a:t>
            </a:r>
            <a:r>
              <a:rPr lang="en-US" sz="1800" dirty="0" err="1">
                <a:effectLst/>
                <a:latin typeface="Times New Roman" panose="02020603050405020304" pitchFamily="18" charset="0"/>
                <a:ea typeface="Times New Roman" panose="02020603050405020304" pitchFamily="18" charset="0"/>
              </a:rPr>
              <a:t>integran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objetos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detectados</a:t>
            </a:r>
            <a:r>
              <a:rPr lang="en-US" sz="1800" dirty="0">
                <a:effectLst/>
                <a:latin typeface="Times New Roman" panose="02020603050405020304" pitchFamily="18" charset="0"/>
                <a:ea typeface="Times New Roman" panose="02020603050405020304" pitchFamily="18" charset="0"/>
              </a:rPr>
              <a:t> con </a:t>
            </a:r>
            <a:r>
              <a:rPr lang="en-US" sz="1800" dirty="0" err="1">
                <a:effectLst/>
                <a:latin typeface="Times New Roman" panose="02020603050405020304" pitchFamily="18" charset="0"/>
                <a:ea typeface="Times New Roman" panose="02020603050405020304" pitchFamily="18" charset="0"/>
              </a:rPr>
              <a:t>su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comportamiento</a:t>
            </a:r>
            <a:r>
              <a:rPr lang="en-US" sz="1800" dirty="0">
                <a:effectLst/>
                <a:latin typeface="Times New Roman" panose="02020603050405020304" pitchFamily="18" charset="0"/>
                <a:ea typeface="Times New Roman" panose="02020603050405020304" pitchFamily="18" charset="0"/>
              </a:rPr>
              <a:t> y con </a:t>
            </a:r>
            <a:r>
              <a:rPr lang="en-US" sz="1800" dirty="0" err="1">
                <a:effectLst/>
                <a:latin typeface="Times New Roman" panose="02020603050405020304" pitchFamily="18" charset="0"/>
                <a:ea typeface="Times New Roman" panose="02020603050405020304" pitchFamily="18" charset="0"/>
              </a:rPr>
              <a:t>información</a:t>
            </a:r>
            <a:r>
              <a:rPr lang="en-US" sz="1800" dirty="0">
                <a:effectLst/>
                <a:latin typeface="Times New Roman" panose="02020603050405020304" pitchFamily="18" charset="0"/>
                <a:ea typeface="Times New Roman" panose="02020603050405020304" pitchFamily="18" charset="0"/>
              </a:rPr>
              <a:t> contextual </a:t>
            </a:r>
            <a:r>
              <a:rPr lang="en-US" sz="1800" dirty="0" err="1">
                <a:effectLst/>
                <a:latin typeface="Times New Roman" panose="02020603050405020304" pitchFamily="18" charset="0"/>
                <a:ea typeface="Times New Roman" panose="02020603050405020304" pitchFamily="18" charset="0"/>
              </a:rPr>
              <a:t>adicional</a:t>
            </a:r>
            <a:r>
              <a:rPr lang="en-US" sz="1800" dirty="0">
                <a:effectLst/>
                <a:latin typeface="Times New Roman" panose="02020603050405020304" pitchFamily="18" charset="0"/>
                <a:ea typeface="Times New Roman" panose="02020603050405020304" pitchFamily="18" charset="0"/>
              </a:rPr>
              <a:t>. Con </a:t>
            </a:r>
            <a:r>
              <a:rPr lang="en-US" sz="1800" dirty="0" err="1">
                <a:effectLst/>
                <a:latin typeface="Times New Roman" panose="02020603050405020304" pitchFamily="18" charset="0"/>
                <a:ea typeface="Times New Roman" panose="02020603050405020304" pitchFamily="18" charset="0"/>
              </a:rPr>
              <a:t>esta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información</a:t>
            </a:r>
            <a:r>
              <a:rPr lang="en-US" sz="1800" dirty="0">
                <a:effectLst/>
                <a:latin typeface="Times New Roman" panose="02020603050405020304" pitchFamily="18" charset="0"/>
                <a:ea typeface="Times New Roman" panose="02020603050405020304" pitchFamily="18" charset="0"/>
              </a:rPr>
              <a:t> se </a:t>
            </a:r>
            <a:r>
              <a:rPr lang="en-US" sz="1800" dirty="0" err="1">
                <a:effectLst/>
                <a:latin typeface="Times New Roman" panose="02020603050405020304" pitchFamily="18" charset="0"/>
                <a:ea typeface="Times New Roman" panose="02020603050405020304" pitchFamily="18" charset="0"/>
              </a:rPr>
              <a:t>puede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construir</a:t>
            </a:r>
            <a:r>
              <a:rPr lang="en-US" sz="1800" dirty="0">
                <a:effectLst/>
                <a:latin typeface="Times New Roman" panose="02020603050405020304" pitchFamily="18" charset="0"/>
                <a:ea typeface="Times New Roman" panose="02020603050405020304" pitchFamily="18" charset="0"/>
              </a:rPr>
              <a:t> un </a:t>
            </a:r>
            <a:r>
              <a:rPr lang="en-US" sz="1800" dirty="0" err="1">
                <a:effectLst/>
                <a:latin typeface="Times New Roman" panose="02020603050405020304" pitchFamily="18" charset="0"/>
                <a:ea typeface="Times New Roman" panose="02020603050405020304" pitchFamily="18" charset="0"/>
              </a:rPr>
              <a:t>escenario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qué</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nuestro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caso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buscaremos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clasificar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como</a:t>
            </a:r>
            <a:r>
              <a:rPr lang="en-US" sz="1800" dirty="0">
                <a:effectLst/>
                <a:latin typeface="Times New Roman" panose="02020603050405020304" pitchFamily="18" charset="0"/>
                <a:ea typeface="Times New Roman" panose="02020603050405020304" pitchFamily="18" charset="0"/>
              </a:rPr>
              <a:t> un </a:t>
            </a:r>
            <a:r>
              <a:rPr lang="en-US" sz="1800" dirty="0" err="1">
                <a:effectLst/>
                <a:latin typeface="Times New Roman" panose="02020603050405020304" pitchFamily="18" charset="0"/>
                <a:ea typeface="Times New Roman" panose="02020603050405020304" pitchFamily="18" charset="0"/>
              </a:rPr>
              <a:t>escenario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amenazante</a:t>
            </a:r>
            <a:r>
              <a:rPr lang="en-US" sz="1800" dirty="0">
                <a:effectLst/>
                <a:latin typeface="Times New Roman" panose="02020603050405020304" pitchFamily="18" charset="0"/>
                <a:ea typeface="Times New Roman" panose="02020603050405020304" pitchFamily="18" charset="0"/>
              </a:rPr>
              <a:t> o un </a:t>
            </a:r>
            <a:r>
              <a:rPr lang="en-US" sz="1800" dirty="0" err="1">
                <a:effectLst/>
                <a:latin typeface="Times New Roman" panose="02020603050405020304" pitchFamily="18" charset="0"/>
                <a:ea typeface="Times New Roman" panose="02020603050405020304" pitchFamily="18" charset="0"/>
              </a:rPr>
              <a:t>escenario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confiable</a:t>
            </a:r>
            <a:r>
              <a:rPr lang="en-US" sz="1800" dirty="0">
                <a:effectLst/>
                <a:latin typeface="Times New Roman" panose="02020603050405020304" pitchFamily="18" charset="0"/>
                <a:ea typeface="Times New Roman" panose="02020603050405020304" pitchFamily="18" charset="0"/>
              </a:rPr>
              <a:t>.</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14</a:t>
            </a:fld>
            <a:endParaRPr lang="es-MX"/>
          </a:p>
        </p:txBody>
      </p:sp>
    </p:spTree>
    <p:extLst>
      <p:ext uri="{BB962C8B-B14F-4D97-AF65-F5344CB8AC3E}">
        <p14:creationId xmlns:p14="http://schemas.microsoft.com/office/powerpoint/2010/main" val="107047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Para esto, En nuestra investigación ya hemos analizado diferentes estrategias utilizadas para resolver los problemas asociados al vídeo análisis. La idea es encontrar aquellas que nos puedan servir para nuestro proyecto. Al momento creemos que aquellas basadas en el algoritmo YOLO son una buena opción para la detección y clasificación de objetos, y algunas técnicas basadas en </a:t>
            </a:r>
            <a:r>
              <a:rPr lang="es-ES" sz="1800" dirty="0" err="1">
                <a:effectLst/>
                <a:latin typeface="Times New Roman" panose="02020603050405020304" pitchFamily="18" charset="0"/>
                <a:ea typeface="Times New Roman" panose="02020603050405020304" pitchFamily="18" charset="0"/>
              </a:rPr>
              <a:t>Optical</a:t>
            </a:r>
            <a:r>
              <a:rPr lang="es-ES" sz="1800" dirty="0">
                <a:effectLst/>
                <a:latin typeface="Times New Roman" panose="02020603050405020304" pitchFamily="18" charset="0"/>
                <a:ea typeface="Times New Roman" panose="02020603050405020304" pitchFamily="18" charset="0"/>
              </a:rPr>
              <a:t> Flow nos pueden ayudar en el tema de la identificación de comportamientos de los objetos. Sin embargo aún estamos en una etapa temprana para determinar con precisión cuál utilizaremos finalmente.</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15</a:t>
            </a:fld>
            <a:endParaRPr lang="es-MX"/>
          </a:p>
        </p:txBody>
      </p:sp>
    </p:spTree>
    <p:extLst>
      <p:ext uri="{BB962C8B-B14F-4D97-AF65-F5344CB8AC3E}">
        <p14:creationId xmlns:p14="http://schemas.microsoft.com/office/powerpoint/2010/main" val="3271672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En resumen, nuestro proyecto lo que busca es clasificar escenarios en amenazantes o en escenarios seguros.</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16</a:t>
            </a:fld>
            <a:endParaRPr lang="es-MX"/>
          </a:p>
        </p:txBody>
      </p:sp>
    </p:spTree>
    <p:extLst>
      <p:ext uri="{BB962C8B-B14F-4D97-AF65-F5344CB8AC3E}">
        <p14:creationId xmlns:p14="http://schemas.microsoft.com/office/powerpoint/2010/main" val="3149161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Entonces, lo primero que tenemos que acotar, es que nuestro proyecto se enfoca e la detección y clasificación  de personas y de vehículos, ya que creemos que son los principales actores para definir un escenario como amenazante. Dicho de otra manera, los vehículos y las personas son los objetos que potencialmente representan las amenazas más importantes dentro de los escenarios que queremos clasificar.</a:t>
            </a:r>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17</a:t>
            </a:fld>
            <a:endParaRPr lang="es-MX"/>
          </a:p>
        </p:txBody>
      </p:sp>
    </p:spTree>
    <p:extLst>
      <p:ext uri="{BB962C8B-B14F-4D97-AF65-F5344CB8AC3E}">
        <p14:creationId xmlns:p14="http://schemas.microsoft.com/office/powerpoint/2010/main" val="3607869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De esta forma, cuando el sistema detecte una persona o un automóvil, se le asignará un puntaje de objeto sospechoso basado en una serie de criterios que aún estamos afinando. El puntaje será cercano a uno cuando el objeto detectado sea considerado altamente sospechoso y tendrá puntajes cercanos a cero en el caso contrario. Por ejemplo…</a:t>
            </a:r>
          </a:p>
          <a:p>
            <a:endParaRPr lang="es-ES" sz="1800" dirty="0">
              <a:effectLst/>
              <a:latin typeface="Times New Roman" panose="02020603050405020304" pitchFamily="18" charset="0"/>
              <a:ea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22F72B55-3E4F-2649-81F5-7A4CEAEF2AC7}" type="slidenum">
              <a:rPr lang="es-MX" smtClean="0"/>
              <a:t>18</a:t>
            </a:fld>
            <a:endParaRPr lang="es-MX"/>
          </a:p>
        </p:txBody>
      </p:sp>
    </p:spTree>
    <p:extLst>
      <p:ext uri="{BB962C8B-B14F-4D97-AF65-F5344CB8AC3E}">
        <p14:creationId xmlns:p14="http://schemas.microsoft.com/office/powerpoint/2010/main" val="16925299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De hecho, si el sistema es capaz de determinar algún comportamientos sospechoso, el puntaje podrá ser la combinación de la semántica obtenida y del comportamiento asociado a dicho objeto.</a:t>
            </a:r>
          </a:p>
          <a:p>
            <a:endParaRPr lang="es-ES" sz="1800" dirty="0">
              <a:effectLst/>
              <a:latin typeface="Times New Roman" panose="02020603050405020304" pitchFamily="18" charset="0"/>
              <a:ea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22F72B55-3E4F-2649-81F5-7A4CEAEF2AC7}" type="slidenum">
              <a:rPr lang="es-MX" smtClean="0"/>
              <a:t>19</a:t>
            </a:fld>
            <a:endParaRPr lang="es-MX"/>
          </a:p>
        </p:txBody>
      </p:sp>
    </p:spTree>
    <p:extLst>
      <p:ext uri="{BB962C8B-B14F-4D97-AF65-F5344CB8AC3E}">
        <p14:creationId xmlns:p14="http://schemas.microsoft.com/office/powerpoint/2010/main" val="3907233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El título que estamos proponiendo aparece en pantalla. Y como su nombre lo describe, buscamos trabajar con Sistemas de Videovigilancia, y aprovechando que ya existen muchos de ellos instalados en un sinfín de lugares, buscamos integrarlos en redes de cámaras vecinales, y dotarlos con capacidades de procesamiento de bajo costo para que sean capaces de clasificar su entorno, ya sea como un entorno amenazante o un entorno confiable.</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2</a:t>
            </a:fld>
            <a:endParaRPr lang="es-MX"/>
          </a:p>
        </p:txBody>
      </p:sp>
    </p:spTree>
    <p:extLst>
      <p:ext uri="{BB962C8B-B14F-4D97-AF65-F5344CB8AC3E}">
        <p14:creationId xmlns:p14="http://schemas.microsoft.com/office/powerpoint/2010/main" val="4730501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Aún más, ya habíamos mencionado que el contexto asociado a las imágenes era importante para determinar si un escenario era o no amenazante. </a:t>
            </a:r>
          </a:p>
          <a:p>
            <a:r>
              <a:rPr lang="es-ES" sz="1800" dirty="0">
                <a:effectLst/>
                <a:latin typeface="Times New Roman" panose="02020603050405020304" pitchFamily="18" charset="0"/>
                <a:ea typeface="Times New Roman" panose="02020603050405020304" pitchFamily="18" charset="0"/>
              </a:rPr>
              <a:t>En esta propuesta, el contexto se refiere al lugar y al momento (fecha y hora) en que el vídeo es capturado. Por ejemplo, no es lo mismo para un mismo lugar si las capturas se hacen de madrugada o al medio día. Así como no es lo mismo, si el vecindario es un mercado con mucho tráfico de automóviles o personas o si se trata de un vecindario con poco movimiento.</a:t>
            </a:r>
          </a:p>
          <a:p>
            <a:endParaRPr lang="es-ES" sz="1800" dirty="0">
              <a:effectLst/>
              <a:latin typeface="Times New Roman" panose="02020603050405020304" pitchFamily="18" charset="0"/>
              <a:ea typeface="Times New Roman" panose="02020603050405020304" pitchFamily="18" charset="0"/>
            </a:endParaRPr>
          </a:p>
          <a:p>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20</a:t>
            </a:fld>
            <a:endParaRPr lang="es-MX"/>
          </a:p>
        </p:txBody>
      </p:sp>
    </p:spTree>
    <p:extLst>
      <p:ext uri="{BB962C8B-B14F-4D97-AF65-F5344CB8AC3E}">
        <p14:creationId xmlns:p14="http://schemas.microsoft.com/office/powerpoint/2010/main" val="1516447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De esta forma, para asignar un puntaje de objeto sospechoso tendremos que combinar la semántica, el comportamiento y alguna de las combinaciones contextuales que tengan que ver con el lugar y tiempo en que se ha llevado a cabo la captura de vídeo.</a:t>
            </a:r>
          </a:p>
          <a:p>
            <a:endParaRPr lang="es-ES" sz="1800" dirty="0">
              <a:effectLst/>
              <a:latin typeface="Times New Roman" panose="02020603050405020304" pitchFamily="18" charset="0"/>
              <a:ea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22F72B55-3E4F-2649-81F5-7A4CEAEF2AC7}" type="slidenum">
              <a:rPr lang="es-MX" smtClean="0"/>
              <a:t>21</a:t>
            </a:fld>
            <a:endParaRPr lang="es-MX"/>
          </a:p>
        </p:txBody>
      </p:sp>
    </p:spTree>
    <p:extLst>
      <p:ext uri="{BB962C8B-B14F-4D97-AF65-F5344CB8AC3E}">
        <p14:creationId xmlns:p14="http://schemas.microsoft.com/office/powerpoint/2010/main" val="2453787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De esta forma, podemos ver al contexto como una ponderación que afectará el grado de amenaza de un objeto.</a:t>
            </a:r>
          </a:p>
          <a:p>
            <a:endParaRPr lang="es-ES" sz="1800" dirty="0">
              <a:effectLst/>
              <a:latin typeface="Times New Roman" panose="02020603050405020304" pitchFamily="18" charset="0"/>
              <a:ea typeface="Times New Roman" panose="02020603050405020304" pitchFamily="18" charset="0"/>
            </a:endParaRPr>
          </a:p>
          <a:p>
            <a:pPr algn="just"/>
            <a:r>
              <a:rPr lang="es-ES_trad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Donde </a:t>
            </a:r>
            <a:r>
              <a:rPr lang="es-ES_tradnl"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t>
            </a:r>
            <a:r>
              <a:rPr lang="es-ES_tradnl" sz="180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a:t>
            </a:r>
            <a:r>
              <a:rPr lang="es-ES_trad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 el grado de amenaza de un objeto </a:t>
            </a:r>
            <a:r>
              <a:rPr lang="es-ES_tradnl"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s-ES_trad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en una imagen, </a:t>
            </a:r>
            <a:r>
              <a:rPr lang="es-ES_tradnl"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a:t>
            </a:r>
            <a:r>
              <a:rPr lang="es-ES_trad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es el puntaje de objeto sospechoso asignado al objeto y </a:t>
            </a:r>
            <a:r>
              <a:rPr lang="es-ES_tradnl"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 </a:t>
            </a:r>
            <a:r>
              <a:rPr lang="es-ES_trad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 la ponderación previamente asignada al contexto.</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 consideramos que varios objetos pueden estar presentes en una misma imagen y que varias imágenes pueden estar incluidas para formar un escenario, la clasificación de un escenario amenazante será la suma de los grados de amenaza de los objetos que ahí participan. Esta sumatoria se podrá normalizar y establecer umbrales de confianza o amenaza para los escenarios. El sistema lanzará alertas de amenaza y la idea inicial es que haya retroalimentación por parte de la comunidad vecinal para confirmar o no si la predicción fue correcta y la idea es que el mismo sistema vaya ajustando los valores contextuales y aprenda a clasificar de manera más robusta los escenarios. También será importante incluir los falsos negativos para esta retroalimentación, aunque eso será un proceso que más adelante pensamos definir.</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22F72B55-3E4F-2649-81F5-7A4CEAEF2AC7}" type="slidenum">
              <a:rPr lang="es-MX" smtClean="0"/>
              <a:t>22</a:t>
            </a:fld>
            <a:endParaRPr lang="es-MX"/>
          </a:p>
        </p:txBody>
      </p:sp>
    </p:spTree>
    <p:extLst>
      <p:ext uri="{BB962C8B-B14F-4D97-AF65-F5344CB8AC3E}">
        <p14:creationId xmlns:p14="http://schemas.microsoft.com/office/powerpoint/2010/main" val="4218018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Times New Roman" panose="02020603050405020304" pitchFamily="18" charset="0"/>
                <a:ea typeface="Times New Roman" panose="02020603050405020304" pitchFamily="18" charset="0"/>
              </a:rPr>
              <a:t>También es importante acotar que </a:t>
            </a:r>
            <a:r>
              <a:rPr lang="es-ES_tradnl" sz="1800" dirty="0">
                <a:effectLst/>
                <a:latin typeface="Calibri" panose="020F0502020204030204" pitchFamily="34" charset="0"/>
                <a:ea typeface="Times New Roman" panose="02020603050405020304" pitchFamily="18" charset="0"/>
              </a:rPr>
              <a:t>e</a:t>
            </a:r>
            <a:r>
              <a:rPr lang="es-ES_tradnl" sz="1800" dirty="0">
                <a:effectLst/>
                <a:latin typeface="Calibri" panose="020F0502020204030204" pitchFamily="34" charset="0"/>
                <a:ea typeface="Calibri" panose="020F0502020204030204" pitchFamily="34" charset="0"/>
              </a:rPr>
              <a:t>xisten varias propuestas para cuantificar las vulnerabilidades en todo tipo de sistemas, uno de ellos es el CVSS (</a:t>
            </a:r>
            <a:r>
              <a:rPr lang="es-ES_tradnl" sz="1800" dirty="0" err="1">
                <a:effectLst/>
                <a:latin typeface="Calibri" panose="020F0502020204030204" pitchFamily="34" charset="0"/>
                <a:ea typeface="Calibri" panose="020F0502020204030204" pitchFamily="34" charset="0"/>
              </a:rPr>
              <a:t>Common</a:t>
            </a:r>
            <a:r>
              <a:rPr lang="es-ES_tradnl" sz="1800" dirty="0">
                <a:effectLst/>
                <a:latin typeface="Calibri" panose="020F0502020204030204" pitchFamily="34" charset="0"/>
                <a:ea typeface="Calibri" panose="020F0502020204030204" pitchFamily="34" charset="0"/>
              </a:rPr>
              <a:t> </a:t>
            </a:r>
            <a:r>
              <a:rPr lang="es-ES_tradnl" sz="1800" dirty="0" err="1">
                <a:effectLst/>
                <a:latin typeface="Calibri" panose="020F0502020204030204" pitchFamily="34" charset="0"/>
                <a:ea typeface="Calibri" panose="020F0502020204030204" pitchFamily="34" charset="0"/>
              </a:rPr>
              <a:t>Vulnerability</a:t>
            </a:r>
            <a:r>
              <a:rPr lang="es-ES_tradnl" sz="1800" dirty="0">
                <a:effectLst/>
                <a:latin typeface="Calibri" panose="020F0502020204030204" pitchFamily="34" charset="0"/>
                <a:ea typeface="Calibri" panose="020F0502020204030204" pitchFamily="34" charset="0"/>
              </a:rPr>
              <a:t> </a:t>
            </a:r>
            <a:r>
              <a:rPr lang="es-ES_tradnl" sz="1800" dirty="0" err="1">
                <a:effectLst/>
                <a:latin typeface="Calibri" panose="020F0502020204030204" pitchFamily="34" charset="0"/>
                <a:ea typeface="Calibri" panose="020F0502020204030204" pitchFamily="34" charset="0"/>
              </a:rPr>
              <a:t>Scoring</a:t>
            </a:r>
            <a:r>
              <a:rPr lang="es-ES_tradnl" sz="1800" dirty="0">
                <a:effectLst/>
                <a:latin typeface="Calibri" panose="020F0502020204030204" pitchFamily="34" charset="0"/>
                <a:ea typeface="Calibri" panose="020F0502020204030204" pitchFamily="34" charset="0"/>
              </a:rPr>
              <a:t> </a:t>
            </a:r>
            <a:r>
              <a:rPr lang="es-ES_tradnl" sz="1800" dirty="0" err="1">
                <a:effectLst/>
                <a:latin typeface="Calibri" panose="020F0502020204030204" pitchFamily="34" charset="0"/>
                <a:ea typeface="Calibri" panose="020F0502020204030204" pitchFamily="34" charset="0"/>
              </a:rPr>
              <a:t>System</a:t>
            </a:r>
            <a:r>
              <a:rPr lang="es-ES_tradnl" sz="1800" dirty="0">
                <a:effectLst/>
                <a:latin typeface="Calibri" panose="020F0502020204030204" pitchFamily="34" charset="0"/>
                <a:ea typeface="Calibri" panose="020F0502020204030204" pitchFamily="34" charset="0"/>
              </a:rPr>
              <a:t>), que es una iniciativa pública establecida para la generación consistente de puntajes a situaciones de vulnerabilidad y el impacto que produce.  El CVSS destaca la importancia de estandarizar el puntaje, contextualizarlo y ofrecer un marco de referencia. En el puntaje del CVSS se establecen tres categorías: la primera de ellas es la categoría base que representa las vulnerabilidades que son constantes sin importar el tiempo y el lugar.  La segunda es la categoría temporal asociada a los cambios de vulnerabilidad a través del tiempo. Y la tercera se denomina categoría del entorno y se refiere a las condiciones del lugar donde operan los sistemas. </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22F72B55-3E4F-2649-81F5-7A4CEAEF2AC7}" type="slidenum">
              <a:rPr lang="es-MX" smtClean="0"/>
              <a:t>23</a:t>
            </a:fld>
            <a:endParaRPr lang="es-MX"/>
          </a:p>
        </p:txBody>
      </p:sp>
    </p:spTree>
    <p:extLst>
      <p:ext uri="{BB962C8B-B14F-4D97-AF65-F5344CB8AC3E}">
        <p14:creationId xmlns:p14="http://schemas.microsoft.com/office/powerpoint/2010/main" val="4191400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_tradnl" sz="1800" dirty="0">
                <a:effectLst/>
                <a:latin typeface="Calibri" panose="020F0502020204030204" pitchFamily="34" charset="0"/>
                <a:ea typeface="Calibri" panose="020F0502020204030204" pitchFamily="34" charset="0"/>
              </a:rPr>
              <a:t>Iniciando con la captura de vídeo de varias cámaras que conforman un CCTV. Se trata de cámaras IP abiertas para transmitir vídeo a través de un protocolo estándar como UDP, RTP o HTTP. Dependiendo de la cámara, se buscará tomar el vídeo con correcciones básicas de distorsión y color, y con algoritmos básicos de detección de movimiento, que generalmente ya se incluyen en la cámara, se enviarían las imágenes para su procesamiento en una computadora de bajo costo asociada a la cámara, en nuestro caso iniciaremos probando con la </a:t>
            </a:r>
            <a:r>
              <a:rPr lang="es-ES_tradnl" sz="1800" dirty="0" err="1">
                <a:effectLst/>
                <a:latin typeface="Calibri" panose="020F0502020204030204" pitchFamily="34" charset="0"/>
                <a:ea typeface="Calibri" panose="020F0502020204030204" pitchFamily="34" charset="0"/>
              </a:rPr>
              <a:t>RaspBerry</a:t>
            </a:r>
            <a:r>
              <a:rPr lang="es-ES_tradnl" sz="1800" dirty="0">
                <a:effectLst/>
                <a:latin typeface="Calibri" panose="020F0502020204030204" pitchFamily="34" charset="0"/>
                <a:ea typeface="Calibri" panose="020F0502020204030204" pitchFamily="34" charset="0"/>
              </a:rPr>
              <a:t> Pi5, la cuál con rutinas hechas en Python implementarán una versión de YOLO para llevar a cabo la segmentación y la clasificación de objetos. El foco de nuestro algoritmo estará en la detección de personas y vehículos, por lo que, en caso de ser exitosa su detección se intentará identificar utilizando librerías ya desarrolladas como </a:t>
            </a:r>
            <a:r>
              <a:rPr lang="es-ES_tradnl" sz="1800" dirty="0" err="1">
                <a:effectLst/>
                <a:latin typeface="Calibri" panose="020F0502020204030204" pitchFamily="34" charset="0"/>
                <a:ea typeface="Calibri" panose="020F0502020204030204" pitchFamily="34" charset="0"/>
              </a:rPr>
              <a:t>FaceNet</a:t>
            </a:r>
            <a:r>
              <a:rPr lang="es-ES_tradnl" sz="1800" dirty="0">
                <a:effectLst/>
                <a:latin typeface="Calibri" panose="020F0502020204030204" pitchFamily="34" charset="0"/>
                <a:ea typeface="Calibri" panose="020F0502020204030204" pitchFamily="34" charset="0"/>
              </a:rPr>
              <a:t> pero usando una computadora de mayores prestaciones, en nuestro caso, las pruebas iniciales las haremos con una </a:t>
            </a:r>
            <a:r>
              <a:rPr lang="es-ES_tradnl" sz="1800" dirty="0" err="1">
                <a:effectLst/>
                <a:latin typeface="Calibri" panose="020F0502020204030204" pitchFamily="34" charset="0"/>
                <a:ea typeface="Calibri" panose="020F0502020204030204" pitchFamily="34" charset="0"/>
              </a:rPr>
              <a:t>JetsonNano</a:t>
            </a:r>
            <a:r>
              <a:rPr lang="es-ES_tradnl" sz="1800" dirty="0">
                <a:effectLst/>
                <a:latin typeface="Calibri" panose="020F0502020204030204" pitchFamily="34" charset="0"/>
                <a:ea typeface="Calibri" panose="020F0502020204030204" pitchFamily="34" charset="0"/>
              </a:rPr>
              <a:t> </a:t>
            </a:r>
            <a:r>
              <a:rPr lang="es-ES_tradnl" sz="1800" dirty="0" err="1">
                <a:effectLst/>
                <a:latin typeface="Calibri" panose="020F0502020204030204" pitchFamily="34" charset="0"/>
                <a:ea typeface="Calibri" panose="020F0502020204030204" pitchFamily="34" charset="0"/>
              </a:rPr>
              <a:t>Orin</a:t>
            </a:r>
            <a:r>
              <a:rPr lang="es-ES_tradnl" sz="1800" dirty="0">
                <a:effectLst/>
                <a:latin typeface="Calibri" panose="020F0502020204030204" pitchFamily="34" charset="0"/>
                <a:ea typeface="Calibri" panose="020F0502020204030204" pitchFamily="34" charset="0"/>
              </a:rPr>
              <a:t> la cual podrá o no estar conectada a la misma red que las </a:t>
            </a:r>
            <a:r>
              <a:rPr lang="es-ES_tradnl" sz="1800" dirty="0" err="1">
                <a:effectLst/>
                <a:latin typeface="Calibri" panose="020F0502020204030204" pitchFamily="34" charset="0"/>
                <a:ea typeface="Calibri" panose="020F0502020204030204" pitchFamily="34" charset="0"/>
              </a:rPr>
              <a:t>RaspBerrys</a:t>
            </a:r>
            <a:r>
              <a:rPr lang="es-ES_tradnl" sz="1800" dirty="0">
                <a:effectLst/>
                <a:latin typeface="Calibri" panose="020F0502020204030204" pitchFamily="34" charset="0"/>
                <a:ea typeface="Calibri" panose="020F0502020204030204" pitchFamily="34" charset="0"/>
              </a:rPr>
              <a:t>. Si el objeto detectado se identifica como una amenaza conocida el sistema generará las alertas correspondientes. De cualquier forma, la </a:t>
            </a:r>
            <a:r>
              <a:rPr lang="es-ES_tradnl" sz="1800" dirty="0" err="1">
                <a:effectLst/>
                <a:latin typeface="Calibri" panose="020F0502020204030204" pitchFamily="34" charset="0"/>
                <a:ea typeface="Calibri" panose="020F0502020204030204" pitchFamily="34" charset="0"/>
              </a:rPr>
              <a:t>JetsonNano</a:t>
            </a:r>
            <a:r>
              <a:rPr lang="es-ES_tradnl" sz="1800" dirty="0">
                <a:effectLst/>
                <a:latin typeface="Calibri" panose="020F0502020204030204" pitchFamily="34" charset="0"/>
                <a:ea typeface="Calibri" panose="020F0502020204030204" pitchFamily="34" charset="0"/>
              </a:rPr>
              <a:t> integrará los objetos detectados buscando establecer un comportamiento de los mismos, nuevamente en caso de determinar comportamientos amenazantes una alerta será generada. Por último, el sistema buscará construir un escenario y determinar el grado de amenaza que éste representa. </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22F72B55-3E4F-2649-81F5-7A4CEAEF2AC7}" type="slidenum">
              <a:rPr lang="es-MX" smtClean="0"/>
              <a:t>24</a:t>
            </a:fld>
            <a:endParaRPr lang="es-MX"/>
          </a:p>
        </p:txBody>
      </p:sp>
    </p:spTree>
    <p:extLst>
      <p:ext uri="{BB962C8B-B14F-4D97-AF65-F5344CB8AC3E}">
        <p14:creationId xmlns:p14="http://schemas.microsoft.com/office/powerpoint/2010/main" val="241770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25</a:t>
            </a:fld>
            <a:endParaRPr lang="es-MX"/>
          </a:p>
        </p:txBody>
      </p:sp>
    </p:spTree>
    <p:extLst>
      <p:ext uri="{BB962C8B-B14F-4D97-AF65-F5344CB8AC3E}">
        <p14:creationId xmlns:p14="http://schemas.microsoft.com/office/powerpoint/2010/main" val="40172484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26</a:t>
            </a:fld>
            <a:endParaRPr lang="es-MX"/>
          </a:p>
        </p:txBody>
      </p:sp>
    </p:spTree>
    <p:extLst>
      <p:ext uri="{BB962C8B-B14F-4D97-AF65-F5344CB8AC3E}">
        <p14:creationId xmlns:p14="http://schemas.microsoft.com/office/powerpoint/2010/main" val="30611864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27</a:t>
            </a:fld>
            <a:endParaRPr lang="es-MX"/>
          </a:p>
        </p:txBody>
      </p:sp>
    </p:spTree>
    <p:extLst>
      <p:ext uri="{BB962C8B-B14F-4D97-AF65-F5344CB8AC3E}">
        <p14:creationId xmlns:p14="http://schemas.microsoft.com/office/powerpoint/2010/main" val="38443614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Avances en el cronograma durante </a:t>
            </a:r>
            <a:r>
              <a:rPr lang="es-ES_tradnl" sz="1800" b="1" kern="100" dirty="0" err="1">
                <a:effectLst/>
                <a:latin typeface="Calibri" panose="020F0502020204030204" pitchFamily="34" charset="0"/>
                <a:ea typeface="Calibri" panose="020F0502020204030204" pitchFamily="34" charset="0"/>
                <a:cs typeface="Calibri" panose="020F0502020204030204" pitchFamily="34" charset="0"/>
              </a:rPr>
              <a:t>ago</a:t>
            </a:r>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-dic 23</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 </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800" kern="100" dirty="0">
                <a:effectLst/>
                <a:latin typeface="Calibri" panose="020F0502020204030204" pitchFamily="34" charset="0"/>
                <a:ea typeface="Calibri" panose="020F0502020204030204" pitchFamily="34" charset="0"/>
                <a:cs typeface="Calibri" panose="020F0502020204030204" pitchFamily="34" charset="0"/>
              </a:rPr>
              <a:t>Durante el primer semestre agosto-diciembre 2023 se sigue trabajando con la propuesta de tesis realizando algunos cambios que se pueden apreciar en el reporte de actividades, adjunto a este documento. Se han documentado algunas pruebas con al menos dos sistemas CCTV y varias cámaras por separado incluyendo temas de compatibilidad con computadoras de bajo costo </a:t>
            </a:r>
            <a:r>
              <a:rPr lang="es-ES_tradnl" sz="1800" kern="100" dirty="0" err="1">
                <a:effectLst/>
                <a:latin typeface="Calibri" panose="020F0502020204030204" pitchFamily="34" charset="0"/>
                <a:ea typeface="Calibri" panose="020F0502020204030204" pitchFamily="34" charset="0"/>
                <a:cs typeface="Calibri" panose="020F0502020204030204" pitchFamily="34" charset="0"/>
              </a:rPr>
              <a:t>RaspBerry</a:t>
            </a:r>
            <a:r>
              <a:rPr lang="es-ES_tradnl" sz="1800" kern="100" dirty="0">
                <a:effectLst/>
                <a:latin typeface="Calibri" panose="020F0502020204030204" pitchFamily="34" charset="0"/>
                <a:ea typeface="Calibri" panose="020F0502020204030204" pitchFamily="34" charset="0"/>
                <a:cs typeface="Calibri" panose="020F0502020204030204" pitchFamily="34" charset="0"/>
              </a:rPr>
              <a:t> Pi4 y </a:t>
            </a:r>
            <a:r>
              <a:rPr lang="es-ES_tradnl" sz="1800" kern="100" dirty="0" err="1">
                <a:effectLst/>
                <a:latin typeface="Calibri" panose="020F0502020204030204" pitchFamily="34" charset="0"/>
                <a:ea typeface="Calibri" panose="020F0502020204030204" pitchFamily="34" charset="0"/>
                <a:cs typeface="Calibri" panose="020F0502020204030204" pitchFamily="34" charset="0"/>
              </a:rPr>
              <a:t>JetsonNano</a:t>
            </a:r>
            <a:r>
              <a:rPr lang="es-ES_tradnl" sz="1800" kern="100" dirty="0">
                <a:effectLst/>
                <a:latin typeface="Calibri" panose="020F0502020204030204" pitchFamily="34" charset="0"/>
                <a:ea typeface="Calibri" panose="020F0502020204030204" pitchFamily="34" charset="0"/>
                <a:cs typeface="Calibri" panose="020F0502020204030204" pitchFamily="34" charset="0"/>
              </a:rPr>
              <a:t> </a:t>
            </a:r>
            <a:r>
              <a:rPr lang="es-ES_tradnl" sz="1800" kern="100" dirty="0" err="1">
                <a:effectLst/>
                <a:latin typeface="Calibri" panose="020F0502020204030204" pitchFamily="34" charset="0"/>
                <a:ea typeface="Calibri" panose="020F0502020204030204" pitchFamily="34" charset="0"/>
                <a:cs typeface="Calibri" panose="020F0502020204030204" pitchFamily="34" charset="0"/>
              </a:rPr>
              <a:t>Orin</a:t>
            </a:r>
            <a:r>
              <a:rPr lang="es-ES_tradnl" sz="1800" kern="100" dirty="0">
                <a:effectLst/>
                <a:latin typeface="Calibri" panose="020F0502020204030204" pitchFamily="34" charset="0"/>
                <a:ea typeface="Calibri" panose="020F0502020204030204" pitchFamily="34" charset="0"/>
                <a:cs typeface="Calibri" panose="020F0502020204030204" pitchFamily="34" charset="0"/>
              </a:rPr>
              <a:t>. Para esto último utilizando el lenguaje de programación Python. Aún no se hacen prácticas de detección y clasificación de objetos, pero si hemos estado documentando otro trabajos en dónde se implementan. </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28</a:t>
            </a:fld>
            <a:endParaRPr lang="es-MX"/>
          </a:p>
        </p:txBody>
      </p:sp>
    </p:spTree>
    <p:extLst>
      <p:ext uri="{BB962C8B-B14F-4D97-AF65-F5344CB8AC3E}">
        <p14:creationId xmlns:p14="http://schemas.microsoft.com/office/powerpoint/2010/main" val="423039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29</a:t>
            </a:fld>
            <a:endParaRPr lang="es-MX"/>
          </a:p>
        </p:txBody>
      </p:sp>
    </p:spTree>
    <p:extLst>
      <p:ext uri="{BB962C8B-B14F-4D97-AF65-F5344CB8AC3E}">
        <p14:creationId xmlns:p14="http://schemas.microsoft.com/office/powerpoint/2010/main" val="1917860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Sabemos que los sistemas de vídeo vigilancia se han usado y se siguen usando principalmente para clarificar cierto tipo de eventos tales como accidentes de tráfico, asaltos en la vía pública, robo o allanamiento en propiedad privada, entre muchos otros. </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3</a:t>
            </a:fld>
            <a:endParaRPr lang="es-MX"/>
          </a:p>
        </p:txBody>
      </p:sp>
    </p:spTree>
    <p:extLst>
      <p:ext uri="{BB962C8B-B14F-4D97-AF65-F5344CB8AC3E}">
        <p14:creationId xmlns:p14="http://schemas.microsoft.com/office/powerpoint/2010/main" val="11404007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22F72B55-3E4F-2649-81F5-7A4CEAEF2AC7}" type="slidenum">
              <a:rPr lang="es-MX" smtClean="0"/>
              <a:t>30</a:t>
            </a:fld>
            <a:endParaRPr lang="es-MX"/>
          </a:p>
        </p:txBody>
      </p:sp>
    </p:spTree>
    <p:extLst>
      <p:ext uri="{BB962C8B-B14F-4D97-AF65-F5344CB8AC3E}">
        <p14:creationId xmlns:p14="http://schemas.microsoft.com/office/powerpoint/2010/main" val="2058334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Sin embargo, la eficiancia de los sistemas de videovigilancia se ve reducida debido a que gran parte de su operación requiere de la participación de personas, ya sea para monitorear y detectar posibles amenazas en tiempo real, o bien para llevar a cabo consultas buscando esclarecer algún delito que ya se haya realizado. </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4</a:t>
            </a:fld>
            <a:endParaRPr lang="es-MX"/>
          </a:p>
        </p:txBody>
      </p:sp>
    </p:spTree>
    <p:extLst>
      <p:ext uri="{BB962C8B-B14F-4D97-AF65-F5344CB8AC3E}">
        <p14:creationId xmlns:p14="http://schemas.microsoft.com/office/powerpoint/2010/main" val="1556382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Afortunadamente, y gracias al abaratamiento y desarrollo de la tecnología, han surgido sistemas de videovigilancia inteligentes y de bajo costo que ofrecen diferentes prestaciones, como por ejemplo, el envío de alertas a los usuarios cuando se detecta movimiento, la descarga de vídeo en tiempo real, el almacenamiento de grandes cantidades de vídeo para su análisis, la manipulación y administración de las cámaras de manera remota, entre otros. </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5</a:t>
            </a:fld>
            <a:endParaRPr lang="es-MX"/>
          </a:p>
        </p:txBody>
      </p:sp>
    </p:spTree>
    <p:extLst>
      <p:ext uri="{BB962C8B-B14F-4D97-AF65-F5344CB8AC3E}">
        <p14:creationId xmlns:p14="http://schemas.microsoft.com/office/powerpoint/2010/main" val="1560179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a:p>
            <a:r>
              <a:rPr lang="es-MX" dirty="0"/>
              <a:t>Sin embargo, estos sistemas generan otro problema que los hace poco confiables. Sucede que saturan a los usuario con falsas alertas ya que suelen reaccionar a cualquier tipo de movimiento e incluso a cambios de iluminación. Y aunque existen normas y estrategias para reducir esta situación, al momento no han sido suficientes.</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6</a:t>
            </a:fld>
            <a:endParaRPr lang="es-MX"/>
          </a:p>
        </p:txBody>
      </p:sp>
    </p:spTree>
    <p:extLst>
      <p:ext uri="{BB962C8B-B14F-4D97-AF65-F5344CB8AC3E}">
        <p14:creationId xmlns:p14="http://schemas.microsoft.com/office/powerpoint/2010/main" val="3408498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Finalmente, uno de los problemas que más nos ha motivando para realizar esta propuesta, es que los sistemas de videovigilancia suelen manifestar su utilidad hasta que el delito ya ha sido cometido. Lo que convierte a los sistemas de videovigilancia en una extensa base de datos, difícil de consultar y que con suerte, nos puede ayudar a esclarecer algún tipo de delito y frecuentemente ni siquiera eso, debido a otro tipo de dificultades como la baja resolución de las cámaras, la astucia de los delincuentes, la mala iluminación, la ineficiencia de quienes analizan los vídeos, etc.</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7</a:t>
            </a:fld>
            <a:endParaRPr lang="es-MX"/>
          </a:p>
        </p:txBody>
      </p:sp>
    </p:spTree>
    <p:extLst>
      <p:ext uri="{BB962C8B-B14F-4D97-AF65-F5344CB8AC3E}">
        <p14:creationId xmlns:p14="http://schemas.microsoft.com/office/powerpoint/2010/main" val="1980479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a:p>
            <a:pPr algn="just"/>
            <a:r>
              <a:rPr lang="es-ES_tradnl" sz="1800" kern="100" dirty="0">
                <a:effectLst/>
                <a:latin typeface="Calibri" panose="020F0502020204030204" pitchFamily="34" charset="0"/>
                <a:ea typeface="Calibri" panose="020F0502020204030204" pitchFamily="34" charset="0"/>
                <a:cs typeface="Calibri" panose="020F0502020204030204" pitchFamily="34" charset="0"/>
              </a:rPr>
              <a:t>En este proyecto estamos proponiendo una metodología, respaldada por un framework y un marco de referencia para el modelado físico de amenazas, que nos permita integrar un sistema de videovigilancia vecinal, para detectar e identificar potenciales amenazas antes de ocurrido el delito, en base a características que se pueden obtener de una o varias imágenes. </a:t>
            </a:r>
            <a:endParaRPr lang="es-MX"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22F72B55-3E4F-2649-81F5-7A4CEAEF2AC7}" type="slidenum">
              <a:rPr lang="es-MX" smtClean="0"/>
              <a:t>8</a:t>
            </a:fld>
            <a:endParaRPr lang="es-MX"/>
          </a:p>
        </p:txBody>
      </p:sp>
    </p:spTree>
    <p:extLst>
      <p:ext uri="{BB962C8B-B14F-4D97-AF65-F5344CB8AC3E}">
        <p14:creationId xmlns:p14="http://schemas.microsoft.com/office/powerpoint/2010/main" val="2940475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Nuestra propuesta se enfoca en sistemas de videovigilancia que comunmente se encuentran instalados en los vecindarios de cualquier ciudad. Actualmente estos sistemas, en su mayoría, están aislados uno del otro, por lo que parte de nuestra propuesta es poder integrarlos para formar lo que llamamos Sistema de Videovigilancia Vecinal.</a:t>
            </a:r>
          </a:p>
        </p:txBody>
      </p:sp>
      <p:sp>
        <p:nvSpPr>
          <p:cNvPr id="4" name="Marcador de número de diapositiva 3"/>
          <p:cNvSpPr>
            <a:spLocks noGrp="1"/>
          </p:cNvSpPr>
          <p:nvPr>
            <p:ph type="sldNum" sz="quarter" idx="5"/>
          </p:nvPr>
        </p:nvSpPr>
        <p:spPr/>
        <p:txBody>
          <a:bodyPr/>
          <a:lstStyle/>
          <a:p>
            <a:fld id="{22F72B55-3E4F-2649-81F5-7A4CEAEF2AC7}" type="slidenum">
              <a:rPr lang="es-MX" smtClean="0"/>
              <a:t>9</a:t>
            </a:fld>
            <a:endParaRPr lang="es-MX"/>
          </a:p>
        </p:txBody>
      </p:sp>
    </p:spTree>
    <p:extLst>
      <p:ext uri="{BB962C8B-B14F-4D97-AF65-F5344CB8AC3E}">
        <p14:creationId xmlns:p14="http://schemas.microsoft.com/office/powerpoint/2010/main" val="359135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FEE4D-9E42-37C6-9573-A4EE86A3D6F8}"/>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39C8145F-715A-6EF2-9066-816467DC3D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9E7BA939-04F3-7DD5-C3D3-2DE88292307C}"/>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5" name="Marcador de pie de página 4">
            <a:extLst>
              <a:ext uri="{FF2B5EF4-FFF2-40B4-BE49-F238E27FC236}">
                <a16:creationId xmlns:a16="http://schemas.microsoft.com/office/drawing/2014/main" id="{04A3EC1D-D9E7-966F-8D9F-C32F994AEDF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2632485-C7DD-C856-2AE6-EF7C00A3B26B}"/>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1847528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673DD5-90A4-CE39-B0F8-F41E18660677}"/>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F4A33532-FD97-CB67-D27E-E5B170ED611D}"/>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0A0BB959-39FB-0EF4-8A56-B450A66E1219}"/>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5" name="Marcador de pie de página 4">
            <a:extLst>
              <a:ext uri="{FF2B5EF4-FFF2-40B4-BE49-F238E27FC236}">
                <a16:creationId xmlns:a16="http://schemas.microsoft.com/office/drawing/2014/main" id="{58D9FE2C-5870-A13D-3723-BA246AC93ED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5B7103B-20A0-0FFB-81FD-E3FAD90D6748}"/>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245878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90A3369-94A6-FB52-8E54-B7873E4A4EA2}"/>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F4ECC68A-BE3B-0DCE-4BCC-4F11EABD84ED}"/>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85DFB10-B3BA-BE4D-1D5C-C63C52157E50}"/>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5" name="Marcador de pie de página 4">
            <a:extLst>
              <a:ext uri="{FF2B5EF4-FFF2-40B4-BE49-F238E27FC236}">
                <a16:creationId xmlns:a16="http://schemas.microsoft.com/office/drawing/2014/main" id="{D0BC2BF7-D252-0C51-DC83-9992ACA52EB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07A3DFC-34C6-DAC2-9544-A0FAAC19B63B}"/>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334290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3578AE-21CE-074B-404A-B7DA18B5B7D1}"/>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6B226D11-5FD1-EB73-5966-8542C06579E8}"/>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9C37913-4C18-E45E-2C90-5B934A0B5AE9}"/>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5" name="Marcador de pie de página 4">
            <a:extLst>
              <a:ext uri="{FF2B5EF4-FFF2-40B4-BE49-F238E27FC236}">
                <a16:creationId xmlns:a16="http://schemas.microsoft.com/office/drawing/2014/main" id="{0818B569-E559-7B85-1E46-D4BE337A8C7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D3DFC63-A37A-618E-2718-E80C4CCEB166}"/>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2766189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930225-CD97-C01A-9348-9B9D9BA7594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F8E6653-F354-14E2-AF50-E3D4D307D9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E13FDF1B-369A-C5FD-DF7B-23D4D460EEB2}"/>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5" name="Marcador de pie de página 4">
            <a:extLst>
              <a:ext uri="{FF2B5EF4-FFF2-40B4-BE49-F238E27FC236}">
                <a16:creationId xmlns:a16="http://schemas.microsoft.com/office/drawing/2014/main" id="{339078A4-682F-95A6-D6AC-46502021B8C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3A7983CD-7811-FDE5-A767-024AA8732CC9}"/>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319331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B44B96-62F8-1658-9F86-477118AE32A2}"/>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42053E35-A159-9DB8-2CEF-4CEF06B8DBEC}"/>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ACF0750-69C1-AAD3-B0D3-9C855C7F0CF6}"/>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D45F1D2-9F6B-1323-F97E-457C7D34B909}"/>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6" name="Marcador de pie de página 5">
            <a:extLst>
              <a:ext uri="{FF2B5EF4-FFF2-40B4-BE49-F238E27FC236}">
                <a16:creationId xmlns:a16="http://schemas.microsoft.com/office/drawing/2014/main" id="{DA60F36E-CF0B-745F-5C1E-496BBAD77DB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FB40B35-0F38-B517-D47C-5FE7E8042BB2}"/>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2684508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AA96C0-E4EC-6C6A-9DC1-CFA1867BAADA}"/>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52289585-1977-37D0-F536-1192A384C7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454BC81D-5757-B942-7CF7-CE1A265C11CE}"/>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E54A8AC6-ED9A-6320-3116-29D48161AF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14CFBB07-B0D1-CA82-4107-A14C4B232BAF}"/>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89B6D33B-8935-E5F1-E46E-BC1757ED0A14}"/>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8" name="Marcador de pie de página 7">
            <a:extLst>
              <a:ext uri="{FF2B5EF4-FFF2-40B4-BE49-F238E27FC236}">
                <a16:creationId xmlns:a16="http://schemas.microsoft.com/office/drawing/2014/main" id="{1547A4FA-70AA-4E30-5390-1BD5BD633B4D}"/>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A9A8655A-F4CB-E0C3-D8E8-144F88D0A3D2}"/>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3276442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7C8728-959E-55AE-0623-01FA619BDC4B}"/>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B883660F-9975-C660-1CD0-65D5FEAAF7DD}"/>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4" name="Marcador de pie de página 3">
            <a:extLst>
              <a:ext uri="{FF2B5EF4-FFF2-40B4-BE49-F238E27FC236}">
                <a16:creationId xmlns:a16="http://schemas.microsoft.com/office/drawing/2014/main" id="{D5034742-30D0-5F9D-99B9-96C88BDD89BE}"/>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2A898753-FED0-E9AF-48E2-6DE2311E6C34}"/>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1105119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7A29801-29C9-1E3B-E243-BFE87554065C}"/>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3" name="Marcador de pie de página 2">
            <a:extLst>
              <a:ext uri="{FF2B5EF4-FFF2-40B4-BE49-F238E27FC236}">
                <a16:creationId xmlns:a16="http://schemas.microsoft.com/office/drawing/2014/main" id="{44172D09-00EB-0441-231B-6C89667FD0D8}"/>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2319B21C-52AF-8F66-19B9-EF056FF7800F}"/>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1868792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9C4EC9-1C86-F6D6-D6D9-1E7F4CD8B19A}"/>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C39E143E-4901-3AFF-B7D5-6E555FD4D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4DF7C3DE-0D0A-BEE6-0F3B-726CF04AE0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DBB93E1-1112-4EBC-C880-347F8749DBE0}"/>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6" name="Marcador de pie de página 5">
            <a:extLst>
              <a:ext uri="{FF2B5EF4-FFF2-40B4-BE49-F238E27FC236}">
                <a16:creationId xmlns:a16="http://schemas.microsoft.com/office/drawing/2014/main" id="{D61286CA-7FB0-4F33-EFE7-1D4434C7310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056D41D-C661-AF22-6DED-FC942F405A76}"/>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4091987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F7381B-01A7-91CA-696E-2B6E750CBCE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B02D2DA9-E2D4-1407-A570-6CCEA03A6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B2AEBFF2-60D3-19A4-6F71-589E351F4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0218604-3F66-ECD6-45A5-FBDE9C8152FB}"/>
              </a:ext>
            </a:extLst>
          </p:cNvPr>
          <p:cNvSpPr>
            <a:spLocks noGrp="1"/>
          </p:cNvSpPr>
          <p:nvPr>
            <p:ph type="dt" sz="half" idx="10"/>
          </p:nvPr>
        </p:nvSpPr>
        <p:spPr/>
        <p:txBody>
          <a:bodyPr/>
          <a:lstStyle/>
          <a:p>
            <a:fld id="{03D7CD27-EF9B-7145-8C50-9A2401760333}" type="datetimeFigureOut">
              <a:rPr lang="es-MX" smtClean="0"/>
              <a:t>27/11/23</a:t>
            </a:fld>
            <a:endParaRPr lang="es-MX"/>
          </a:p>
        </p:txBody>
      </p:sp>
      <p:sp>
        <p:nvSpPr>
          <p:cNvPr id="6" name="Marcador de pie de página 5">
            <a:extLst>
              <a:ext uri="{FF2B5EF4-FFF2-40B4-BE49-F238E27FC236}">
                <a16:creationId xmlns:a16="http://schemas.microsoft.com/office/drawing/2014/main" id="{D3C80082-F35B-68E0-4F1E-E37030A46FD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8D3C177-FE30-4133-B03D-B903E5FC338A}"/>
              </a:ext>
            </a:extLst>
          </p:cNvPr>
          <p:cNvSpPr>
            <a:spLocks noGrp="1"/>
          </p:cNvSpPr>
          <p:nvPr>
            <p:ph type="sldNum" sz="quarter" idx="12"/>
          </p:nvPr>
        </p:nvSpPr>
        <p:spPr/>
        <p:txBody>
          <a:bodyPr/>
          <a:lstStyle/>
          <a:p>
            <a:fld id="{4B810DF9-60F5-8140-950F-D535C01D59B8}" type="slidenum">
              <a:rPr lang="es-MX" smtClean="0"/>
              <a:t>‹Nº›</a:t>
            </a:fld>
            <a:endParaRPr lang="es-MX"/>
          </a:p>
        </p:txBody>
      </p:sp>
    </p:spTree>
    <p:extLst>
      <p:ext uri="{BB962C8B-B14F-4D97-AF65-F5344CB8AC3E}">
        <p14:creationId xmlns:p14="http://schemas.microsoft.com/office/powerpoint/2010/main" val="376272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A78C286-1CDB-C1DF-53B6-FFDDFC90A0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8B8CAC5-FFF5-D048-2704-C389F16167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2CA88C22-D785-783A-8BFE-C73EF6B8BB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D7CD27-EF9B-7145-8C50-9A2401760333}" type="datetimeFigureOut">
              <a:rPr lang="es-MX" smtClean="0"/>
              <a:t>27/11/23</a:t>
            </a:fld>
            <a:endParaRPr lang="es-MX"/>
          </a:p>
        </p:txBody>
      </p:sp>
      <p:sp>
        <p:nvSpPr>
          <p:cNvPr id="5" name="Marcador de pie de página 4">
            <a:extLst>
              <a:ext uri="{FF2B5EF4-FFF2-40B4-BE49-F238E27FC236}">
                <a16:creationId xmlns:a16="http://schemas.microsoft.com/office/drawing/2014/main" id="{FE170E34-D7F3-D098-C896-4E923421A7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9F2AAD36-9215-2883-8BB7-B26707F4C0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810DF9-60F5-8140-950F-D535C01D59B8}" type="slidenum">
              <a:rPr lang="es-MX" smtClean="0"/>
              <a:t>‹Nº›</a:t>
            </a:fld>
            <a:endParaRPr lang="es-MX"/>
          </a:p>
        </p:txBody>
      </p:sp>
    </p:spTree>
    <p:extLst>
      <p:ext uri="{BB962C8B-B14F-4D97-AF65-F5344CB8AC3E}">
        <p14:creationId xmlns:p14="http://schemas.microsoft.com/office/powerpoint/2010/main" val="2107480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1B7E7B3-A246-F755-A923-9064FE201B06}"/>
              </a:ext>
            </a:extLst>
          </p:cNvPr>
          <p:cNvSpPr txBox="1"/>
          <p:nvPr/>
        </p:nvSpPr>
        <p:spPr>
          <a:xfrm>
            <a:off x="1689100" y="1116954"/>
            <a:ext cx="8813800" cy="5016758"/>
          </a:xfrm>
          <a:prstGeom prst="rect">
            <a:avLst/>
          </a:prstGeom>
          <a:noFill/>
        </p:spPr>
        <p:txBody>
          <a:bodyPr wrap="square">
            <a:spAutoFit/>
          </a:bodyPr>
          <a:lstStyle/>
          <a:p>
            <a:pPr algn="ct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PROPUESTA DE TEMA DE TESIS DE DOCTORADO</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400" b="1" kern="100" dirty="0">
                <a:effectLst/>
                <a:latin typeface="Calibri" panose="020F0502020204030204" pitchFamily="34" charset="0"/>
                <a:ea typeface="Calibri" panose="020F0502020204030204" pitchFamily="34" charset="0"/>
                <a:cs typeface="Calibri" panose="020F0502020204030204" pitchFamily="34" charset="0"/>
              </a:rPr>
              <a:t>DOCTORADO EN CIENCIAS DE LA INGENIERIA</a:t>
            </a:r>
            <a:endParaRPr lang="es-MX"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TÍTULO DEL TEMA DE TESIS PROPUESTO</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2400" b="1" kern="100" dirty="0">
                <a:effectLst/>
                <a:latin typeface="Calibri" panose="020F0502020204030204" pitchFamily="34" charset="0"/>
                <a:ea typeface="Calibri" panose="020F0502020204030204" pitchFamily="34" charset="0"/>
                <a:cs typeface="Calibri" panose="020F0502020204030204" pitchFamily="34" charset="0"/>
              </a:rPr>
              <a:t>Detección de amenazas en redes de videovigilancia vecinales con vídeo análisis y modelado físico de amenazas</a:t>
            </a:r>
            <a:endParaRPr lang="es-MX"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s-ES_tradnl" sz="1800" b="1" kern="100" dirty="0">
              <a:effectLst/>
              <a:latin typeface="Calibri" panose="020F0502020204030204" pitchFamily="34" charset="0"/>
              <a:ea typeface="Calibri" panose="020F0502020204030204" pitchFamily="34" charset="0"/>
              <a:cs typeface="Calibri" panose="020F0502020204030204" pitchFamily="34" charset="0"/>
            </a:endParaRPr>
          </a:p>
          <a:p>
            <a:pPr algn="ctr"/>
            <a:endParaRPr lang="es-ES_tradnl" b="1" kern="100" dirty="0">
              <a:latin typeface="Calibri" panose="020F0502020204030204" pitchFamily="34" charset="0"/>
              <a:ea typeface="Calibri" panose="020F0502020204030204" pitchFamily="34" charset="0"/>
              <a:cs typeface="Calibri" panose="020F0502020204030204" pitchFamily="34" charset="0"/>
            </a:endParaRPr>
          </a:p>
          <a:p>
            <a:pPr algn="ctr"/>
            <a:endParaRPr lang="es-ES_tradnl" sz="1800" b="1" kern="100" dirty="0">
              <a:effectLst/>
              <a:latin typeface="Calibri" panose="020F0502020204030204" pitchFamily="34" charset="0"/>
              <a:ea typeface="Calibri" panose="020F0502020204030204" pitchFamily="34" charset="0"/>
              <a:cs typeface="Calibri" panose="020F0502020204030204" pitchFamily="34" charset="0"/>
            </a:endParaRPr>
          </a:p>
          <a:p>
            <a:pPr algn="ctr"/>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PROPONENTE</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Adrián Núñez Vieyra</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DIRECTOR DE LA TESIS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Doctor Juan Carlos Olivares Rojas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CODIRECTOR DE LA TESIS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_tradnl" sz="1800" b="1" kern="100" dirty="0">
                <a:effectLst/>
                <a:latin typeface="Calibri" panose="020F0502020204030204" pitchFamily="34" charset="0"/>
                <a:ea typeface="Calibri" panose="020F0502020204030204" pitchFamily="34" charset="0"/>
                <a:cs typeface="Calibri" panose="020F0502020204030204" pitchFamily="34" charset="0"/>
              </a:rPr>
              <a:t>Doctor Arturo Méndez Patiño</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7355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663118" y="972723"/>
            <a:ext cx="8312276" cy="584775"/>
          </a:xfrm>
          <a:prstGeom prst="rect">
            <a:avLst/>
          </a:prstGeom>
          <a:noFill/>
        </p:spPr>
        <p:txBody>
          <a:bodyPr wrap="none" rtlCol="0">
            <a:spAutoFit/>
          </a:bodyPr>
          <a:lstStyle/>
          <a:p>
            <a:r>
              <a:rPr lang="es-MX" sz="3200" dirty="0"/>
              <a:t>Los sistemas de videovigilancia y el vídeo análisis</a:t>
            </a:r>
          </a:p>
        </p:txBody>
      </p:sp>
      <p:sp>
        <p:nvSpPr>
          <p:cNvPr id="6" name="CuadroTexto 5">
            <a:extLst>
              <a:ext uri="{FF2B5EF4-FFF2-40B4-BE49-F238E27FC236}">
                <a16:creationId xmlns:a16="http://schemas.microsoft.com/office/drawing/2014/main" id="{B5CDF252-8258-9F74-1C49-9FED33586FBC}"/>
              </a:ext>
            </a:extLst>
          </p:cNvPr>
          <p:cNvSpPr txBox="1"/>
          <p:nvPr/>
        </p:nvSpPr>
        <p:spPr>
          <a:xfrm>
            <a:off x="1521271" y="2548647"/>
            <a:ext cx="4666342" cy="1477328"/>
          </a:xfrm>
          <a:prstGeom prst="rect">
            <a:avLst/>
          </a:prstGeom>
          <a:noFill/>
        </p:spPr>
        <p:txBody>
          <a:bodyPr wrap="none" rtlCol="0">
            <a:spAutoFit/>
          </a:bodyPr>
          <a:lstStyle/>
          <a:p>
            <a:r>
              <a:rPr lang="es-MX" dirty="0"/>
              <a:t>Detección  de objetos</a:t>
            </a:r>
          </a:p>
          <a:p>
            <a:r>
              <a:rPr lang="es-MX" dirty="0"/>
              <a:t>Clasificación de objetos</a:t>
            </a:r>
          </a:p>
          <a:p>
            <a:r>
              <a:rPr lang="es-MX" dirty="0"/>
              <a:t>Resumen automático de vídeo</a:t>
            </a:r>
          </a:p>
          <a:p>
            <a:r>
              <a:rPr lang="es-MX" dirty="0"/>
              <a:t>Reconocimiento facial</a:t>
            </a:r>
          </a:p>
          <a:p>
            <a:r>
              <a:rPr lang="es-MX" dirty="0"/>
              <a:t>Rastreo de objetos utilizando múltiples cámaras</a:t>
            </a:r>
          </a:p>
        </p:txBody>
      </p:sp>
      <p:sp>
        <p:nvSpPr>
          <p:cNvPr id="9" name="Flecha derecha 8">
            <a:extLst>
              <a:ext uri="{FF2B5EF4-FFF2-40B4-BE49-F238E27FC236}">
                <a16:creationId xmlns:a16="http://schemas.microsoft.com/office/drawing/2014/main" id="{308A5424-55DB-81BA-72B5-CB20F7D716EC}"/>
              </a:ext>
            </a:extLst>
          </p:cNvPr>
          <p:cNvSpPr/>
          <p:nvPr/>
        </p:nvSpPr>
        <p:spPr>
          <a:xfrm>
            <a:off x="6187613" y="2839839"/>
            <a:ext cx="875489" cy="4474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a:extLst>
              <a:ext uri="{FF2B5EF4-FFF2-40B4-BE49-F238E27FC236}">
                <a16:creationId xmlns:a16="http://schemas.microsoft.com/office/drawing/2014/main" id="{878943B6-7EAD-0E89-D705-DEC5919E14B4}"/>
              </a:ext>
            </a:extLst>
          </p:cNvPr>
          <p:cNvSpPr txBox="1"/>
          <p:nvPr/>
        </p:nvSpPr>
        <p:spPr>
          <a:xfrm>
            <a:off x="8019035" y="2764091"/>
            <a:ext cx="2204450" cy="523220"/>
          </a:xfrm>
          <a:prstGeom prst="rect">
            <a:avLst/>
          </a:prstGeom>
          <a:noFill/>
        </p:spPr>
        <p:txBody>
          <a:bodyPr wrap="none" rtlCol="0">
            <a:spAutoFit/>
          </a:bodyPr>
          <a:lstStyle/>
          <a:p>
            <a:r>
              <a:rPr lang="es-MX" sz="2800" dirty="0"/>
              <a:t>Vídeo Análisis</a:t>
            </a:r>
          </a:p>
        </p:txBody>
      </p:sp>
      <p:pic>
        <p:nvPicPr>
          <p:cNvPr id="4098" name="Picture 2" descr="YOLO (You Only Look Once): Detección de Objetos en Tiempo Real - Mi Diario  Python">
            <a:extLst>
              <a:ext uri="{FF2B5EF4-FFF2-40B4-BE49-F238E27FC236}">
                <a16:creationId xmlns:a16="http://schemas.microsoft.com/office/drawing/2014/main" id="{0AB1FA34-D86E-F26F-F5E6-3BD71C7B67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185" y="3855568"/>
            <a:ext cx="3289300"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795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1293738" y="1445688"/>
            <a:ext cx="2456122" cy="584775"/>
          </a:xfrm>
          <a:prstGeom prst="rect">
            <a:avLst/>
          </a:prstGeom>
          <a:noFill/>
        </p:spPr>
        <p:txBody>
          <a:bodyPr wrap="none" rtlCol="0">
            <a:spAutoFit/>
          </a:bodyPr>
          <a:lstStyle/>
          <a:p>
            <a:r>
              <a:rPr lang="es-MX" sz="3200" dirty="0"/>
              <a:t>Vídeo análisis</a:t>
            </a:r>
          </a:p>
        </p:txBody>
      </p:sp>
      <p:pic>
        <p:nvPicPr>
          <p:cNvPr id="10" name="Imagen 9">
            <a:extLst>
              <a:ext uri="{FF2B5EF4-FFF2-40B4-BE49-F238E27FC236}">
                <a16:creationId xmlns:a16="http://schemas.microsoft.com/office/drawing/2014/main" id="{183ED320-9971-A8B9-A7C6-36A8211EB38C}"/>
              </a:ext>
            </a:extLst>
          </p:cNvPr>
          <p:cNvPicPr>
            <a:picLocks noChangeAspect="1"/>
          </p:cNvPicPr>
          <p:nvPr/>
        </p:nvPicPr>
        <p:blipFill>
          <a:blip r:embed="rId3"/>
          <a:stretch>
            <a:fillRect/>
          </a:stretch>
        </p:blipFill>
        <p:spPr>
          <a:xfrm>
            <a:off x="1802929" y="2357602"/>
            <a:ext cx="3212416" cy="3660406"/>
          </a:xfrm>
          <a:prstGeom prst="rect">
            <a:avLst/>
          </a:prstGeom>
        </p:spPr>
      </p:pic>
      <p:pic>
        <p:nvPicPr>
          <p:cNvPr id="11" name="Imagen 10">
            <a:extLst>
              <a:ext uri="{FF2B5EF4-FFF2-40B4-BE49-F238E27FC236}">
                <a16:creationId xmlns:a16="http://schemas.microsoft.com/office/drawing/2014/main" id="{115E1F00-D999-834A-3043-5E2E134996BB}"/>
              </a:ext>
            </a:extLst>
          </p:cNvPr>
          <p:cNvPicPr>
            <a:picLocks noChangeAspect="1"/>
          </p:cNvPicPr>
          <p:nvPr/>
        </p:nvPicPr>
        <p:blipFill>
          <a:blip r:embed="rId4"/>
          <a:stretch>
            <a:fillRect/>
          </a:stretch>
        </p:blipFill>
        <p:spPr>
          <a:xfrm>
            <a:off x="6829206" y="2330111"/>
            <a:ext cx="3035229" cy="3591132"/>
          </a:xfrm>
          <a:prstGeom prst="rect">
            <a:avLst/>
          </a:prstGeom>
        </p:spPr>
      </p:pic>
    </p:spTree>
    <p:extLst>
      <p:ext uri="{BB962C8B-B14F-4D97-AF65-F5344CB8AC3E}">
        <p14:creationId xmlns:p14="http://schemas.microsoft.com/office/powerpoint/2010/main" val="535500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1293738" y="1445688"/>
            <a:ext cx="4909357" cy="584775"/>
          </a:xfrm>
          <a:prstGeom prst="rect">
            <a:avLst/>
          </a:prstGeom>
          <a:noFill/>
        </p:spPr>
        <p:txBody>
          <a:bodyPr wrap="none" rtlCol="0">
            <a:spAutoFit/>
          </a:bodyPr>
          <a:lstStyle/>
          <a:p>
            <a:r>
              <a:rPr lang="es-MX" sz="3200" dirty="0"/>
              <a:t>La semántica en una imagen</a:t>
            </a:r>
          </a:p>
        </p:txBody>
      </p:sp>
      <p:pic>
        <p:nvPicPr>
          <p:cNvPr id="13314" name="Picture 2" descr="Semantic Labeling — Omniverse SimReady latest documentation">
            <a:extLst>
              <a:ext uri="{FF2B5EF4-FFF2-40B4-BE49-F238E27FC236}">
                <a16:creationId xmlns:a16="http://schemas.microsoft.com/office/drawing/2014/main" id="{DB6271EA-7279-2E31-1D48-51DE41FA14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3103" y="2601310"/>
            <a:ext cx="5912071" cy="3429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7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1293738" y="1445688"/>
            <a:ext cx="5457135" cy="584775"/>
          </a:xfrm>
          <a:prstGeom prst="rect">
            <a:avLst/>
          </a:prstGeom>
          <a:noFill/>
        </p:spPr>
        <p:txBody>
          <a:bodyPr wrap="none" rtlCol="0">
            <a:spAutoFit/>
          </a:bodyPr>
          <a:lstStyle/>
          <a:p>
            <a:r>
              <a:rPr lang="es-MX" sz="3200" dirty="0"/>
              <a:t>Comportamiento de los objetos</a:t>
            </a:r>
          </a:p>
        </p:txBody>
      </p:sp>
      <p:pic>
        <p:nvPicPr>
          <p:cNvPr id="3" name="Imagen 2">
            <a:extLst>
              <a:ext uri="{FF2B5EF4-FFF2-40B4-BE49-F238E27FC236}">
                <a16:creationId xmlns:a16="http://schemas.microsoft.com/office/drawing/2014/main" id="{F00BB759-8862-30C7-4554-A67F9120746B}"/>
              </a:ext>
            </a:extLst>
          </p:cNvPr>
          <p:cNvPicPr>
            <a:picLocks noChangeAspect="1"/>
          </p:cNvPicPr>
          <p:nvPr/>
        </p:nvPicPr>
        <p:blipFill>
          <a:blip r:embed="rId3"/>
          <a:stretch>
            <a:fillRect/>
          </a:stretch>
        </p:blipFill>
        <p:spPr>
          <a:xfrm>
            <a:off x="2866697" y="2632842"/>
            <a:ext cx="5638800" cy="3200400"/>
          </a:xfrm>
          <a:prstGeom prst="rect">
            <a:avLst/>
          </a:prstGeom>
        </p:spPr>
      </p:pic>
    </p:spTree>
    <p:extLst>
      <p:ext uri="{BB962C8B-B14F-4D97-AF65-F5344CB8AC3E}">
        <p14:creationId xmlns:p14="http://schemas.microsoft.com/office/powerpoint/2010/main" val="3400615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852303" y="1540281"/>
            <a:ext cx="6976782" cy="584775"/>
          </a:xfrm>
          <a:prstGeom prst="rect">
            <a:avLst/>
          </a:prstGeom>
          <a:noFill/>
        </p:spPr>
        <p:txBody>
          <a:bodyPr wrap="none" rtlCol="0">
            <a:spAutoFit/>
          </a:bodyPr>
          <a:lstStyle/>
          <a:p>
            <a:r>
              <a:rPr lang="es-MX" sz="3200" dirty="0"/>
              <a:t>El entendimiento de una o varias imagen</a:t>
            </a:r>
          </a:p>
        </p:txBody>
      </p:sp>
      <p:sp>
        <p:nvSpPr>
          <p:cNvPr id="4" name="CuadroTexto 3">
            <a:extLst>
              <a:ext uri="{FF2B5EF4-FFF2-40B4-BE49-F238E27FC236}">
                <a16:creationId xmlns:a16="http://schemas.microsoft.com/office/drawing/2014/main" id="{28D2A856-2423-58F4-349A-69CC77F515CE}"/>
              </a:ext>
            </a:extLst>
          </p:cNvPr>
          <p:cNvSpPr txBox="1"/>
          <p:nvPr/>
        </p:nvSpPr>
        <p:spPr>
          <a:xfrm>
            <a:off x="1822697" y="3657600"/>
            <a:ext cx="8954952" cy="523220"/>
          </a:xfrm>
          <a:prstGeom prst="rect">
            <a:avLst/>
          </a:prstGeom>
          <a:noFill/>
        </p:spPr>
        <p:txBody>
          <a:bodyPr wrap="none" rtlCol="0">
            <a:spAutoFit/>
          </a:bodyPr>
          <a:lstStyle/>
          <a:p>
            <a:r>
              <a:rPr lang="es-MX" sz="2800" dirty="0"/>
              <a:t>Objetos  +   Comportamiento   +    Contexto    =   Escenario    </a:t>
            </a:r>
          </a:p>
        </p:txBody>
      </p:sp>
    </p:spTree>
    <p:extLst>
      <p:ext uri="{BB962C8B-B14F-4D97-AF65-F5344CB8AC3E}">
        <p14:creationId xmlns:p14="http://schemas.microsoft.com/office/powerpoint/2010/main" val="1135789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282960" y="1004295"/>
            <a:ext cx="6948569" cy="584775"/>
          </a:xfrm>
          <a:prstGeom prst="rect">
            <a:avLst/>
          </a:prstGeom>
          <a:noFill/>
        </p:spPr>
        <p:txBody>
          <a:bodyPr wrap="none" rtlCol="0">
            <a:spAutoFit/>
          </a:bodyPr>
          <a:lstStyle/>
          <a:p>
            <a:r>
              <a:rPr lang="es-MX" sz="3200" dirty="0"/>
              <a:t>Algunas estrategias para el vídeo análisis</a:t>
            </a:r>
          </a:p>
        </p:txBody>
      </p:sp>
      <p:pic>
        <p:nvPicPr>
          <p:cNvPr id="3" name="Imagen 2">
            <a:extLst>
              <a:ext uri="{FF2B5EF4-FFF2-40B4-BE49-F238E27FC236}">
                <a16:creationId xmlns:a16="http://schemas.microsoft.com/office/drawing/2014/main" id="{C32D6918-2528-F8EB-4965-91A3AFBD21A9}"/>
              </a:ext>
            </a:extLst>
          </p:cNvPr>
          <p:cNvPicPr>
            <a:picLocks noChangeAspect="1"/>
          </p:cNvPicPr>
          <p:nvPr/>
        </p:nvPicPr>
        <p:blipFill>
          <a:blip r:embed="rId3"/>
          <a:stretch>
            <a:fillRect/>
          </a:stretch>
        </p:blipFill>
        <p:spPr>
          <a:xfrm>
            <a:off x="668581" y="2019962"/>
            <a:ext cx="6366926" cy="3833743"/>
          </a:xfrm>
          <a:prstGeom prst="rect">
            <a:avLst/>
          </a:prstGeom>
        </p:spPr>
      </p:pic>
      <p:pic>
        <p:nvPicPr>
          <p:cNvPr id="5" name="Imagen 4">
            <a:extLst>
              <a:ext uri="{FF2B5EF4-FFF2-40B4-BE49-F238E27FC236}">
                <a16:creationId xmlns:a16="http://schemas.microsoft.com/office/drawing/2014/main" id="{676E8618-69B0-B697-DB4E-620B1B55D858}"/>
              </a:ext>
            </a:extLst>
          </p:cNvPr>
          <p:cNvPicPr>
            <a:picLocks noChangeAspect="1"/>
          </p:cNvPicPr>
          <p:nvPr/>
        </p:nvPicPr>
        <p:blipFill>
          <a:blip r:embed="rId4"/>
          <a:stretch>
            <a:fillRect/>
          </a:stretch>
        </p:blipFill>
        <p:spPr>
          <a:xfrm>
            <a:off x="7520796" y="2711533"/>
            <a:ext cx="4168747" cy="2935138"/>
          </a:xfrm>
          <a:prstGeom prst="rect">
            <a:avLst/>
          </a:prstGeom>
        </p:spPr>
      </p:pic>
    </p:spTree>
    <p:extLst>
      <p:ext uri="{BB962C8B-B14F-4D97-AF65-F5344CB8AC3E}">
        <p14:creationId xmlns:p14="http://schemas.microsoft.com/office/powerpoint/2010/main" val="621912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852303" y="1540281"/>
            <a:ext cx="2651688" cy="584775"/>
          </a:xfrm>
          <a:prstGeom prst="rect">
            <a:avLst/>
          </a:prstGeom>
          <a:noFill/>
        </p:spPr>
        <p:txBody>
          <a:bodyPr wrap="none" rtlCol="0">
            <a:spAutoFit/>
          </a:bodyPr>
          <a:lstStyle/>
          <a:p>
            <a:r>
              <a:rPr lang="es-MX" sz="3200" dirty="0"/>
              <a:t>Entendimiento</a:t>
            </a:r>
          </a:p>
        </p:txBody>
      </p:sp>
      <p:sp>
        <p:nvSpPr>
          <p:cNvPr id="4" name="CuadroTexto 3">
            <a:extLst>
              <a:ext uri="{FF2B5EF4-FFF2-40B4-BE49-F238E27FC236}">
                <a16:creationId xmlns:a16="http://schemas.microsoft.com/office/drawing/2014/main" id="{28D2A856-2423-58F4-349A-69CC77F515CE}"/>
              </a:ext>
            </a:extLst>
          </p:cNvPr>
          <p:cNvSpPr txBox="1"/>
          <p:nvPr/>
        </p:nvSpPr>
        <p:spPr>
          <a:xfrm>
            <a:off x="852303" y="3635633"/>
            <a:ext cx="8954952" cy="523220"/>
          </a:xfrm>
          <a:prstGeom prst="rect">
            <a:avLst/>
          </a:prstGeom>
          <a:noFill/>
        </p:spPr>
        <p:txBody>
          <a:bodyPr wrap="none" rtlCol="0">
            <a:spAutoFit/>
          </a:bodyPr>
          <a:lstStyle/>
          <a:p>
            <a:r>
              <a:rPr lang="es-MX" sz="2800" dirty="0"/>
              <a:t>Objetos  +   Comportamiento   +    Contexto    =   Escenario    </a:t>
            </a:r>
          </a:p>
        </p:txBody>
      </p:sp>
      <p:sp>
        <p:nvSpPr>
          <p:cNvPr id="7" name="CuadroTexto 6">
            <a:extLst>
              <a:ext uri="{FF2B5EF4-FFF2-40B4-BE49-F238E27FC236}">
                <a16:creationId xmlns:a16="http://schemas.microsoft.com/office/drawing/2014/main" id="{43E6A631-AA8A-5507-8961-6758ED2B5676}"/>
              </a:ext>
            </a:extLst>
          </p:cNvPr>
          <p:cNvSpPr txBox="1"/>
          <p:nvPr/>
        </p:nvSpPr>
        <p:spPr>
          <a:xfrm>
            <a:off x="9780003" y="3420189"/>
            <a:ext cx="1357616" cy="369332"/>
          </a:xfrm>
          <a:prstGeom prst="rect">
            <a:avLst/>
          </a:prstGeom>
          <a:noFill/>
        </p:spPr>
        <p:txBody>
          <a:bodyPr wrap="none" rtlCol="0">
            <a:spAutoFit/>
          </a:bodyPr>
          <a:lstStyle/>
          <a:p>
            <a:r>
              <a:rPr lang="es-MX" dirty="0"/>
              <a:t>Amenazante</a:t>
            </a:r>
          </a:p>
        </p:txBody>
      </p:sp>
      <p:sp>
        <p:nvSpPr>
          <p:cNvPr id="8" name="CuadroTexto 7">
            <a:extLst>
              <a:ext uri="{FF2B5EF4-FFF2-40B4-BE49-F238E27FC236}">
                <a16:creationId xmlns:a16="http://schemas.microsoft.com/office/drawing/2014/main" id="{9F0DAEE5-6160-E1C5-03AE-31009A7A0DFB}"/>
              </a:ext>
            </a:extLst>
          </p:cNvPr>
          <p:cNvSpPr txBox="1"/>
          <p:nvPr/>
        </p:nvSpPr>
        <p:spPr>
          <a:xfrm>
            <a:off x="9807255" y="4158853"/>
            <a:ext cx="834972" cy="369332"/>
          </a:xfrm>
          <a:prstGeom prst="rect">
            <a:avLst/>
          </a:prstGeom>
          <a:noFill/>
        </p:spPr>
        <p:txBody>
          <a:bodyPr wrap="none" rtlCol="0">
            <a:spAutoFit/>
          </a:bodyPr>
          <a:lstStyle/>
          <a:p>
            <a:r>
              <a:rPr lang="es-MX" dirty="0"/>
              <a:t>Seguro</a:t>
            </a:r>
          </a:p>
        </p:txBody>
      </p:sp>
    </p:spTree>
    <p:extLst>
      <p:ext uri="{BB962C8B-B14F-4D97-AF65-F5344CB8AC3E}">
        <p14:creationId xmlns:p14="http://schemas.microsoft.com/office/powerpoint/2010/main" val="1289739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973074" y="802685"/>
            <a:ext cx="6876626" cy="584775"/>
          </a:xfrm>
          <a:prstGeom prst="rect">
            <a:avLst/>
          </a:prstGeom>
          <a:noFill/>
        </p:spPr>
        <p:txBody>
          <a:bodyPr wrap="none" rtlCol="0">
            <a:spAutoFit/>
          </a:bodyPr>
          <a:lstStyle/>
          <a:p>
            <a:r>
              <a:rPr lang="es-MX" sz="3200" dirty="0"/>
              <a:t>Cuáles son los escenarios amenazantes?</a:t>
            </a:r>
          </a:p>
        </p:txBody>
      </p:sp>
      <p:pic>
        <p:nvPicPr>
          <p:cNvPr id="15364" name="Picture 4" descr="Introduction to Object Detection: Vehicle Detection with OpenCV and Cascade  Classifiers | by Kaan Erden | Medium">
            <a:extLst>
              <a:ext uri="{FF2B5EF4-FFF2-40B4-BE49-F238E27FC236}">
                <a16:creationId xmlns:a16="http://schemas.microsoft.com/office/drawing/2014/main" id="{EBF48B6C-9066-1BDD-BAF3-EAB761A8DA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022" y="3006905"/>
            <a:ext cx="3848100" cy="21209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E1FED432-36FF-CC03-E331-D2E9917DECBC}"/>
              </a:ext>
            </a:extLst>
          </p:cNvPr>
          <p:cNvSpPr txBox="1"/>
          <p:nvPr/>
        </p:nvSpPr>
        <p:spPr>
          <a:xfrm>
            <a:off x="783293" y="2122098"/>
            <a:ext cx="2852319" cy="523220"/>
          </a:xfrm>
          <a:prstGeom prst="rect">
            <a:avLst/>
          </a:prstGeom>
          <a:noFill/>
        </p:spPr>
        <p:txBody>
          <a:bodyPr wrap="none" rtlCol="0">
            <a:spAutoFit/>
          </a:bodyPr>
          <a:lstStyle/>
          <a:p>
            <a:r>
              <a:rPr lang="es-MX" sz="2800" dirty="0"/>
              <a:t>Objetos de interés</a:t>
            </a:r>
          </a:p>
        </p:txBody>
      </p:sp>
      <p:pic>
        <p:nvPicPr>
          <p:cNvPr id="15366" name="Picture 6" descr="Master Building A Smart Person Counter With OpenCV In Python 3 | Innovate  Yourself">
            <a:extLst>
              <a:ext uri="{FF2B5EF4-FFF2-40B4-BE49-F238E27FC236}">
                <a16:creationId xmlns:a16="http://schemas.microsoft.com/office/drawing/2014/main" id="{E1777BB9-E342-19DC-05A7-8663FB24BE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5679" y="3006905"/>
            <a:ext cx="3797300" cy="214630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2523D47-8FAC-6899-466A-C999A7B52234}"/>
              </a:ext>
            </a:extLst>
          </p:cNvPr>
          <p:cNvSpPr txBox="1"/>
          <p:nvPr/>
        </p:nvSpPr>
        <p:spPr>
          <a:xfrm>
            <a:off x="1325679" y="5330126"/>
            <a:ext cx="1024063" cy="369332"/>
          </a:xfrm>
          <a:prstGeom prst="rect">
            <a:avLst/>
          </a:prstGeom>
          <a:noFill/>
        </p:spPr>
        <p:txBody>
          <a:bodyPr wrap="none" rtlCol="0">
            <a:spAutoFit/>
          </a:bodyPr>
          <a:lstStyle/>
          <a:p>
            <a:r>
              <a:rPr lang="es-MX" dirty="0"/>
              <a:t>Personas</a:t>
            </a:r>
          </a:p>
        </p:txBody>
      </p:sp>
      <p:sp>
        <p:nvSpPr>
          <p:cNvPr id="6" name="CuadroTexto 5">
            <a:extLst>
              <a:ext uri="{FF2B5EF4-FFF2-40B4-BE49-F238E27FC236}">
                <a16:creationId xmlns:a16="http://schemas.microsoft.com/office/drawing/2014/main" id="{EAC672C9-A326-282E-2FB5-56A2125C97BF}"/>
              </a:ext>
            </a:extLst>
          </p:cNvPr>
          <p:cNvSpPr txBox="1"/>
          <p:nvPr/>
        </p:nvSpPr>
        <p:spPr>
          <a:xfrm>
            <a:off x="7069022" y="5330126"/>
            <a:ext cx="1078885" cy="369332"/>
          </a:xfrm>
          <a:prstGeom prst="rect">
            <a:avLst/>
          </a:prstGeom>
          <a:noFill/>
        </p:spPr>
        <p:txBody>
          <a:bodyPr wrap="none" rtlCol="0">
            <a:spAutoFit/>
          </a:bodyPr>
          <a:lstStyle/>
          <a:p>
            <a:r>
              <a:rPr lang="es-MX" dirty="0"/>
              <a:t>Vehículos</a:t>
            </a:r>
          </a:p>
        </p:txBody>
      </p:sp>
    </p:spTree>
    <p:extLst>
      <p:ext uri="{BB962C8B-B14F-4D97-AF65-F5344CB8AC3E}">
        <p14:creationId xmlns:p14="http://schemas.microsoft.com/office/powerpoint/2010/main" val="2515501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507994" y="666907"/>
            <a:ext cx="3060453" cy="584775"/>
          </a:xfrm>
          <a:prstGeom prst="rect">
            <a:avLst/>
          </a:prstGeom>
          <a:noFill/>
        </p:spPr>
        <p:txBody>
          <a:bodyPr wrap="none" rtlCol="0">
            <a:spAutoFit/>
          </a:bodyPr>
          <a:lstStyle/>
          <a:p>
            <a:r>
              <a:rPr lang="es-MX" sz="3200" dirty="0"/>
              <a:t>Suspicious object</a:t>
            </a:r>
          </a:p>
        </p:txBody>
      </p:sp>
      <p:pic>
        <p:nvPicPr>
          <p:cNvPr id="17410" name="Picture 2" descr="Agentes buscan identificar a persona sospechosa de merodear en Escuela  Católica Resurrección de Lakeland | WFLA">
            <a:extLst>
              <a:ext uri="{FF2B5EF4-FFF2-40B4-BE49-F238E27FC236}">
                <a16:creationId xmlns:a16="http://schemas.microsoft.com/office/drawing/2014/main" id="{F42AAB61-EB91-1253-E08D-EC708BC082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994" y="1338744"/>
            <a:ext cx="38227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DD25C342-017E-DE74-2EAB-23DE12FD0D53}"/>
              </a:ext>
            </a:extLst>
          </p:cNvPr>
          <p:cNvPicPr>
            <a:picLocks noChangeAspect="1"/>
          </p:cNvPicPr>
          <p:nvPr/>
        </p:nvPicPr>
        <p:blipFill>
          <a:blip r:embed="rId4"/>
          <a:stretch>
            <a:fillRect/>
          </a:stretch>
        </p:blipFill>
        <p:spPr>
          <a:xfrm>
            <a:off x="681793" y="3753853"/>
            <a:ext cx="10571944" cy="2642986"/>
          </a:xfrm>
          <a:prstGeom prst="rect">
            <a:avLst/>
          </a:prstGeom>
          <a:ln>
            <a:solidFill>
              <a:schemeClr val="tx1"/>
            </a:solidFill>
          </a:ln>
        </p:spPr>
      </p:pic>
    </p:spTree>
    <p:extLst>
      <p:ext uri="{BB962C8B-B14F-4D97-AF65-F5344CB8AC3E}">
        <p14:creationId xmlns:p14="http://schemas.microsoft.com/office/powerpoint/2010/main" val="4150511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628309" y="1218578"/>
            <a:ext cx="9874242" cy="584775"/>
          </a:xfrm>
          <a:prstGeom prst="rect">
            <a:avLst/>
          </a:prstGeom>
          <a:noFill/>
        </p:spPr>
        <p:txBody>
          <a:bodyPr wrap="none" rtlCol="0">
            <a:spAutoFit/>
          </a:bodyPr>
          <a:lstStyle/>
          <a:p>
            <a:r>
              <a:rPr lang="es-MX" sz="3200" dirty="0"/>
              <a:t>Criterios para asignar puntaje inicial de objeto sospechoso</a:t>
            </a:r>
          </a:p>
        </p:txBody>
      </p:sp>
      <p:graphicFrame>
        <p:nvGraphicFramePr>
          <p:cNvPr id="3" name="Tabla 2">
            <a:extLst>
              <a:ext uri="{FF2B5EF4-FFF2-40B4-BE49-F238E27FC236}">
                <a16:creationId xmlns:a16="http://schemas.microsoft.com/office/drawing/2014/main" id="{21657537-532C-CB4F-52DD-204C9FB7A2CA}"/>
              </a:ext>
            </a:extLst>
          </p:cNvPr>
          <p:cNvGraphicFramePr>
            <a:graphicFrameLocks noGrp="1"/>
          </p:cNvGraphicFramePr>
          <p:nvPr>
            <p:extLst>
              <p:ext uri="{D42A27DB-BD31-4B8C-83A1-F6EECF244321}">
                <p14:modId xmlns:p14="http://schemas.microsoft.com/office/powerpoint/2010/main" val="1029037699"/>
              </p:ext>
            </p:extLst>
          </p:nvPr>
        </p:nvGraphicFramePr>
        <p:xfrm>
          <a:off x="3568447" y="2908634"/>
          <a:ext cx="5184625" cy="2438400"/>
        </p:xfrm>
        <a:graphic>
          <a:graphicData uri="http://schemas.openxmlformats.org/drawingml/2006/table">
            <a:tbl>
              <a:tblPr firstRow="1" firstCol="1" bandRow="1">
                <a:tableStyleId>{5C22544A-7EE6-4342-B048-85BDC9FD1C3A}</a:tableStyleId>
              </a:tblPr>
              <a:tblGrid>
                <a:gridCol w="1016443">
                  <a:extLst>
                    <a:ext uri="{9D8B030D-6E8A-4147-A177-3AD203B41FA5}">
                      <a16:colId xmlns:a16="http://schemas.microsoft.com/office/drawing/2014/main" val="4292946958"/>
                    </a:ext>
                  </a:extLst>
                </a:gridCol>
                <a:gridCol w="2397848">
                  <a:extLst>
                    <a:ext uri="{9D8B030D-6E8A-4147-A177-3AD203B41FA5}">
                      <a16:colId xmlns:a16="http://schemas.microsoft.com/office/drawing/2014/main" val="4089016947"/>
                    </a:ext>
                  </a:extLst>
                </a:gridCol>
                <a:gridCol w="1770334">
                  <a:extLst>
                    <a:ext uri="{9D8B030D-6E8A-4147-A177-3AD203B41FA5}">
                      <a16:colId xmlns:a16="http://schemas.microsoft.com/office/drawing/2014/main" val="413163571"/>
                    </a:ext>
                  </a:extLst>
                </a:gridCol>
              </a:tblGrid>
              <a:tr h="224088">
                <a:tc>
                  <a:txBody>
                    <a:bodyPr/>
                    <a:lstStyle/>
                    <a:p>
                      <a:pPr algn="ctr"/>
                      <a:r>
                        <a:rPr lang="es-MX" sz="1600" kern="0">
                          <a:effectLst/>
                        </a:rPr>
                        <a:t>Contexto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Semántica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Comportamiento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59752401"/>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 identificada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Normal</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82594453"/>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 conocida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Anormal</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754954063"/>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 desconocida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Amenazante</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673772796"/>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 no identificable</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07439648"/>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Vehículo identificado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72814712"/>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Vehículo conocido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49613936"/>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Vehículo desconocido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62979242"/>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Vehículo no identificable</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22123657"/>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dirty="0">
                          <a:effectLst/>
                        </a:rPr>
                        <a:t> </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86892891"/>
                  </a:ext>
                </a:extLst>
              </a:tr>
            </a:tbl>
          </a:graphicData>
        </a:graphic>
      </p:graphicFrame>
    </p:spTree>
    <p:extLst>
      <p:ext uri="{BB962C8B-B14F-4D97-AF65-F5344CB8AC3E}">
        <p14:creationId xmlns:p14="http://schemas.microsoft.com/office/powerpoint/2010/main" val="316677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798A082-86A7-4294-314D-362B64453E9D}"/>
              </a:ext>
            </a:extLst>
          </p:cNvPr>
          <p:cNvSpPr txBox="1"/>
          <p:nvPr/>
        </p:nvSpPr>
        <p:spPr>
          <a:xfrm>
            <a:off x="2039311" y="1477839"/>
            <a:ext cx="8933489" cy="954107"/>
          </a:xfrm>
          <a:prstGeom prst="rect">
            <a:avLst/>
          </a:prstGeom>
          <a:noFill/>
        </p:spPr>
        <p:txBody>
          <a:bodyPr wrap="square" rtlCol="0">
            <a:spAutoFit/>
          </a:bodyPr>
          <a:lstStyle/>
          <a:p>
            <a:pPr algn="ctr"/>
            <a:r>
              <a:rPr lang="es-ES_tradnl" sz="2800" b="1" kern="100" dirty="0">
                <a:effectLst/>
                <a:latin typeface="Calibri" panose="020F0502020204030204" pitchFamily="34" charset="0"/>
                <a:ea typeface="Calibri" panose="020F0502020204030204" pitchFamily="34" charset="0"/>
                <a:cs typeface="Calibri" panose="020F0502020204030204" pitchFamily="34" charset="0"/>
              </a:rPr>
              <a:t>Detección de amenazas en redes de videovigilancia vecinales con vídeo análisis y modelado físico de amenazas</a:t>
            </a:r>
            <a:endParaRPr lang="es-MX" sz="24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Por qué es importante tener cámaras de seguridad en casa | NeoStuff">
            <a:extLst>
              <a:ext uri="{FF2B5EF4-FFF2-40B4-BE49-F238E27FC236}">
                <a16:creationId xmlns:a16="http://schemas.microsoft.com/office/drawing/2014/main" id="{E8348093-F512-50FD-B08D-8AE7368D8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7179" y="3256546"/>
            <a:ext cx="4938185" cy="2777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256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1787303" y="1244704"/>
            <a:ext cx="4439229" cy="584775"/>
          </a:xfrm>
          <a:prstGeom prst="rect">
            <a:avLst/>
          </a:prstGeom>
          <a:noFill/>
        </p:spPr>
        <p:txBody>
          <a:bodyPr wrap="none" rtlCol="0">
            <a:spAutoFit/>
          </a:bodyPr>
          <a:lstStyle/>
          <a:p>
            <a:r>
              <a:rPr lang="es-MX" sz="3200" dirty="0"/>
              <a:t>Contexto de las imágenes</a:t>
            </a:r>
          </a:p>
        </p:txBody>
      </p:sp>
      <p:pic>
        <p:nvPicPr>
          <p:cNvPr id="17414" name="Picture 6" descr="Villa Liberación no se libera del cólera; fallece una quinta persona  sospechosa de la enfermedad en últimos 10 días - CostaverdeDR">
            <a:extLst>
              <a:ext uri="{FF2B5EF4-FFF2-40B4-BE49-F238E27FC236}">
                <a16:creationId xmlns:a16="http://schemas.microsoft.com/office/drawing/2014/main" id="{5C4D3D56-9792-9562-A92F-02E00D8E92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200" y="1964019"/>
            <a:ext cx="2626325" cy="1688352"/>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A media noche y caminando de espalda, en un barrio en Bogotá tienen  'espantados' a los vecinos - TuBarco Noticias">
            <a:extLst>
              <a:ext uri="{FF2B5EF4-FFF2-40B4-BE49-F238E27FC236}">
                <a16:creationId xmlns:a16="http://schemas.microsoft.com/office/drawing/2014/main" id="{8526C267-D392-D980-C65F-45181C58AA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2683" y="1964018"/>
            <a:ext cx="1688352" cy="1688352"/>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B0D0716F-8C8E-843C-D7C9-AAA361FF3017}"/>
              </a:ext>
            </a:extLst>
          </p:cNvPr>
          <p:cNvSpPr txBox="1"/>
          <p:nvPr/>
        </p:nvSpPr>
        <p:spPr>
          <a:xfrm>
            <a:off x="2112683" y="3652370"/>
            <a:ext cx="2148986" cy="369332"/>
          </a:xfrm>
          <a:prstGeom prst="rect">
            <a:avLst/>
          </a:prstGeom>
          <a:noFill/>
        </p:spPr>
        <p:txBody>
          <a:bodyPr wrap="none" rtlCol="0">
            <a:spAutoFit/>
          </a:bodyPr>
          <a:lstStyle/>
          <a:p>
            <a:r>
              <a:rPr lang="es-MX" dirty="0"/>
              <a:t>Captura por la noche</a:t>
            </a:r>
          </a:p>
        </p:txBody>
      </p:sp>
      <p:sp>
        <p:nvSpPr>
          <p:cNvPr id="11" name="CuadroTexto 10">
            <a:extLst>
              <a:ext uri="{FF2B5EF4-FFF2-40B4-BE49-F238E27FC236}">
                <a16:creationId xmlns:a16="http://schemas.microsoft.com/office/drawing/2014/main" id="{BD4F6FF2-DAF6-7A48-245D-2FD8D3E78BBF}"/>
              </a:ext>
            </a:extLst>
          </p:cNvPr>
          <p:cNvSpPr txBox="1"/>
          <p:nvPr/>
        </p:nvSpPr>
        <p:spPr>
          <a:xfrm>
            <a:off x="6557906" y="3666919"/>
            <a:ext cx="2275879" cy="369332"/>
          </a:xfrm>
          <a:prstGeom prst="rect">
            <a:avLst/>
          </a:prstGeom>
          <a:noFill/>
        </p:spPr>
        <p:txBody>
          <a:bodyPr wrap="none" rtlCol="0">
            <a:spAutoFit/>
          </a:bodyPr>
          <a:lstStyle/>
          <a:p>
            <a:r>
              <a:rPr lang="es-MX" dirty="0"/>
              <a:t>Captura durante el día</a:t>
            </a:r>
          </a:p>
        </p:txBody>
      </p:sp>
      <p:pic>
        <p:nvPicPr>
          <p:cNvPr id="17418" name="Picture 10" descr="Ocho técnicas para hacer de las ciudades lugares realmente transitables  [PLATAFORMA URBANA Por Constanza Martínez Gaete] - Red Arquitectura">
            <a:extLst>
              <a:ext uri="{FF2B5EF4-FFF2-40B4-BE49-F238E27FC236}">
                <a16:creationId xmlns:a16="http://schemas.microsoft.com/office/drawing/2014/main" id="{E9E69C1C-611E-AD26-4CA2-8A745EB48D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2683" y="4598351"/>
            <a:ext cx="2161590" cy="1543993"/>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9CB04AB2-00F8-0FAD-CC0B-7098B92002A4}"/>
              </a:ext>
            </a:extLst>
          </p:cNvPr>
          <p:cNvSpPr txBox="1"/>
          <p:nvPr/>
        </p:nvSpPr>
        <p:spPr>
          <a:xfrm>
            <a:off x="2112683" y="6142344"/>
            <a:ext cx="2756332" cy="369332"/>
          </a:xfrm>
          <a:prstGeom prst="rect">
            <a:avLst/>
          </a:prstGeom>
          <a:noFill/>
        </p:spPr>
        <p:txBody>
          <a:bodyPr wrap="none" rtlCol="0">
            <a:spAutoFit/>
          </a:bodyPr>
          <a:lstStyle/>
          <a:p>
            <a:r>
              <a:rPr lang="es-MX" dirty="0"/>
              <a:t>Vecindario con movimiento</a:t>
            </a:r>
          </a:p>
        </p:txBody>
      </p:sp>
      <p:pic>
        <p:nvPicPr>
          <p:cNvPr id="17420" name="Picture 12" descr="TOP 5 Calles del Centro Histórico para tener la mejor foto by Lilo –  Soundwalkrs">
            <a:extLst>
              <a:ext uri="{FF2B5EF4-FFF2-40B4-BE49-F238E27FC236}">
                <a16:creationId xmlns:a16="http://schemas.microsoft.com/office/drawing/2014/main" id="{0957AB6E-C8E0-AC71-379B-84CC696F41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1370" y="4590064"/>
            <a:ext cx="2319984" cy="1552280"/>
          </a:xfrm>
          <a:prstGeom prst="rect">
            <a:avLst/>
          </a:prstGeom>
          <a:noFill/>
          <a:extLst>
            <a:ext uri="{909E8E84-426E-40DD-AFC4-6F175D3DCCD1}">
              <a14:hiddenFill xmlns:a14="http://schemas.microsoft.com/office/drawing/2010/main">
                <a:solidFill>
                  <a:srgbClr val="FFFFFF"/>
                </a:solidFill>
              </a14:hiddenFill>
            </a:ext>
          </a:extLst>
        </p:spPr>
      </p:pic>
      <p:sp>
        <p:nvSpPr>
          <p:cNvPr id="13" name="CuadroTexto 12">
            <a:extLst>
              <a:ext uri="{FF2B5EF4-FFF2-40B4-BE49-F238E27FC236}">
                <a16:creationId xmlns:a16="http://schemas.microsoft.com/office/drawing/2014/main" id="{C64A5FA0-F73D-75AD-1088-A1DE0F8A493F}"/>
              </a:ext>
            </a:extLst>
          </p:cNvPr>
          <p:cNvSpPr txBox="1"/>
          <p:nvPr/>
        </p:nvSpPr>
        <p:spPr>
          <a:xfrm>
            <a:off x="6791370" y="6142344"/>
            <a:ext cx="3270575" cy="369332"/>
          </a:xfrm>
          <a:prstGeom prst="rect">
            <a:avLst/>
          </a:prstGeom>
          <a:noFill/>
        </p:spPr>
        <p:txBody>
          <a:bodyPr wrap="none" rtlCol="0">
            <a:spAutoFit/>
          </a:bodyPr>
          <a:lstStyle/>
          <a:p>
            <a:r>
              <a:rPr lang="es-MX" dirty="0"/>
              <a:t>Vecindario con poco movimiento</a:t>
            </a:r>
          </a:p>
        </p:txBody>
      </p:sp>
    </p:spTree>
    <p:extLst>
      <p:ext uri="{BB962C8B-B14F-4D97-AF65-F5344CB8AC3E}">
        <p14:creationId xmlns:p14="http://schemas.microsoft.com/office/powerpoint/2010/main" val="1813264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628309" y="1218578"/>
            <a:ext cx="7588359" cy="584775"/>
          </a:xfrm>
          <a:prstGeom prst="rect">
            <a:avLst/>
          </a:prstGeom>
          <a:noFill/>
        </p:spPr>
        <p:txBody>
          <a:bodyPr wrap="none" rtlCol="0">
            <a:spAutoFit/>
          </a:bodyPr>
          <a:lstStyle/>
          <a:p>
            <a:r>
              <a:rPr lang="es-MX" sz="3200" dirty="0"/>
              <a:t>Asignación de puntaje de objeto sospechoso</a:t>
            </a:r>
          </a:p>
        </p:txBody>
      </p:sp>
      <p:graphicFrame>
        <p:nvGraphicFramePr>
          <p:cNvPr id="4" name="Tabla 3">
            <a:extLst>
              <a:ext uri="{FF2B5EF4-FFF2-40B4-BE49-F238E27FC236}">
                <a16:creationId xmlns:a16="http://schemas.microsoft.com/office/drawing/2014/main" id="{DC7C27E3-4145-A0E5-E918-E1399FA00418}"/>
              </a:ext>
            </a:extLst>
          </p:cNvPr>
          <p:cNvGraphicFramePr>
            <a:graphicFrameLocks noGrp="1"/>
          </p:cNvGraphicFramePr>
          <p:nvPr>
            <p:extLst>
              <p:ext uri="{D42A27DB-BD31-4B8C-83A1-F6EECF244321}">
                <p14:modId xmlns:p14="http://schemas.microsoft.com/office/powerpoint/2010/main" val="2059293210"/>
              </p:ext>
            </p:extLst>
          </p:nvPr>
        </p:nvGraphicFramePr>
        <p:xfrm>
          <a:off x="6528642" y="2282153"/>
          <a:ext cx="4427622" cy="2772495"/>
        </p:xfrm>
        <a:graphic>
          <a:graphicData uri="http://schemas.openxmlformats.org/drawingml/2006/table">
            <a:tbl>
              <a:tblPr firstRow="1" firstCol="1" bandRow="1">
                <a:tableStyleId>{5C22544A-7EE6-4342-B048-85BDC9FD1C3A}</a:tableStyleId>
              </a:tblPr>
              <a:tblGrid>
                <a:gridCol w="987247">
                  <a:extLst>
                    <a:ext uri="{9D8B030D-6E8A-4147-A177-3AD203B41FA5}">
                      <a16:colId xmlns:a16="http://schemas.microsoft.com/office/drawing/2014/main" val="4025007930"/>
                    </a:ext>
                  </a:extLst>
                </a:gridCol>
                <a:gridCol w="986214">
                  <a:extLst>
                    <a:ext uri="{9D8B030D-6E8A-4147-A177-3AD203B41FA5}">
                      <a16:colId xmlns:a16="http://schemas.microsoft.com/office/drawing/2014/main" val="13200506"/>
                    </a:ext>
                  </a:extLst>
                </a:gridCol>
                <a:gridCol w="1373875">
                  <a:extLst>
                    <a:ext uri="{9D8B030D-6E8A-4147-A177-3AD203B41FA5}">
                      <a16:colId xmlns:a16="http://schemas.microsoft.com/office/drawing/2014/main" val="1522017836"/>
                    </a:ext>
                  </a:extLst>
                </a:gridCol>
                <a:gridCol w="1080286">
                  <a:extLst>
                    <a:ext uri="{9D8B030D-6E8A-4147-A177-3AD203B41FA5}">
                      <a16:colId xmlns:a16="http://schemas.microsoft.com/office/drawing/2014/main" val="893473141"/>
                    </a:ext>
                  </a:extLst>
                </a:gridCol>
              </a:tblGrid>
              <a:tr h="275284">
                <a:tc gridSpan="4">
                  <a:txBody>
                    <a:bodyPr/>
                    <a:lstStyle/>
                    <a:p>
                      <a:pPr algn="ctr"/>
                      <a:r>
                        <a:rPr lang="es-MX" sz="1600" kern="0">
                          <a:effectLst/>
                        </a:rPr>
                        <a:t>Contexto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3073264539"/>
                  </a:ext>
                </a:extLst>
              </a:tr>
              <a:tr h="570223">
                <a:tc>
                  <a:txBody>
                    <a:bodyPr/>
                    <a:lstStyle/>
                    <a:p>
                      <a:pPr algn="ctr"/>
                      <a:r>
                        <a:rPr lang="es-MX" sz="1600" kern="0">
                          <a:effectLst/>
                        </a:rPr>
                        <a:t>Afluencia peatonal</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es-MX" sz="1600" kern="0">
                          <a:effectLst/>
                        </a:rPr>
                        <a:t>Afluencia vehicular</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es-MX" sz="1600" kern="0">
                          <a:effectLst/>
                        </a:rPr>
                        <a:t>Horario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es-MX" sz="1600" kern="0">
                          <a:effectLst/>
                        </a:rPr>
                        <a:t>Tipo de vecindario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661434705"/>
                  </a:ext>
                </a:extLst>
              </a:tr>
              <a:tr h="275284">
                <a:tc>
                  <a:txBody>
                    <a:bodyPr/>
                    <a:lstStyle/>
                    <a:p>
                      <a:r>
                        <a:rPr lang="es-MX" sz="1600" kern="0">
                          <a:effectLst/>
                        </a:rPr>
                        <a:t>Alta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Alta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Mañana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Peligroso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531632585"/>
                  </a:ext>
                </a:extLst>
              </a:tr>
              <a:tr h="275284">
                <a:tc>
                  <a:txBody>
                    <a:bodyPr/>
                    <a:lstStyle/>
                    <a:p>
                      <a:r>
                        <a:rPr lang="es-MX" sz="1600" kern="0">
                          <a:effectLst/>
                        </a:rPr>
                        <a:t>Media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Media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Tarde</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Tranquilo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02159373"/>
                  </a:ext>
                </a:extLst>
              </a:tr>
              <a:tr h="275284">
                <a:tc>
                  <a:txBody>
                    <a:bodyPr/>
                    <a:lstStyle/>
                    <a:p>
                      <a:r>
                        <a:rPr lang="es-MX" sz="1600" kern="0">
                          <a:effectLst/>
                        </a:rPr>
                        <a:t>Baja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Baja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Noche</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64214169"/>
                  </a:ext>
                </a:extLst>
              </a:tr>
              <a:tr h="275284">
                <a:tc>
                  <a:txBody>
                    <a:bodyPr/>
                    <a:lstStyle/>
                    <a:p>
                      <a:r>
                        <a:rPr lang="es-MX" sz="1600" kern="0">
                          <a:effectLst/>
                        </a:rPr>
                        <a:t>Auto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Auto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Madrugada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212610825"/>
                  </a:ext>
                </a:extLst>
              </a:tr>
              <a:tr h="275284">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Personalizado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659017374"/>
                  </a:ext>
                </a:extLst>
              </a:tr>
              <a:tr h="275284">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Auto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1135248"/>
                  </a:ext>
                </a:extLst>
              </a:tr>
              <a:tr h="275284">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dirty="0">
                          <a:effectLst/>
                        </a:rPr>
                        <a:t> </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975611732"/>
                  </a:ext>
                </a:extLst>
              </a:tr>
            </a:tbl>
          </a:graphicData>
        </a:graphic>
      </p:graphicFrame>
      <p:graphicFrame>
        <p:nvGraphicFramePr>
          <p:cNvPr id="5" name="Tabla 4">
            <a:extLst>
              <a:ext uri="{FF2B5EF4-FFF2-40B4-BE49-F238E27FC236}">
                <a16:creationId xmlns:a16="http://schemas.microsoft.com/office/drawing/2014/main" id="{D29EDF26-9B98-4462-E92E-B2097787D80E}"/>
              </a:ext>
            </a:extLst>
          </p:cNvPr>
          <p:cNvGraphicFramePr>
            <a:graphicFrameLocks noGrp="1"/>
          </p:cNvGraphicFramePr>
          <p:nvPr>
            <p:extLst>
              <p:ext uri="{D42A27DB-BD31-4B8C-83A1-F6EECF244321}">
                <p14:modId xmlns:p14="http://schemas.microsoft.com/office/powerpoint/2010/main" val="623973885"/>
              </p:ext>
            </p:extLst>
          </p:nvPr>
        </p:nvGraphicFramePr>
        <p:xfrm>
          <a:off x="911375" y="2616248"/>
          <a:ext cx="5184625" cy="2438400"/>
        </p:xfrm>
        <a:graphic>
          <a:graphicData uri="http://schemas.openxmlformats.org/drawingml/2006/table">
            <a:tbl>
              <a:tblPr firstRow="1" firstCol="1" bandRow="1">
                <a:tableStyleId>{5C22544A-7EE6-4342-B048-85BDC9FD1C3A}</a:tableStyleId>
              </a:tblPr>
              <a:tblGrid>
                <a:gridCol w="1016443">
                  <a:extLst>
                    <a:ext uri="{9D8B030D-6E8A-4147-A177-3AD203B41FA5}">
                      <a16:colId xmlns:a16="http://schemas.microsoft.com/office/drawing/2014/main" val="4292946958"/>
                    </a:ext>
                  </a:extLst>
                </a:gridCol>
                <a:gridCol w="2397848">
                  <a:extLst>
                    <a:ext uri="{9D8B030D-6E8A-4147-A177-3AD203B41FA5}">
                      <a16:colId xmlns:a16="http://schemas.microsoft.com/office/drawing/2014/main" val="4089016947"/>
                    </a:ext>
                  </a:extLst>
                </a:gridCol>
                <a:gridCol w="1770334">
                  <a:extLst>
                    <a:ext uri="{9D8B030D-6E8A-4147-A177-3AD203B41FA5}">
                      <a16:colId xmlns:a16="http://schemas.microsoft.com/office/drawing/2014/main" val="413163571"/>
                    </a:ext>
                  </a:extLst>
                </a:gridCol>
              </a:tblGrid>
              <a:tr h="224088">
                <a:tc>
                  <a:txBody>
                    <a:bodyPr/>
                    <a:lstStyle/>
                    <a:p>
                      <a:pPr algn="ctr"/>
                      <a:r>
                        <a:rPr lang="es-MX" sz="1600" kern="0">
                          <a:effectLst/>
                        </a:rPr>
                        <a:t>Contexto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Semántica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Comportamiento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59752401"/>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 identificada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Normal</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82594453"/>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 conocida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Anormal</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754954063"/>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 desconocida</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Amenazante</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673772796"/>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Persona no identificable</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07439648"/>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Vehículo identificado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72814712"/>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Vehículo conocido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49613936"/>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Vehículo desconocido</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62979242"/>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Vehículo no identificable</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22123657"/>
                  </a:ext>
                </a:extLst>
              </a:tr>
              <a:tr h="224088">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a:effectLst/>
                        </a:rPr>
                        <a:t> </a:t>
                      </a:r>
                      <a:endParaRPr lang="es-MX"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r>
                        <a:rPr lang="es-MX" sz="1600" kern="0" dirty="0">
                          <a:effectLst/>
                        </a:rPr>
                        <a:t> </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86892891"/>
                  </a:ext>
                </a:extLst>
              </a:tr>
            </a:tbl>
          </a:graphicData>
        </a:graphic>
      </p:graphicFrame>
    </p:spTree>
    <p:extLst>
      <p:ext uri="{BB962C8B-B14F-4D97-AF65-F5344CB8AC3E}">
        <p14:creationId xmlns:p14="http://schemas.microsoft.com/office/powerpoint/2010/main" val="2498784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1787303" y="1244704"/>
            <a:ext cx="3743525" cy="584775"/>
          </a:xfrm>
          <a:prstGeom prst="rect">
            <a:avLst/>
          </a:prstGeom>
          <a:noFill/>
        </p:spPr>
        <p:txBody>
          <a:bodyPr wrap="none" rtlCol="0">
            <a:spAutoFit/>
          </a:bodyPr>
          <a:lstStyle/>
          <a:p>
            <a:r>
              <a:rPr lang="es-MX" sz="3200" dirty="0"/>
              <a:t>El contexto es un  (w)</a:t>
            </a:r>
          </a:p>
        </p:txBody>
      </p:sp>
      <p:sp>
        <p:nvSpPr>
          <p:cNvPr id="3" name="CuadroTexto 2">
            <a:extLst>
              <a:ext uri="{FF2B5EF4-FFF2-40B4-BE49-F238E27FC236}">
                <a16:creationId xmlns:a16="http://schemas.microsoft.com/office/drawing/2014/main" id="{73078607-ACF1-3AF8-8CFD-86E59C4243BF}"/>
              </a:ext>
            </a:extLst>
          </p:cNvPr>
          <p:cNvSpPr txBox="1"/>
          <p:nvPr/>
        </p:nvSpPr>
        <p:spPr>
          <a:xfrm>
            <a:off x="2923959" y="4112423"/>
            <a:ext cx="2707793" cy="707886"/>
          </a:xfrm>
          <a:prstGeom prst="rect">
            <a:avLst/>
          </a:prstGeom>
          <a:noFill/>
        </p:spPr>
        <p:txBody>
          <a:bodyPr wrap="none" rtlCol="0">
            <a:spAutoFit/>
          </a:bodyPr>
          <a:lstStyle/>
          <a:p>
            <a:r>
              <a:rPr lang="es-MX" sz="4000" dirty="0"/>
              <a:t>D</a:t>
            </a:r>
            <a:r>
              <a:rPr lang="es-MX" sz="4000" baseline="-25000" dirty="0"/>
              <a:t>i </a:t>
            </a:r>
            <a:r>
              <a:rPr lang="es-MX" sz="4000" dirty="0"/>
              <a:t>= (SO</a:t>
            </a:r>
            <a:r>
              <a:rPr lang="es-MX" sz="4000" baseline="-25000" dirty="0"/>
              <a:t>i</a:t>
            </a:r>
            <a:r>
              <a:rPr lang="es-MX" sz="4000" dirty="0"/>
              <a:t>)(w)</a:t>
            </a:r>
          </a:p>
        </p:txBody>
      </p:sp>
      <p:sp>
        <p:nvSpPr>
          <p:cNvPr id="5" name="CuadroTexto 4">
            <a:extLst>
              <a:ext uri="{FF2B5EF4-FFF2-40B4-BE49-F238E27FC236}">
                <a16:creationId xmlns:a16="http://schemas.microsoft.com/office/drawing/2014/main" id="{026DD905-902A-8EF8-C267-8E8F2C16D02C}"/>
              </a:ext>
            </a:extLst>
          </p:cNvPr>
          <p:cNvSpPr txBox="1"/>
          <p:nvPr/>
        </p:nvSpPr>
        <p:spPr>
          <a:xfrm>
            <a:off x="6956613" y="2228655"/>
            <a:ext cx="4769222" cy="1200329"/>
          </a:xfrm>
          <a:prstGeom prst="rect">
            <a:avLst/>
          </a:prstGeom>
          <a:noFill/>
        </p:spPr>
        <p:txBody>
          <a:bodyPr wrap="square" rtlCol="0">
            <a:spAutoFit/>
          </a:bodyPr>
          <a:lstStyle/>
          <a:p>
            <a:r>
              <a:rPr lang="es-MX" sz="2400" dirty="0"/>
              <a:t>D</a:t>
            </a:r>
            <a:r>
              <a:rPr lang="es-MX" sz="2400" baseline="-25000" dirty="0"/>
              <a:t>i    </a:t>
            </a:r>
            <a:r>
              <a:rPr lang="es-MX" sz="2400" dirty="0"/>
              <a:t>degree of threat of object i</a:t>
            </a:r>
          </a:p>
          <a:p>
            <a:r>
              <a:rPr lang="es-MX" sz="2400" dirty="0"/>
              <a:t>SO  suspicious Object Score</a:t>
            </a:r>
          </a:p>
          <a:p>
            <a:r>
              <a:rPr lang="es-MX" sz="2400" dirty="0"/>
              <a:t>w    weight assigned to context </a:t>
            </a:r>
          </a:p>
        </p:txBody>
      </p:sp>
    </p:spTree>
    <p:extLst>
      <p:ext uri="{BB962C8B-B14F-4D97-AF65-F5344CB8AC3E}">
        <p14:creationId xmlns:p14="http://schemas.microsoft.com/office/powerpoint/2010/main" val="2920549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1787303" y="1244704"/>
            <a:ext cx="5111720" cy="584775"/>
          </a:xfrm>
          <a:prstGeom prst="rect">
            <a:avLst/>
          </a:prstGeom>
          <a:noFill/>
        </p:spPr>
        <p:txBody>
          <a:bodyPr wrap="none" rtlCol="0">
            <a:spAutoFit/>
          </a:bodyPr>
          <a:lstStyle/>
          <a:p>
            <a:r>
              <a:rPr lang="es-MX" sz="3200" dirty="0"/>
              <a:t>Modelado físico de amenazas</a:t>
            </a:r>
          </a:p>
        </p:txBody>
      </p:sp>
      <p:pic>
        <p:nvPicPr>
          <p:cNvPr id="8194" name="Picture 2" descr="Common Vulnerability Scoring System SIG">
            <a:extLst>
              <a:ext uri="{FF2B5EF4-FFF2-40B4-BE49-F238E27FC236}">
                <a16:creationId xmlns:a16="http://schemas.microsoft.com/office/drawing/2014/main" id="{236DE93C-A0B8-5A4A-43F8-16BEB8697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1404" y="2462442"/>
            <a:ext cx="5289543" cy="287889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7AA9F2C9-A975-915C-936F-749741C5783E}"/>
              </a:ext>
            </a:extLst>
          </p:cNvPr>
          <p:cNvSpPr txBox="1"/>
          <p:nvPr/>
        </p:nvSpPr>
        <p:spPr>
          <a:xfrm>
            <a:off x="7843968" y="2462442"/>
            <a:ext cx="3819059" cy="2062103"/>
          </a:xfrm>
          <a:prstGeom prst="rect">
            <a:avLst/>
          </a:prstGeom>
          <a:noFill/>
        </p:spPr>
        <p:txBody>
          <a:bodyPr wrap="none" rtlCol="0">
            <a:spAutoFit/>
          </a:bodyPr>
          <a:lstStyle/>
          <a:p>
            <a:r>
              <a:rPr lang="es-MX" sz="3200" dirty="0"/>
              <a:t>Contextualización</a:t>
            </a:r>
          </a:p>
          <a:p>
            <a:r>
              <a:rPr lang="es-MX" sz="3200" dirty="0"/>
              <a:t>Categoría base</a:t>
            </a:r>
          </a:p>
          <a:p>
            <a:r>
              <a:rPr lang="es-MX" sz="3200" dirty="0"/>
              <a:t>Categoría temporal</a:t>
            </a:r>
          </a:p>
          <a:p>
            <a:r>
              <a:rPr lang="es-MX" sz="3200" dirty="0"/>
              <a:t>Categoría del entorno</a:t>
            </a:r>
          </a:p>
        </p:txBody>
      </p:sp>
    </p:spTree>
    <p:extLst>
      <p:ext uri="{BB962C8B-B14F-4D97-AF65-F5344CB8AC3E}">
        <p14:creationId xmlns:p14="http://schemas.microsoft.com/office/powerpoint/2010/main" val="737899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1203159" y="868389"/>
            <a:ext cx="9797297" cy="584775"/>
          </a:xfrm>
          <a:prstGeom prst="rect">
            <a:avLst/>
          </a:prstGeom>
          <a:noFill/>
        </p:spPr>
        <p:txBody>
          <a:bodyPr wrap="none" rtlCol="0">
            <a:spAutoFit/>
          </a:bodyPr>
          <a:lstStyle/>
          <a:p>
            <a:r>
              <a:rPr lang="es-MX" sz="3200" dirty="0"/>
              <a:t>Metodología propuesta para la clasificación de escenarios</a:t>
            </a:r>
          </a:p>
        </p:txBody>
      </p:sp>
      <p:pic>
        <p:nvPicPr>
          <p:cNvPr id="3" name="Imagen 2">
            <a:extLst>
              <a:ext uri="{FF2B5EF4-FFF2-40B4-BE49-F238E27FC236}">
                <a16:creationId xmlns:a16="http://schemas.microsoft.com/office/drawing/2014/main" id="{8FB5408E-53CC-E859-18AF-1F8C33ABBB6A}"/>
              </a:ext>
            </a:extLst>
          </p:cNvPr>
          <p:cNvPicPr>
            <a:picLocks noChangeAspect="1"/>
          </p:cNvPicPr>
          <p:nvPr/>
        </p:nvPicPr>
        <p:blipFill>
          <a:blip r:embed="rId3"/>
          <a:stretch>
            <a:fillRect/>
          </a:stretch>
        </p:blipFill>
        <p:spPr>
          <a:xfrm>
            <a:off x="1203159" y="1829479"/>
            <a:ext cx="9945158" cy="4160132"/>
          </a:xfrm>
          <a:prstGeom prst="rect">
            <a:avLst/>
          </a:prstGeom>
          <a:ln>
            <a:solidFill>
              <a:schemeClr val="tx1"/>
            </a:solidFill>
          </a:ln>
        </p:spPr>
      </p:pic>
    </p:spTree>
    <p:extLst>
      <p:ext uri="{BB962C8B-B14F-4D97-AF65-F5344CB8AC3E}">
        <p14:creationId xmlns:p14="http://schemas.microsoft.com/office/powerpoint/2010/main" val="2845015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DD5FE68D-B265-435D-6172-7625996BFDCA}"/>
              </a:ext>
            </a:extLst>
          </p:cNvPr>
          <p:cNvPicPr>
            <a:picLocks noChangeAspect="1"/>
          </p:cNvPicPr>
          <p:nvPr/>
        </p:nvPicPr>
        <p:blipFill>
          <a:blip r:embed="rId3"/>
          <a:stretch>
            <a:fillRect/>
          </a:stretch>
        </p:blipFill>
        <p:spPr>
          <a:xfrm>
            <a:off x="8768785" y="387293"/>
            <a:ext cx="3179543" cy="415392"/>
          </a:xfrm>
          <a:prstGeom prst="rect">
            <a:avLst/>
          </a:prstGeom>
        </p:spPr>
      </p:pic>
      <p:sp>
        <p:nvSpPr>
          <p:cNvPr id="2" name="CuadroTexto 1">
            <a:extLst>
              <a:ext uri="{FF2B5EF4-FFF2-40B4-BE49-F238E27FC236}">
                <a16:creationId xmlns:a16="http://schemas.microsoft.com/office/drawing/2014/main" id="{419FF104-0A30-9E8D-A27D-9F86F87B7755}"/>
              </a:ext>
            </a:extLst>
          </p:cNvPr>
          <p:cNvSpPr txBox="1"/>
          <p:nvPr/>
        </p:nvSpPr>
        <p:spPr>
          <a:xfrm>
            <a:off x="1052198" y="1209355"/>
            <a:ext cx="3461076" cy="584775"/>
          </a:xfrm>
          <a:prstGeom prst="rect">
            <a:avLst/>
          </a:prstGeom>
          <a:noFill/>
        </p:spPr>
        <p:txBody>
          <a:bodyPr wrap="none" rtlCol="0">
            <a:spAutoFit/>
          </a:bodyPr>
          <a:lstStyle/>
          <a:p>
            <a:r>
              <a:rPr lang="es-MX" sz="3200" dirty="0"/>
              <a:t>Objetivos generales</a:t>
            </a:r>
          </a:p>
        </p:txBody>
      </p:sp>
      <p:sp>
        <p:nvSpPr>
          <p:cNvPr id="7" name="CuadroTexto 6">
            <a:extLst>
              <a:ext uri="{FF2B5EF4-FFF2-40B4-BE49-F238E27FC236}">
                <a16:creationId xmlns:a16="http://schemas.microsoft.com/office/drawing/2014/main" id="{F3F79FE9-9F56-7811-1346-6BBDD66C4A75}"/>
              </a:ext>
            </a:extLst>
          </p:cNvPr>
          <p:cNvSpPr txBox="1"/>
          <p:nvPr/>
        </p:nvSpPr>
        <p:spPr>
          <a:xfrm>
            <a:off x="986589" y="1794129"/>
            <a:ext cx="9793706" cy="4524315"/>
          </a:xfrm>
          <a:prstGeom prst="rect">
            <a:avLst/>
          </a:prstGeom>
          <a:noFill/>
        </p:spPr>
        <p:txBody>
          <a:bodyPr wrap="square" rtlCol="0">
            <a:spAutoFit/>
          </a:bodyPr>
          <a:lstStyle/>
          <a:p>
            <a:pPr marL="342900" lvl="0" indent="-342900" algn="just">
              <a:buFont typeface="+mj-lt"/>
              <a:buAutoNum type="arabicPeriod"/>
            </a:pP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Objetivos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Objetivo general</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s-ES_tradnl" sz="1600" kern="100" dirty="0">
                <a:effectLst/>
                <a:latin typeface="Calibri" panose="020F0502020204030204" pitchFamily="34" charset="0"/>
                <a:ea typeface="Calibri" panose="020F0502020204030204" pitchFamily="34" charset="0"/>
                <a:cs typeface="Calibri" panose="020F0502020204030204" pitchFamily="34" charset="0"/>
              </a:rPr>
              <a:t>Desarrollar una metodología, que permita detectar amenazas en sistemas de videovigilancia vecinales en base a un modelado físico de amenazas y vídeo análisis.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r>
              <a:rPr lang="es-ES_tradnl" sz="1600" kern="100" dirty="0">
                <a:effectLst/>
                <a:latin typeface="Calibri" panose="020F0502020204030204" pitchFamily="34" charset="0"/>
                <a:ea typeface="Calibri" panose="020F0502020204030204" pitchFamily="34" charset="0"/>
                <a:cs typeface="Calibri" panose="020F0502020204030204" pitchFamily="34" charset="0"/>
              </a:rPr>
              <a:t>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600" b="1" kern="100" dirty="0">
                <a:effectLst/>
                <a:latin typeface="Calibri" panose="020F0502020204030204" pitchFamily="34" charset="0"/>
                <a:ea typeface="Calibri" panose="020F0502020204030204" pitchFamily="34" charset="0"/>
                <a:cs typeface="Calibri" panose="020F0502020204030204" pitchFamily="34" charset="0"/>
              </a:rPr>
              <a:t>Objetivos particulares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mj-lt"/>
              <a:buAutoNum type="arabicPeriod"/>
            </a:pPr>
            <a:r>
              <a:rPr lang="es-ES_tradnl" sz="1600" kern="100" dirty="0">
                <a:effectLst/>
                <a:latin typeface="Calibri" panose="020F0502020204030204" pitchFamily="34" charset="0"/>
                <a:ea typeface="Calibri" panose="020F0502020204030204" pitchFamily="34" charset="0"/>
                <a:cs typeface="Calibri" panose="020F0502020204030204" pitchFamily="34" charset="0"/>
              </a:rPr>
              <a:t>Desarrollar un estudio, de las principales técnicas de reconocimientos de amenazas físicas en sistemas de videovigilancia, enfocadas al contexto, a la semántica y/o al comportamiento.</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mj-lt"/>
              <a:buAutoNum type="arabicPeriod"/>
            </a:pPr>
            <a:r>
              <a:rPr lang="es-ES_tradnl" sz="1600" kern="100" dirty="0">
                <a:effectLst/>
                <a:latin typeface="Calibri" panose="020F0502020204030204" pitchFamily="34" charset="0"/>
                <a:ea typeface="Calibri" panose="020F0502020204030204" pitchFamily="34" charset="0"/>
                <a:cs typeface="Calibri" panose="020F0502020204030204" pitchFamily="34" charset="0"/>
              </a:rPr>
              <a:t>Desarrollar un marco de referencia que permita el modelado físico de amenazas para sistemas de videovigilancia</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mj-lt"/>
              <a:buAutoNum type="arabicPeriod"/>
            </a:pPr>
            <a:r>
              <a:rPr lang="es-ES_tradnl" sz="1600" kern="100" dirty="0">
                <a:effectLst/>
                <a:latin typeface="Calibri" panose="020F0502020204030204" pitchFamily="34" charset="0"/>
                <a:ea typeface="Calibri" panose="020F0502020204030204" pitchFamily="34" charset="0"/>
                <a:cs typeface="Calibri" panose="020F0502020204030204" pitchFamily="34" charset="0"/>
              </a:rPr>
              <a:t>Detectar y clasificar objetos automáticamente, en imágenes adquiridas por CCTV, utilizando procesamiento perimetral.</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mj-lt"/>
              <a:buAutoNum type="arabicPeriod"/>
            </a:pPr>
            <a:r>
              <a:rPr lang="es-ES_tradnl" sz="1600" kern="100" dirty="0">
                <a:effectLst/>
                <a:latin typeface="Calibri" panose="020F0502020204030204" pitchFamily="34" charset="0"/>
                <a:ea typeface="Calibri" panose="020F0502020204030204" pitchFamily="34" charset="0"/>
                <a:cs typeface="Calibri" panose="020F0502020204030204" pitchFamily="34" charset="0"/>
              </a:rPr>
              <a:t>Clasificar escenarios automáticamente a partir del vídeo análisis y de criterios previamente establecidos.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mj-lt"/>
              <a:buAutoNum type="arabicPeriod"/>
            </a:pPr>
            <a:r>
              <a:rPr lang="es-ES_tradnl" sz="1600" kern="100" dirty="0">
                <a:effectLst/>
                <a:latin typeface="Calibri" panose="020F0502020204030204" pitchFamily="34" charset="0"/>
                <a:ea typeface="Calibri" panose="020F0502020204030204" pitchFamily="34" charset="0"/>
                <a:cs typeface="Calibri" panose="020F0502020204030204" pitchFamily="34" charset="0"/>
              </a:rPr>
              <a:t>Establecer y clasificar comportamientos utilizando vídeo análisis.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mj-lt"/>
              <a:buAutoNum type="arabicPeriod"/>
            </a:pPr>
            <a:r>
              <a:rPr lang="es-ES_tradnl" sz="1600" kern="100" dirty="0">
                <a:effectLst/>
                <a:latin typeface="Calibri" panose="020F0502020204030204" pitchFamily="34" charset="0"/>
                <a:ea typeface="Calibri" panose="020F0502020204030204" pitchFamily="34" charset="0"/>
                <a:cs typeface="Calibri" panose="020F0502020204030204" pitchFamily="34" charset="0"/>
              </a:rPr>
              <a:t>Identificar personas y matriculas automáticamente utilizando procesamiento en la nube y bases de datos de terceros.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mj-lt"/>
              <a:buAutoNum type="arabicPeriod"/>
            </a:pPr>
            <a:r>
              <a:rPr lang="es-ES_tradnl" sz="1600" kern="100" dirty="0">
                <a:effectLst/>
                <a:latin typeface="Calibri" panose="020F0502020204030204" pitchFamily="34" charset="0"/>
                <a:ea typeface="Calibri" panose="020F0502020204030204" pitchFamily="34" charset="0"/>
                <a:cs typeface="Calibri" panose="020F0502020204030204" pitchFamily="34" charset="0"/>
              </a:rPr>
              <a:t>Desarrollar una herramienta que permita evaluar los resultados de los objetivos anteriores.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5308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C9F2E79-1FA8-9B7E-E62F-0A5C98A43B89}"/>
              </a:ext>
            </a:extLst>
          </p:cNvPr>
          <p:cNvSpPr txBox="1"/>
          <p:nvPr/>
        </p:nvSpPr>
        <p:spPr>
          <a:xfrm>
            <a:off x="842211" y="1410485"/>
            <a:ext cx="9610636" cy="4308872"/>
          </a:xfrm>
          <a:prstGeom prst="rect">
            <a:avLst/>
          </a:prstGeom>
          <a:noFill/>
        </p:spPr>
        <p:txBody>
          <a:bodyPr wrap="square" rtlCol="0">
            <a:spAutoFit/>
          </a:bodyPr>
          <a:lstStyle/>
          <a:p>
            <a:pPr marL="342900" lvl="0" indent="-342900" algn="just">
              <a:buFont typeface="+mj-lt"/>
              <a:buAutoNum type="arabicPeriod"/>
            </a:pPr>
            <a:r>
              <a:rPr lang="es-ES_tradnl" b="1" kern="100" dirty="0">
                <a:effectLst/>
                <a:latin typeface="Calibri" panose="020F0502020204030204" pitchFamily="34" charset="0"/>
                <a:ea typeface="Calibri" panose="020F0502020204030204" pitchFamily="34" charset="0"/>
                <a:cs typeface="Calibri" panose="020F0502020204030204" pitchFamily="34" charset="0"/>
              </a:rPr>
              <a:t>Metas</a:t>
            </a:r>
            <a:endParaRPr lang="es-MX"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kern="100" dirty="0">
                <a:effectLst/>
                <a:latin typeface="Calibri" panose="020F0502020204030204" pitchFamily="34" charset="0"/>
                <a:ea typeface="Calibri" panose="020F0502020204030204" pitchFamily="34" charset="0"/>
                <a:cs typeface="Calibri" panose="020F0502020204030204" pitchFamily="34" charset="0"/>
              </a:rPr>
              <a:t>Utilizar y mejorar tecnologías existentes enfocadas en detectar objetos en imágenes de videovigilancia, utilizando procesamiento perimetral.</a:t>
            </a:r>
            <a:endParaRPr lang="es-MX"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kern="100" dirty="0">
                <a:effectLst/>
                <a:latin typeface="Calibri" panose="020F0502020204030204" pitchFamily="34" charset="0"/>
                <a:ea typeface="Calibri" panose="020F0502020204030204" pitchFamily="34" charset="0"/>
                <a:cs typeface="Calibri" panose="020F0502020204030204" pitchFamily="34" charset="0"/>
              </a:rPr>
              <a:t>Utilizar y mejorar tecnologías existentes, enfocadas en identificar objetos en imágenes de vídeo vigilancia, basándose en la semántica y en el contexto, utilizando procesamiento perimetral y en la nube.</a:t>
            </a:r>
            <a:endParaRPr lang="es-MX"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kern="100" dirty="0">
                <a:effectLst/>
                <a:latin typeface="Calibri" panose="020F0502020204030204" pitchFamily="34" charset="0"/>
                <a:ea typeface="Calibri" panose="020F0502020204030204" pitchFamily="34" charset="0"/>
                <a:cs typeface="Calibri" panose="020F0502020204030204" pitchFamily="34" charset="0"/>
              </a:rPr>
              <a:t>Utilizar bases de datos de seguridad pública o de redes sociales (cómputo en la nube) para fortalecer la veracidad de las alertas de amenaza.</a:t>
            </a:r>
            <a:endParaRPr lang="es-MX"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kern="100" dirty="0">
                <a:effectLst/>
                <a:latin typeface="Calibri" panose="020F0502020204030204" pitchFamily="34" charset="0"/>
                <a:ea typeface="Calibri" panose="020F0502020204030204" pitchFamily="34" charset="0"/>
                <a:cs typeface="Calibri" panose="020F0502020204030204" pitchFamily="34" charset="0"/>
              </a:rPr>
              <a:t>Utilizar y mejorar tecnologías existentes, para identificar objetos en las imágenes de vídeo vigilancia basándose en el comportamiento de los objetos y en el contexto de la imagen.</a:t>
            </a:r>
            <a:endParaRPr lang="es-MX"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kern="100" dirty="0">
                <a:effectLst/>
                <a:latin typeface="Calibri" panose="020F0502020204030204" pitchFamily="34" charset="0"/>
                <a:ea typeface="Calibri" panose="020F0502020204030204" pitchFamily="34" charset="0"/>
                <a:cs typeface="Calibri" panose="020F0502020204030204" pitchFamily="34" charset="0"/>
              </a:rPr>
              <a:t>Construir y clasificar bases de datos locales sobre escenarios, comportamientos, objetos, personas para agilizar el proceso de detección de amenazas.</a:t>
            </a:r>
            <a:endParaRPr lang="es-MX"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kern="100" dirty="0">
                <a:effectLst/>
                <a:latin typeface="Calibri" panose="020F0502020204030204" pitchFamily="34" charset="0"/>
                <a:ea typeface="Calibri" panose="020F0502020204030204" pitchFamily="34" charset="0"/>
                <a:cs typeface="Calibri" panose="020F0502020204030204" pitchFamily="34" charset="0"/>
              </a:rPr>
              <a:t>Generar vídeo sinopsis como evidencia de las amenazas detectadas.</a:t>
            </a:r>
            <a:endParaRPr lang="es-MX"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sz="4000" dirty="0"/>
          </a:p>
        </p:txBody>
      </p:sp>
    </p:spTree>
    <p:extLst>
      <p:ext uri="{BB962C8B-B14F-4D97-AF65-F5344CB8AC3E}">
        <p14:creationId xmlns:p14="http://schemas.microsoft.com/office/powerpoint/2010/main" val="3208784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C9F2E79-1FA8-9B7E-E62F-0A5C98A43B89}"/>
              </a:ext>
            </a:extLst>
          </p:cNvPr>
          <p:cNvSpPr txBox="1"/>
          <p:nvPr/>
        </p:nvSpPr>
        <p:spPr>
          <a:xfrm>
            <a:off x="986590" y="640913"/>
            <a:ext cx="9610636" cy="6217087"/>
          </a:xfrm>
          <a:prstGeom prst="rect">
            <a:avLst/>
          </a:prstGeom>
          <a:noFill/>
        </p:spPr>
        <p:txBody>
          <a:bodyPr wrap="square" rtlCol="0">
            <a:spAutoFit/>
          </a:bodyPr>
          <a:lstStyle/>
          <a:p>
            <a:pPr marL="342900" lvl="0" indent="-342900" algn="just">
              <a:buFont typeface="+mj-lt"/>
              <a:buAutoNum type="arabicPeriod"/>
            </a:pPr>
            <a:r>
              <a:rPr lang="es-ES_tradnl" sz="1400" b="1" kern="100" dirty="0">
                <a:effectLst/>
                <a:latin typeface="Calibri" panose="020F0502020204030204" pitchFamily="34" charset="0"/>
                <a:ea typeface="Calibri" panose="020F0502020204030204" pitchFamily="34" charset="0"/>
                <a:cs typeface="Calibri" panose="020F0502020204030204" pitchFamily="34" charset="0"/>
              </a:rPr>
              <a:t>Impacto</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400" kern="100" dirty="0">
                <a:effectLst/>
                <a:latin typeface="Calibri" panose="020F0502020204030204" pitchFamily="34" charset="0"/>
                <a:ea typeface="Calibri" panose="020F0502020204030204" pitchFamily="34" charset="0"/>
                <a:cs typeface="Calibri" panose="020F0502020204030204" pitchFamily="34" charset="0"/>
              </a:rPr>
              <a:t>Existen ya trabajos sobre vídeo análisis en alguna de sus etapas, bajo diferentes contextos y diferentes tecnologías, pero son pocas las que incluyen detección, clasificación y comportamiento de los objetos y menos aún aquellas enfocadas en generar y clasificar escenarios. El impacto que se va a generar al integrar el vídeo análisis automático en ambientes vecinales en base al modelado físico de amenazas resulta atractivo y de gran interés no solamente en el ámbito tecno-científico, sino también en lo social y económico. El impacto que esta investigación genera directa o indirectamente es el siguiente:</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400" kern="100" dirty="0">
                <a:effectLst/>
                <a:latin typeface="Calibri" panose="020F0502020204030204" pitchFamily="34" charset="0"/>
                <a:ea typeface="Calibri" panose="020F0502020204030204" pitchFamily="34" charset="0"/>
                <a:cs typeface="Calibri" panose="020F0502020204030204" pitchFamily="34" charset="0"/>
              </a:rPr>
              <a:t>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400" kern="100" dirty="0">
                <a:effectLst/>
                <a:latin typeface="Calibri" panose="020F0502020204030204" pitchFamily="34" charset="0"/>
                <a:ea typeface="Calibri" panose="020F0502020204030204" pitchFamily="34" charset="0"/>
                <a:cs typeface="Calibri" panose="020F0502020204030204" pitchFamily="34" charset="0"/>
              </a:rPr>
              <a:t>Tecnológico-Científico</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400" kern="100" dirty="0">
                <a:effectLst/>
                <a:latin typeface="Calibri" panose="020F0502020204030204" pitchFamily="34" charset="0"/>
                <a:ea typeface="Calibri" panose="020F0502020204030204" pitchFamily="34" charset="0"/>
                <a:cs typeface="Calibri" panose="020F0502020204030204" pitchFamily="34" charset="0"/>
              </a:rPr>
              <a:t>Una metodología aplicable a redes de vídeo vigilancia CCTV, para la detección de amenazas en el rubro del robo a casa-habitación.</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400" kern="100" dirty="0">
                <a:effectLst/>
                <a:latin typeface="Calibri" panose="020F0502020204030204" pitchFamily="34" charset="0"/>
                <a:ea typeface="Calibri" panose="020F0502020204030204" pitchFamily="34" charset="0"/>
                <a:cs typeface="Calibri" panose="020F0502020204030204" pitchFamily="34" charset="0"/>
              </a:rPr>
              <a:t>Un marco de referencia para el modelado físico de amenazas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400" kern="100" dirty="0">
                <a:effectLst/>
                <a:latin typeface="Calibri" panose="020F0502020204030204" pitchFamily="34" charset="0"/>
                <a:ea typeface="Calibri" panose="020F0502020204030204" pitchFamily="34" charset="0"/>
                <a:cs typeface="Calibri" panose="020F0502020204030204" pitchFamily="34" charset="0"/>
              </a:rPr>
              <a:t>Un estudio práctico, contrastando las técnicas más recientes de vídeo análisis automático, aportando a la elección y mejoramiento de las tecnologías en vídeo vigilancia.</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400" kern="100" dirty="0">
                <a:effectLst/>
                <a:latin typeface="Calibri" panose="020F0502020204030204" pitchFamily="34" charset="0"/>
                <a:ea typeface="Calibri" panose="020F0502020204030204" pitchFamily="34" charset="0"/>
                <a:cs typeface="Calibri" panose="020F0502020204030204" pitchFamily="34" charset="0"/>
              </a:rPr>
              <a:t>Un sistema adaptivo para llevar a cabo vídeo análisis y clasificación de escenarios amenazantes en base a criterios establecidos en el modelado físico de amenazas.</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es-ES_tradnl" sz="1400" kern="100" dirty="0">
                <a:effectLst/>
                <a:latin typeface="Calibri" panose="020F0502020204030204" pitchFamily="34" charset="0"/>
                <a:ea typeface="Calibri" panose="020F0502020204030204" pitchFamily="34" charset="0"/>
                <a:cs typeface="Calibri" panose="020F0502020204030204" pitchFamily="34" charset="0"/>
              </a:rPr>
              <a:t>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400" kern="100" dirty="0">
                <a:effectLst/>
                <a:latin typeface="Calibri" panose="020F0502020204030204" pitchFamily="34" charset="0"/>
                <a:ea typeface="Calibri" panose="020F0502020204030204" pitchFamily="34" charset="0"/>
                <a:cs typeface="Calibri" panose="020F0502020204030204" pitchFamily="34" charset="0"/>
              </a:rPr>
              <a:t>Social-Económico</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400" kern="100" dirty="0">
                <a:effectLst/>
                <a:latin typeface="Calibri" panose="020F0502020204030204" pitchFamily="34" charset="0"/>
                <a:ea typeface="Calibri" panose="020F0502020204030204" pitchFamily="34" charset="0"/>
                <a:cs typeface="Calibri" panose="020F0502020204030204" pitchFamily="34" charset="0"/>
              </a:rPr>
              <a:t>Prevención y disminución de delitos, mejorando la percepción de seguridad en las comunidades en las que se implemente.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400" kern="100" dirty="0">
                <a:effectLst/>
                <a:latin typeface="Calibri" panose="020F0502020204030204" pitchFamily="34" charset="0"/>
                <a:ea typeface="Calibri" panose="020F0502020204030204" pitchFamily="34" charset="0"/>
                <a:cs typeface="Calibri" panose="020F0502020204030204" pitchFamily="34" charset="0"/>
              </a:rPr>
              <a:t>Reducción en los costos de vídeo vigilancia, al integrar distintos CCTV en redes vecinales, extendiendo su alcance, compartiendo datos y procesándolos de manera local.</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400" kern="100" dirty="0">
                <a:effectLst/>
                <a:latin typeface="Calibri" panose="020F0502020204030204" pitchFamily="34" charset="0"/>
                <a:ea typeface="Calibri" panose="020F0502020204030204" pitchFamily="34" charset="0"/>
                <a:cs typeface="Calibri" panose="020F0502020204030204" pitchFamily="34" charset="0"/>
              </a:rPr>
              <a:t>Disminución de los índices de robo, al desalentar a los delincuentes por la alta probabilidad de quedar al descubierto, expuestos y registrados en las redes vecinales de CCTV.</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mj-lt"/>
              <a:buAutoNum type="arabicPeriod"/>
            </a:pPr>
            <a:r>
              <a:rPr lang="es-ES_tradnl" sz="1400" kern="100" dirty="0">
                <a:effectLst/>
                <a:latin typeface="Calibri" panose="020F0502020204030204" pitchFamily="34" charset="0"/>
                <a:ea typeface="Calibri" panose="020F0502020204030204" pitchFamily="34" charset="0"/>
                <a:cs typeface="Calibri" panose="020F0502020204030204" pitchFamily="34" charset="0"/>
              </a:rPr>
              <a:t>La solución propuesta permitirá innovar y potenciar sistemas CCTV, tanto en aquellos que ya estén funcionando, como en nuevos proyectos de videovigilancia, impactando favorablemente en la economía de las comunidades vecinales. </a:t>
            </a:r>
            <a:endParaRPr lang="es-MX" sz="1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sz="4800" dirty="0"/>
          </a:p>
        </p:txBody>
      </p:sp>
    </p:spTree>
    <p:extLst>
      <p:ext uri="{BB962C8B-B14F-4D97-AF65-F5344CB8AC3E}">
        <p14:creationId xmlns:p14="http://schemas.microsoft.com/office/powerpoint/2010/main" val="2917452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C9F2E79-1FA8-9B7E-E62F-0A5C98A43B89}"/>
              </a:ext>
            </a:extLst>
          </p:cNvPr>
          <p:cNvSpPr txBox="1"/>
          <p:nvPr/>
        </p:nvSpPr>
        <p:spPr>
          <a:xfrm>
            <a:off x="938909" y="637645"/>
            <a:ext cx="3022806" cy="400110"/>
          </a:xfrm>
          <a:prstGeom prst="rect">
            <a:avLst/>
          </a:prstGeom>
          <a:noFill/>
        </p:spPr>
        <p:txBody>
          <a:bodyPr wrap="square" rtlCol="0">
            <a:spAutoFit/>
          </a:bodyPr>
          <a:lstStyle/>
          <a:p>
            <a:r>
              <a:rPr lang="es-ES" sz="2000" b="1" dirty="0"/>
              <a:t>Resumen de actividades</a:t>
            </a:r>
            <a:endParaRPr lang="es-MX" sz="2000" b="1" dirty="0"/>
          </a:p>
        </p:txBody>
      </p:sp>
      <p:pic>
        <p:nvPicPr>
          <p:cNvPr id="3" name="Imagen 2">
            <a:extLst>
              <a:ext uri="{FF2B5EF4-FFF2-40B4-BE49-F238E27FC236}">
                <a16:creationId xmlns:a16="http://schemas.microsoft.com/office/drawing/2014/main" id="{70D8A6FA-DAEA-BB13-2D0E-EF356E81C47D}"/>
              </a:ext>
            </a:extLst>
          </p:cNvPr>
          <p:cNvPicPr>
            <a:picLocks noChangeAspect="1"/>
          </p:cNvPicPr>
          <p:nvPr/>
        </p:nvPicPr>
        <p:blipFill>
          <a:blip r:embed="rId3"/>
          <a:stretch>
            <a:fillRect/>
          </a:stretch>
        </p:blipFill>
        <p:spPr>
          <a:xfrm>
            <a:off x="1872915" y="1389549"/>
            <a:ext cx="7772400" cy="4830806"/>
          </a:xfrm>
          <a:prstGeom prst="rect">
            <a:avLst/>
          </a:prstGeom>
        </p:spPr>
      </p:pic>
    </p:spTree>
    <p:extLst>
      <p:ext uri="{BB962C8B-B14F-4D97-AF65-F5344CB8AC3E}">
        <p14:creationId xmlns:p14="http://schemas.microsoft.com/office/powerpoint/2010/main" val="3576958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1DDFA78-324C-1A95-AE5C-91C0401210C1}"/>
              </a:ext>
            </a:extLst>
          </p:cNvPr>
          <p:cNvSpPr txBox="1"/>
          <p:nvPr/>
        </p:nvSpPr>
        <p:spPr>
          <a:xfrm>
            <a:off x="794084" y="1305342"/>
            <a:ext cx="8157411" cy="3785652"/>
          </a:xfrm>
          <a:prstGeom prst="rect">
            <a:avLst/>
          </a:prstGeom>
          <a:noFill/>
        </p:spPr>
        <p:txBody>
          <a:bodyPr wrap="square">
            <a:spAutoFit/>
          </a:bodyPr>
          <a:lstStyle/>
          <a:p>
            <a:pPr algn="just"/>
            <a:r>
              <a:rPr lang="es-ES_tradnl" sz="2000" b="1" kern="100" dirty="0">
                <a:effectLst/>
                <a:latin typeface="Calibri" panose="020F0502020204030204" pitchFamily="34" charset="0"/>
                <a:ea typeface="Calibri" panose="020F0502020204030204" pitchFamily="34" charset="0"/>
                <a:cs typeface="Calibri" panose="020F0502020204030204" pitchFamily="34" charset="0"/>
              </a:rPr>
              <a:t>Actividades para el siguiente semestre</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2000" b="1" kern="100" dirty="0">
                <a:effectLst/>
                <a:latin typeface="Calibri" panose="020F0502020204030204" pitchFamily="34" charset="0"/>
                <a:ea typeface="Calibri" panose="020F0502020204030204" pitchFamily="34" charset="0"/>
                <a:cs typeface="Calibri" panose="020F0502020204030204" pitchFamily="34" charset="0"/>
              </a:rPr>
              <a:t> </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ourier New" panose="02070309020205020404" pitchFamily="49" charset="0"/>
              <a:buChar char="o"/>
            </a:pPr>
            <a:r>
              <a:rPr lang="es-ES_tradnl" sz="2000" kern="100" dirty="0">
                <a:effectLst/>
                <a:latin typeface="Calibri" panose="020F0502020204030204" pitchFamily="34" charset="0"/>
                <a:ea typeface="Calibri" panose="020F0502020204030204" pitchFamily="34" charset="0"/>
                <a:cs typeface="Calibri" panose="020F0502020204030204" pitchFamily="34" charset="0"/>
              </a:rPr>
              <a:t>Terminar y aprobar el diplomado en Ciencia de Datos</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ourier New" panose="02070309020205020404" pitchFamily="49" charset="0"/>
              <a:buChar char="o"/>
            </a:pPr>
            <a:r>
              <a:rPr lang="es-ES_tradnl" sz="2000" kern="100" dirty="0">
                <a:effectLst/>
                <a:latin typeface="Calibri" panose="020F0502020204030204" pitchFamily="34" charset="0"/>
                <a:ea typeface="Calibri" panose="020F0502020204030204" pitchFamily="34" charset="0"/>
                <a:cs typeface="Calibri" panose="020F0502020204030204" pitchFamily="34" charset="0"/>
              </a:rPr>
              <a:t>Aceptación por parte del asesor y revisores de la propuesta de tesis</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ourier New" panose="02070309020205020404" pitchFamily="49" charset="0"/>
              <a:buChar char="o"/>
            </a:pPr>
            <a:r>
              <a:rPr lang="es-ES_tradnl" sz="2000" kern="100" dirty="0">
                <a:effectLst/>
                <a:latin typeface="Calibri" panose="020F0502020204030204" pitchFamily="34" charset="0"/>
                <a:ea typeface="Calibri" panose="020F0502020204030204" pitchFamily="34" charset="0"/>
                <a:cs typeface="Calibri" panose="020F0502020204030204" pitchFamily="34" charset="0"/>
              </a:rPr>
              <a:t>Continuar con el estado del arte en técnicas de Machine </a:t>
            </a:r>
            <a:r>
              <a:rPr lang="es-ES_tradnl" sz="2000" kern="100" dirty="0" err="1">
                <a:effectLst/>
                <a:latin typeface="Calibri" panose="020F0502020204030204" pitchFamily="34" charset="0"/>
                <a:ea typeface="Calibri" panose="020F0502020204030204" pitchFamily="34" charset="0"/>
                <a:cs typeface="Calibri" panose="020F0502020204030204" pitchFamily="34" charset="0"/>
              </a:rPr>
              <a:t>Learning</a:t>
            </a:r>
            <a:r>
              <a:rPr lang="es-ES_tradnl" sz="2000" kern="100" dirty="0">
                <a:effectLst/>
                <a:latin typeface="Calibri" panose="020F0502020204030204" pitchFamily="34" charset="0"/>
                <a:ea typeface="Calibri" panose="020F0502020204030204" pitchFamily="34" charset="0"/>
                <a:cs typeface="Calibri" panose="020F0502020204030204" pitchFamily="34" charset="0"/>
              </a:rPr>
              <a:t> y aplicar algunos algoritmos para su análisis</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ourier New" panose="02070309020205020404" pitchFamily="49" charset="0"/>
              <a:buChar char="o"/>
            </a:pPr>
            <a:r>
              <a:rPr lang="es-ES_tradnl" sz="2000" kern="100" dirty="0">
                <a:effectLst/>
                <a:latin typeface="Calibri" panose="020F0502020204030204" pitchFamily="34" charset="0"/>
                <a:ea typeface="Calibri" panose="020F0502020204030204" pitchFamily="34" charset="0"/>
                <a:cs typeface="Calibri" panose="020F0502020204030204" pitchFamily="34" charset="0"/>
              </a:rPr>
              <a:t>Continuar con el estado del arte en técnicas de detección de objetos e implementar al menos una de ellas con la arquitectura propuesta</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ourier New" panose="02070309020205020404" pitchFamily="49" charset="0"/>
              <a:buChar char="o"/>
            </a:pPr>
            <a:r>
              <a:rPr lang="es-ES_tradnl" sz="2000" kern="100" dirty="0">
                <a:effectLst/>
                <a:latin typeface="Calibri" panose="020F0502020204030204" pitchFamily="34" charset="0"/>
                <a:ea typeface="Calibri" panose="020F0502020204030204" pitchFamily="34" charset="0"/>
                <a:cs typeface="Calibri" panose="020F0502020204030204" pitchFamily="34" charset="0"/>
              </a:rPr>
              <a:t>Continuar con el estado del arte en las técnicas de rastreo de objetos e implementar al menos una que esté alineada con la propuesta.</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ourier New" panose="02070309020205020404" pitchFamily="49" charset="0"/>
              <a:buChar char="o"/>
            </a:pPr>
            <a:r>
              <a:rPr lang="es-ES_tradnl" sz="2000" kern="100" dirty="0">
                <a:effectLst/>
                <a:latin typeface="Calibri" panose="020F0502020204030204" pitchFamily="34" charset="0"/>
                <a:ea typeface="Calibri" panose="020F0502020204030204" pitchFamily="34" charset="0"/>
                <a:cs typeface="Calibri" panose="020F0502020204030204" pitchFamily="34" charset="0"/>
              </a:rPr>
              <a:t>Integrar una red CCTV utilizando los dispositivos propuestos tanto de captura como de procesamiento</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4300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098BF6EF-CD40-C333-B20F-A29CEE1FBB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610" y="1975205"/>
            <a:ext cx="3084931" cy="139052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Vectores e ilustraciones de Robos dibujo para descargar gratis | Freepik">
            <a:extLst>
              <a:ext uri="{FF2B5EF4-FFF2-40B4-BE49-F238E27FC236}">
                <a16:creationId xmlns:a16="http://schemas.microsoft.com/office/drawing/2014/main" id="{269E056F-1AAD-D7E0-74A8-E3985CA46C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2386" y="4761592"/>
            <a:ext cx="1838577" cy="139052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Malos adolescentes rompiendo ventanas | Vector Premium">
            <a:extLst>
              <a:ext uri="{FF2B5EF4-FFF2-40B4-BE49-F238E27FC236}">
                <a16:creationId xmlns:a16="http://schemas.microsoft.com/office/drawing/2014/main" id="{CCC1CBBA-8F21-508E-510D-65B18F7FFB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6595" y="4257517"/>
            <a:ext cx="1560919" cy="199117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288,097 imágenes, fotos de stock, objetos en 3D y vectores sobre Asaltar |  Shutterstock">
            <a:extLst>
              <a:ext uri="{FF2B5EF4-FFF2-40B4-BE49-F238E27FC236}">
                <a16:creationId xmlns:a16="http://schemas.microsoft.com/office/drawing/2014/main" id="{90AE9F8A-1D97-E2E8-D2D3-A5A6174811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97859" y="1206274"/>
            <a:ext cx="3084931" cy="2159452"/>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Vigilancia Cctv Cámara Blanco Señal De Peligro Ilustraciones svg,  vectoriales, clip art vectorizado libre de derechos. Image 24189660">
            <a:extLst>
              <a:ext uri="{FF2B5EF4-FFF2-40B4-BE49-F238E27FC236}">
                <a16:creationId xmlns:a16="http://schemas.microsoft.com/office/drawing/2014/main" id="{66A4547D-2035-749F-53A3-CAFA80F56D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6060" y="3815357"/>
            <a:ext cx="1345811" cy="134581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Vigilancia Cctv Cámara Blanco Señal De Peligro Ilustraciones svg,  vectoriales, clip art vectorizado libre de derechos. Image 24189660">
            <a:extLst>
              <a:ext uri="{FF2B5EF4-FFF2-40B4-BE49-F238E27FC236}">
                <a16:creationId xmlns:a16="http://schemas.microsoft.com/office/drawing/2014/main" id="{A3472183-39DE-6ACD-8351-A920D60B5F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5807905" y="2246907"/>
            <a:ext cx="1453400" cy="14534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F230551D-FED3-6D59-1A34-6635C8BEE583}"/>
              </a:ext>
            </a:extLst>
          </p:cNvPr>
          <p:cNvSpPr txBox="1"/>
          <p:nvPr/>
        </p:nvSpPr>
        <p:spPr>
          <a:xfrm>
            <a:off x="551793" y="869546"/>
            <a:ext cx="7260020" cy="830997"/>
          </a:xfrm>
          <a:prstGeom prst="rect">
            <a:avLst/>
          </a:prstGeom>
          <a:noFill/>
        </p:spPr>
        <p:txBody>
          <a:bodyPr wrap="square">
            <a:spAutoFit/>
          </a:bodyPr>
          <a:lstStyle/>
          <a:p>
            <a:r>
              <a:rPr lang="es-MX" sz="2400" dirty="0"/>
              <a:t>Los sistemas de videovigilancia ayudan a esclarecer cierto tipo de delitos</a:t>
            </a:r>
          </a:p>
        </p:txBody>
      </p:sp>
    </p:spTree>
    <p:extLst>
      <p:ext uri="{BB962C8B-B14F-4D97-AF65-F5344CB8AC3E}">
        <p14:creationId xmlns:p14="http://schemas.microsoft.com/office/powerpoint/2010/main" val="2589250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4973A8D-ACB8-6903-DAE8-6B540076B7DB}"/>
              </a:ext>
            </a:extLst>
          </p:cNvPr>
          <p:cNvSpPr txBox="1"/>
          <p:nvPr/>
        </p:nvSpPr>
        <p:spPr>
          <a:xfrm>
            <a:off x="3344779" y="2721114"/>
            <a:ext cx="4943854" cy="707886"/>
          </a:xfrm>
          <a:prstGeom prst="rect">
            <a:avLst/>
          </a:prstGeom>
          <a:noFill/>
        </p:spPr>
        <p:txBody>
          <a:bodyPr wrap="none" rtlCol="0">
            <a:spAutoFit/>
          </a:bodyPr>
          <a:lstStyle/>
          <a:p>
            <a:r>
              <a:rPr lang="es-MX" sz="4000" dirty="0"/>
              <a:t>Reporte de actividades</a:t>
            </a:r>
          </a:p>
        </p:txBody>
      </p:sp>
    </p:spTree>
    <p:extLst>
      <p:ext uri="{BB962C8B-B14F-4D97-AF65-F5344CB8AC3E}">
        <p14:creationId xmlns:p14="http://schemas.microsoft.com/office/powerpoint/2010/main" val="3099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descr="Potencian coordinación en materia de seguridad - El Sol de Tlaxcala |  Noticias Locales, Policiacas, sobre México, Tlaxcala y el Mundo">
            <a:extLst>
              <a:ext uri="{FF2B5EF4-FFF2-40B4-BE49-F238E27FC236}">
                <a16:creationId xmlns:a16="http://schemas.microsoft.com/office/drawing/2014/main" id="{A0D05A18-0066-00F9-5C85-70029ABA58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8917" y="2364248"/>
            <a:ext cx="4901149" cy="3056837"/>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419FF104-0A30-9E8D-A27D-9F86F87B7755}"/>
              </a:ext>
            </a:extLst>
          </p:cNvPr>
          <p:cNvSpPr txBox="1"/>
          <p:nvPr/>
        </p:nvSpPr>
        <p:spPr>
          <a:xfrm>
            <a:off x="858417" y="1436915"/>
            <a:ext cx="9205982" cy="461665"/>
          </a:xfrm>
          <a:prstGeom prst="rect">
            <a:avLst/>
          </a:prstGeom>
          <a:noFill/>
        </p:spPr>
        <p:txBody>
          <a:bodyPr wrap="none" rtlCol="0">
            <a:spAutoFit/>
          </a:bodyPr>
          <a:lstStyle/>
          <a:p>
            <a:r>
              <a:rPr lang="es-MX" sz="2400" dirty="0"/>
              <a:t>Los sistemas de videovigilancia requieren de personas para su operación</a:t>
            </a:r>
          </a:p>
        </p:txBody>
      </p:sp>
    </p:spTree>
    <p:extLst>
      <p:ext uri="{BB962C8B-B14F-4D97-AF65-F5344CB8AC3E}">
        <p14:creationId xmlns:p14="http://schemas.microsoft.com/office/powerpoint/2010/main" val="2551369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858417" y="1436915"/>
            <a:ext cx="5092356" cy="461665"/>
          </a:xfrm>
          <a:prstGeom prst="rect">
            <a:avLst/>
          </a:prstGeom>
          <a:noFill/>
        </p:spPr>
        <p:txBody>
          <a:bodyPr wrap="none" rtlCol="0">
            <a:spAutoFit/>
          </a:bodyPr>
          <a:lstStyle/>
          <a:p>
            <a:r>
              <a:rPr lang="es-MX" sz="2400" dirty="0"/>
              <a:t>Sistemas de videovigilancia inteligentes</a:t>
            </a:r>
          </a:p>
        </p:txBody>
      </p:sp>
      <p:pic>
        <p:nvPicPr>
          <p:cNvPr id="2050" name="Picture 2" descr="LOS SISTEMAS DE VIDEOVIGILANCIA MÁS ALLÁ DE LAS CÁMARAS – OSAO">
            <a:extLst>
              <a:ext uri="{FF2B5EF4-FFF2-40B4-BE49-F238E27FC236}">
                <a16:creationId xmlns:a16="http://schemas.microsoft.com/office/drawing/2014/main" id="{5AD8C24F-E6A1-6DA6-BC5B-57ED626A2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7154" y="2648795"/>
            <a:ext cx="4511222" cy="2772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76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858417" y="1436915"/>
            <a:ext cx="9767354" cy="461665"/>
          </a:xfrm>
          <a:prstGeom prst="rect">
            <a:avLst/>
          </a:prstGeom>
          <a:noFill/>
        </p:spPr>
        <p:txBody>
          <a:bodyPr wrap="none" rtlCol="0">
            <a:spAutoFit/>
          </a:bodyPr>
          <a:lstStyle/>
          <a:p>
            <a:r>
              <a:rPr lang="es-MX" sz="2400" dirty="0"/>
              <a:t>Sistemas de videovigilancia inteligentes, suelen generar saturación de alertas</a:t>
            </a:r>
          </a:p>
        </p:txBody>
      </p:sp>
      <p:pic>
        <p:nvPicPr>
          <p:cNvPr id="7172" name="Picture 4" descr="Honeywell DT8016AF4 DUAL TEC Motion Sensor with Anti-Mask User Manual">
            <a:extLst>
              <a:ext uri="{FF2B5EF4-FFF2-40B4-BE49-F238E27FC236}">
                <a16:creationId xmlns:a16="http://schemas.microsoft.com/office/drawing/2014/main" id="{6C629BD5-7CAB-2604-1A2A-0542BAAE91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310" y="2289182"/>
            <a:ext cx="8237246" cy="3757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854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615821" y="1839827"/>
            <a:ext cx="9486058" cy="461665"/>
          </a:xfrm>
          <a:prstGeom prst="rect">
            <a:avLst/>
          </a:prstGeom>
          <a:noFill/>
        </p:spPr>
        <p:txBody>
          <a:bodyPr wrap="none" rtlCol="0">
            <a:spAutoFit/>
          </a:bodyPr>
          <a:lstStyle/>
          <a:p>
            <a:r>
              <a:rPr lang="es-MX" sz="2400" dirty="0"/>
              <a:t>Los sistemas de videovigilancia son útiles ya que el delito ha sido cometido</a:t>
            </a:r>
          </a:p>
        </p:txBody>
      </p:sp>
      <p:pic>
        <p:nvPicPr>
          <p:cNvPr id="9218" name="Picture 2" descr="70+ Vídeos De Escena Del Crimen Fotografías de stock, fotos e imágenes  libres de derechos - iStock">
            <a:extLst>
              <a:ext uri="{FF2B5EF4-FFF2-40B4-BE49-F238E27FC236}">
                <a16:creationId xmlns:a16="http://schemas.microsoft.com/office/drawing/2014/main" id="{1A8E4C31-78FB-D8F9-AC0D-ABC15AC40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8529" y="3063747"/>
            <a:ext cx="3660642" cy="2985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928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9FF104-0A30-9E8D-A27D-9F86F87B7755}"/>
              </a:ext>
            </a:extLst>
          </p:cNvPr>
          <p:cNvSpPr txBox="1"/>
          <p:nvPr/>
        </p:nvSpPr>
        <p:spPr>
          <a:xfrm>
            <a:off x="931132" y="1524516"/>
            <a:ext cx="3278077" cy="584775"/>
          </a:xfrm>
          <a:prstGeom prst="rect">
            <a:avLst/>
          </a:prstGeom>
          <a:noFill/>
        </p:spPr>
        <p:txBody>
          <a:bodyPr wrap="none" rtlCol="0">
            <a:spAutoFit/>
          </a:bodyPr>
          <a:lstStyle/>
          <a:p>
            <a:r>
              <a:rPr lang="es-MX" sz="3200" dirty="0"/>
              <a:t>Nuestra propuesta</a:t>
            </a:r>
          </a:p>
        </p:txBody>
      </p:sp>
      <p:sp>
        <p:nvSpPr>
          <p:cNvPr id="4" name="CuadroTexto 3">
            <a:extLst>
              <a:ext uri="{FF2B5EF4-FFF2-40B4-BE49-F238E27FC236}">
                <a16:creationId xmlns:a16="http://schemas.microsoft.com/office/drawing/2014/main" id="{9935FAD0-E040-8DA6-B3EE-9F13349F0BC7}"/>
              </a:ext>
            </a:extLst>
          </p:cNvPr>
          <p:cNvSpPr txBox="1"/>
          <p:nvPr/>
        </p:nvSpPr>
        <p:spPr>
          <a:xfrm>
            <a:off x="1598506" y="2328914"/>
            <a:ext cx="7422402" cy="1200329"/>
          </a:xfrm>
          <a:prstGeom prst="rect">
            <a:avLst/>
          </a:prstGeom>
          <a:noFill/>
        </p:spPr>
        <p:txBody>
          <a:bodyPr wrap="square">
            <a:spAutoFit/>
          </a:bodyPr>
          <a:lstStyle/>
          <a:p>
            <a:pPr marL="342900" indent="-342900">
              <a:buFont typeface="Arial" panose="020B0604020202020204" pitchFamily="34" charset="0"/>
              <a:buChar char="•"/>
            </a:pPr>
            <a:r>
              <a:rPr lang="en-US" sz="2400" dirty="0" err="1"/>
              <a:t>Metodología</a:t>
            </a:r>
            <a:endParaRPr lang="en-US" sz="2400" dirty="0"/>
          </a:p>
          <a:p>
            <a:pPr marL="342900" indent="-342900">
              <a:buFont typeface="Arial" panose="020B0604020202020204" pitchFamily="34" charset="0"/>
              <a:buChar char="•"/>
            </a:pPr>
            <a:r>
              <a:rPr lang="en-US" sz="2400" dirty="0"/>
              <a:t>Framework</a:t>
            </a:r>
          </a:p>
          <a:p>
            <a:pPr marL="342900" indent="-342900">
              <a:buFont typeface="Arial" panose="020B0604020202020204" pitchFamily="34" charset="0"/>
              <a:buChar char="•"/>
            </a:pPr>
            <a:r>
              <a:rPr lang="en-US" sz="2400" dirty="0"/>
              <a:t>Marco de </a:t>
            </a:r>
            <a:r>
              <a:rPr lang="en-US" sz="2400" dirty="0" err="1"/>
              <a:t>referencia</a:t>
            </a:r>
            <a:r>
              <a:rPr lang="en-US" sz="2400" dirty="0"/>
              <a:t> para </a:t>
            </a:r>
            <a:r>
              <a:rPr lang="en-US" sz="2400" dirty="0" err="1"/>
              <a:t>el</a:t>
            </a:r>
            <a:r>
              <a:rPr lang="en-US" sz="2400" dirty="0"/>
              <a:t> </a:t>
            </a:r>
            <a:r>
              <a:rPr lang="en-US" sz="2400" dirty="0" err="1"/>
              <a:t>modelado</a:t>
            </a:r>
            <a:r>
              <a:rPr lang="en-US" sz="2400" dirty="0"/>
              <a:t> de </a:t>
            </a:r>
            <a:r>
              <a:rPr lang="en-US" sz="2400" dirty="0" err="1"/>
              <a:t>amenazas</a:t>
            </a:r>
            <a:endParaRPr lang="en-US" sz="2400" dirty="0"/>
          </a:p>
        </p:txBody>
      </p:sp>
      <p:sp>
        <p:nvSpPr>
          <p:cNvPr id="3" name="CuadroTexto 2">
            <a:extLst>
              <a:ext uri="{FF2B5EF4-FFF2-40B4-BE49-F238E27FC236}">
                <a16:creationId xmlns:a16="http://schemas.microsoft.com/office/drawing/2014/main" id="{A7F6C8F6-1BE2-BAF4-92EB-968CC00D28F8}"/>
              </a:ext>
            </a:extLst>
          </p:cNvPr>
          <p:cNvSpPr txBox="1"/>
          <p:nvPr/>
        </p:nvSpPr>
        <p:spPr>
          <a:xfrm>
            <a:off x="931132" y="4739860"/>
            <a:ext cx="7475380" cy="461665"/>
          </a:xfrm>
          <a:prstGeom prst="rect">
            <a:avLst/>
          </a:prstGeom>
          <a:noFill/>
        </p:spPr>
        <p:txBody>
          <a:bodyPr wrap="none" rtlCol="0">
            <a:spAutoFit/>
          </a:bodyPr>
          <a:lstStyle/>
          <a:p>
            <a:r>
              <a:rPr lang="es-MX" sz="2400" dirty="0"/>
              <a:t>Detectar e identificar amenazas antes de ocurrido el delito</a:t>
            </a:r>
          </a:p>
        </p:txBody>
      </p:sp>
      <p:pic>
        <p:nvPicPr>
          <p:cNvPr id="3074" name="Picture 2" descr="Ladrón Con Saco Ilustración De Dibujos Animados Chico Malo Concepto Robo  Vector PNG , Chico Malo, Concepto, Robo PNG y Vector para Descargar Gratis  | Pngtree">
            <a:extLst>
              <a:ext uri="{FF2B5EF4-FFF2-40B4-BE49-F238E27FC236}">
                <a16:creationId xmlns:a16="http://schemas.microsoft.com/office/drawing/2014/main" id="{19CCF9D5-D600-21A1-74D0-2A1BF09F50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1438" y="3529243"/>
            <a:ext cx="2819400" cy="288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91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Neighborhood imágenes de stock de arte vectorial | Depositphotos">
            <a:extLst>
              <a:ext uri="{FF2B5EF4-FFF2-40B4-BE49-F238E27FC236}">
                <a16:creationId xmlns:a16="http://schemas.microsoft.com/office/drawing/2014/main" id="{E11316D8-0881-6BDF-54C3-BBEFA64DC8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3704" y="2333083"/>
            <a:ext cx="6142633" cy="4524917"/>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419FF104-0A30-9E8D-A27D-9F86F87B7755}"/>
              </a:ext>
            </a:extLst>
          </p:cNvPr>
          <p:cNvSpPr txBox="1"/>
          <p:nvPr/>
        </p:nvSpPr>
        <p:spPr>
          <a:xfrm>
            <a:off x="663118" y="972723"/>
            <a:ext cx="5865452" cy="584775"/>
          </a:xfrm>
          <a:prstGeom prst="rect">
            <a:avLst/>
          </a:prstGeom>
          <a:noFill/>
        </p:spPr>
        <p:txBody>
          <a:bodyPr wrap="none" rtlCol="0">
            <a:spAutoFit/>
          </a:bodyPr>
          <a:lstStyle/>
          <a:p>
            <a:r>
              <a:rPr lang="es-MX" sz="3200" dirty="0"/>
              <a:t>Redes de videovigilancia vecinales</a:t>
            </a:r>
          </a:p>
        </p:txBody>
      </p:sp>
      <p:pic>
        <p:nvPicPr>
          <p:cNvPr id="11268" name="Picture 4" descr="Cámara De Vigilancia Vector y gráfico gratuito 53747040.">
            <a:extLst>
              <a:ext uri="{FF2B5EF4-FFF2-40B4-BE49-F238E27FC236}">
                <a16:creationId xmlns:a16="http://schemas.microsoft.com/office/drawing/2014/main" id="{FA6DA69C-0A7E-EF52-BC1D-1C5839F729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098659" y="2754363"/>
            <a:ext cx="547192" cy="5471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ámara De Vigilancia Vector y gráfico gratuito 53747040.">
            <a:extLst>
              <a:ext uri="{FF2B5EF4-FFF2-40B4-BE49-F238E27FC236}">
                <a16:creationId xmlns:a16="http://schemas.microsoft.com/office/drawing/2014/main" id="{5F7CFD49-26CE-C6C2-7A60-3189501B61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6319" y="2748781"/>
            <a:ext cx="547192" cy="5471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ámara De Vigilancia Vector y gráfico gratuito 53747040.">
            <a:extLst>
              <a:ext uri="{FF2B5EF4-FFF2-40B4-BE49-F238E27FC236}">
                <a16:creationId xmlns:a16="http://schemas.microsoft.com/office/drawing/2014/main" id="{298D3B3A-9B8F-B4C0-66D3-419D6A9BC7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082591" y="2776691"/>
            <a:ext cx="547192" cy="5471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ámara De Vigilancia Vector y gráfico gratuito 53747040.">
            <a:extLst>
              <a:ext uri="{FF2B5EF4-FFF2-40B4-BE49-F238E27FC236}">
                <a16:creationId xmlns:a16="http://schemas.microsoft.com/office/drawing/2014/main" id="{381DE94B-A400-CE59-05E2-48A06370DF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6174" y="2787854"/>
            <a:ext cx="547192" cy="547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ámara De Vigilancia Vector y gráfico gratuito 53747040.">
            <a:extLst>
              <a:ext uri="{FF2B5EF4-FFF2-40B4-BE49-F238E27FC236}">
                <a16:creationId xmlns:a16="http://schemas.microsoft.com/office/drawing/2014/main" id="{3FD7E738-F1FE-3F19-C027-A587D9682C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066523" y="2632499"/>
            <a:ext cx="547192" cy="547192"/>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C97DD16F-0E0B-5C75-2628-08496EAC7358}"/>
              </a:ext>
            </a:extLst>
          </p:cNvPr>
          <p:cNvSpPr txBox="1"/>
          <p:nvPr/>
        </p:nvSpPr>
        <p:spPr>
          <a:xfrm>
            <a:off x="2096924" y="5193747"/>
            <a:ext cx="7065717" cy="954107"/>
          </a:xfrm>
          <a:prstGeom prst="rect">
            <a:avLst/>
          </a:prstGeom>
          <a:solidFill>
            <a:schemeClr val="bg1"/>
          </a:solidFill>
        </p:spPr>
        <p:txBody>
          <a:bodyPr wrap="none" rtlCol="0">
            <a:spAutoFit/>
          </a:bodyPr>
          <a:lstStyle/>
          <a:p>
            <a:r>
              <a:rPr lang="es-MX" sz="2800" b="1" dirty="0"/>
              <a:t>Un vecindario con sistemas de vídeo vigilancia</a:t>
            </a:r>
          </a:p>
          <a:p>
            <a:endParaRPr lang="es-MX" sz="2800" b="1" dirty="0"/>
          </a:p>
        </p:txBody>
      </p:sp>
    </p:spTree>
    <p:extLst>
      <p:ext uri="{BB962C8B-B14F-4D97-AF65-F5344CB8AC3E}">
        <p14:creationId xmlns:p14="http://schemas.microsoft.com/office/powerpoint/2010/main" val="407345942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B7BF0C06D9ECB4A91BA8C3019FC4C1A" ma:contentTypeVersion="8" ma:contentTypeDescription="Crear nuevo documento." ma:contentTypeScope="" ma:versionID="2d336569485563d86e00257787396b4f">
  <xsd:schema xmlns:xsd="http://www.w3.org/2001/XMLSchema" xmlns:xs="http://www.w3.org/2001/XMLSchema" xmlns:p="http://schemas.microsoft.com/office/2006/metadata/properties" xmlns:ns2="81e375de-cd58-4811-83ee-62f2116c96dd" targetNamespace="http://schemas.microsoft.com/office/2006/metadata/properties" ma:root="true" ma:fieldsID="70dc15efd6b6481e9d8c52b300d66f9f" ns2:_="">
    <xsd:import namespace="81e375de-cd58-4811-83ee-62f2116c96d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e375de-cd58-4811-83ee-62f2116c96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63B3EEF-6221-40D9-9327-0A57A085A887}"/>
</file>

<file path=customXml/itemProps2.xml><?xml version="1.0" encoding="utf-8"?>
<ds:datastoreItem xmlns:ds="http://schemas.openxmlformats.org/officeDocument/2006/customXml" ds:itemID="{F5792523-3292-4EA6-A230-CE4F9E900F41}"/>
</file>

<file path=customXml/itemProps3.xml><?xml version="1.0" encoding="utf-8"?>
<ds:datastoreItem xmlns:ds="http://schemas.openxmlformats.org/officeDocument/2006/customXml" ds:itemID="{725AFF9E-E9E8-4E17-A788-B6AD62F8E606}"/>
</file>

<file path=docProps/app.xml><?xml version="1.0" encoding="utf-8"?>
<Properties xmlns="http://schemas.openxmlformats.org/officeDocument/2006/extended-properties" xmlns:vt="http://schemas.openxmlformats.org/officeDocument/2006/docPropsVTypes">
  <TotalTime>18966</TotalTime>
  <Words>3203</Words>
  <Application>Microsoft Macintosh PowerPoint</Application>
  <PresentationFormat>Panorámica</PresentationFormat>
  <Paragraphs>271</Paragraphs>
  <Slides>30</Slides>
  <Notes>30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30</vt:i4>
      </vt:variant>
    </vt:vector>
  </HeadingPairs>
  <TitlesOfParts>
    <vt:vector size="36" baseType="lpstr">
      <vt:lpstr>Arial</vt:lpstr>
      <vt:lpstr>Calibri</vt:lpstr>
      <vt:lpstr>Calibri Light</vt:lpstr>
      <vt:lpstr>Courier New</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Microsoft Office User</cp:lastModifiedBy>
  <cp:revision>43</cp:revision>
  <dcterms:created xsi:type="dcterms:W3CDTF">2023-09-08T23:58:29Z</dcterms:created>
  <dcterms:modified xsi:type="dcterms:W3CDTF">2023-12-02T01:38:21Z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0x010100DB7BF0C06D9ECB4A91BA8C3019FC4C1A</vt:lpwstr>
  </property>
</Properties>
</file>