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72" r:id="rId3"/>
    <p:sldId id="257" r:id="rId4"/>
    <p:sldId id="258" r:id="rId5"/>
    <p:sldId id="261" r:id="rId6"/>
    <p:sldId id="263" r:id="rId7"/>
    <p:sldId id="264" r:id="rId8"/>
    <p:sldId id="265" r:id="rId9"/>
    <p:sldId id="266" r:id="rId10"/>
    <p:sldId id="267" r:id="rId11"/>
    <p:sldId id="259" r:id="rId12"/>
    <p:sldId id="262" r:id="rId13"/>
    <p:sldId id="268" r:id="rId14"/>
    <p:sldId id="270" r:id="rId15"/>
    <p:sldId id="269" r:id="rId16"/>
    <p:sldId id="260" r:id="rId17"/>
    <p:sldId id="271"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2192000" cy="6858000"/>
  <p:notesSz cx="6858000" cy="9144000"/>
  <p:defaultTex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DD3F"/>
    <a:srgbClr val="0CE6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17"/>
    <p:restoredTop sz="87528"/>
  </p:normalViewPr>
  <p:slideViewPr>
    <p:cSldViewPr snapToGrid="0">
      <p:cViewPr varScale="1">
        <p:scale>
          <a:sx n="136" d="100"/>
          <a:sy n="136" d="100"/>
        </p:scale>
        <p:origin x="193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711BC-7DC5-A246-A31D-EB8E808164E0}" type="datetimeFigureOut">
              <a:rPr lang="es-ES_tradnl" smtClean="0"/>
              <a:t>19/11/25</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26307B-0888-024F-B62D-87F9CC1F162A}" type="slidenum">
              <a:rPr lang="es-ES_tradnl" smtClean="0"/>
              <a:t>‹#›</a:t>
            </a:fld>
            <a:endParaRPr lang="es-ES_tradnl"/>
          </a:p>
        </p:txBody>
      </p:sp>
    </p:spTree>
    <p:extLst>
      <p:ext uri="{BB962C8B-B14F-4D97-AF65-F5344CB8AC3E}">
        <p14:creationId xmlns:p14="http://schemas.microsoft.com/office/powerpoint/2010/main" val="2349413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1</a:t>
            </a:fld>
            <a:endParaRPr lang="es-ES_tradnl"/>
          </a:p>
        </p:txBody>
      </p:sp>
    </p:spTree>
    <p:extLst>
      <p:ext uri="{BB962C8B-B14F-4D97-AF65-F5344CB8AC3E}">
        <p14:creationId xmlns:p14="http://schemas.microsoft.com/office/powerpoint/2010/main" val="1433510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Entonces, los algoritmos que mejor funcionan actualmente están relacionados con la IA, y más específicamente utilizan algoritmos que tienen que ver con el aprendizaje automático y el aprendizaje profundo. Es decir, necesitamos mostrarle a la computadora ejemplos de las cosas para que posteriormente pueda saber a qué se parece lo que está viendo. El conjunto de ejemplos suele llamarse dataset y el proceso de aprender a caracterizar cierto objetos se le llama entrenamiento.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11</a:t>
            </a:fld>
            <a:endParaRPr lang="es-ES_tradnl"/>
          </a:p>
        </p:txBody>
      </p:sp>
    </p:spTree>
    <p:extLst>
      <p:ext uri="{BB962C8B-B14F-4D97-AF65-F5344CB8AC3E}">
        <p14:creationId xmlns:p14="http://schemas.microsoft.com/office/powerpoint/2010/main" val="3442536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La idea de la IA para identificar objetos, en este caso un tomate, es tomar características sobresalientes de la imagen e irlas reduciendo en tamaño en diferentes etapas del procesamiento. Al final solo queda la huella de como sería un objeto y de esta forma, cuando otro objeto genere su propia huella, el algoritmo determinará que tanto se parecen y arrojará las probabilidades de que cosa puede ser, dependiendo de para qué fue entrenada la red.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12</a:t>
            </a:fld>
            <a:endParaRPr lang="es-ES_tradnl"/>
          </a:p>
        </p:txBody>
      </p:sp>
    </p:spTree>
    <p:extLst>
      <p:ext uri="{BB962C8B-B14F-4D97-AF65-F5344CB8AC3E}">
        <p14:creationId xmlns:p14="http://schemas.microsoft.com/office/powerpoint/2010/main" val="2187208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Y en este contexto, dependiendo del problema que se quiera resolver, podemos utilizar aprendizaje automático o aprendizaje profundo.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13</a:t>
            </a:fld>
            <a:endParaRPr lang="es-ES_tradnl"/>
          </a:p>
        </p:txBody>
      </p:sp>
    </p:spTree>
    <p:extLst>
      <p:ext uri="{BB962C8B-B14F-4D97-AF65-F5344CB8AC3E}">
        <p14:creationId xmlns:p14="http://schemas.microsoft.com/office/powerpoint/2010/main" val="68696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Resumen de características.</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14</a:t>
            </a:fld>
            <a:endParaRPr lang="es-ES_tradnl"/>
          </a:p>
        </p:txBody>
      </p:sp>
    </p:spTree>
    <p:extLst>
      <p:ext uri="{BB962C8B-B14F-4D97-AF65-F5344CB8AC3E}">
        <p14:creationId xmlns:p14="http://schemas.microsoft.com/office/powerpoint/2010/main" val="3128379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b="0" i="0" dirty="0">
                <a:solidFill>
                  <a:srgbClr val="333333"/>
                </a:solidFill>
                <a:effectLst/>
                <a:latin typeface="AmazonEmber"/>
              </a:rPr>
              <a:t>Con las redes neuronales, las computadoras pueden distinguir y reconocer imágenes de forma similar a los humanos. La visión artificial tiene varias aplicaciones, como las siguientes:</a:t>
            </a:r>
          </a:p>
          <a:p>
            <a:pPr algn="l">
              <a:buFont typeface="Arial" panose="020B0604020202020204" pitchFamily="34" charset="0"/>
              <a:buChar char="•"/>
            </a:pPr>
            <a:r>
              <a:rPr lang="es-ES_tradnl" b="0" i="0" dirty="0">
                <a:solidFill>
                  <a:srgbClr val="333333"/>
                </a:solidFill>
                <a:effectLst/>
                <a:latin typeface="AmazonEmber"/>
              </a:rPr>
              <a:t>Reconocimiento visual en los vehículos autónomos para que puedan reconocer las señales de tráfico y a otros usuarios del camino</a:t>
            </a:r>
          </a:p>
          <a:p>
            <a:pPr algn="l">
              <a:buFont typeface="Arial" panose="020B0604020202020204" pitchFamily="34" charset="0"/>
              <a:buChar char="•"/>
            </a:pPr>
            <a:r>
              <a:rPr lang="es-ES_tradnl" b="0" i="0" dirty="0">
                <a:solidFill>
                  <a:srgbClr val="333333"/>
                </a:solidFill>
                <a:effectLst/>
                <a:latin typeface="AmazonEmber"/>
              </a:rPr>
              <a:t>Moderación de contenido para eliminar de forma automática los contenidos inseguros o inapropiados de los archivos de imágenes y videos</a:t>
            </a:r>
          </a:p>
          <a:p>
            <a:pPr algn="l">
              <a:buFont typeface="Arial" panose="020B0604020202020204" pitchFamily="34" charset="0"/>
              <a:buChar char="•"/>
            </a:pPr>
            <a:r>
              <a:rPr lang="es-ES_tradnl" b="0" i="0" dirty="0">
                <a:solidFill>
                  <a:srgbClr val="333333"/>
                </a:solidFill>
                <a:effectLst/>
                <a:latin typeface="AmazonEmber"/>
              </a:rPr>
              <a:t>Reconocimiento facial para identificar rostros y reconocer atributos como ojos abiertos, gafas y vello facial</a:t>
            </a:r>
          </a:p>
          <a:p>
            <a:pPr algn="l">
              <a:buFont typeface="Arial" panose="020B0604020202020204" pitchFamily="34" charset="0"/>
              <a:buChar char="•"/>
            </a:pPr>
            <a:r>
              <a:rPr lang="es-ES_tradnl" b="0" i="0" dirty="0">
                <a:solidFill>
                  <a:srgbClr val="333333"/>
                </a:solidFill>
                <a:effectLst/>
                <a:latin typeface="AmazonEmber"/>
              </a:rPr>
              <a:t>Etiquetado de imágenes para identificar logotipos de marcas, ropa, equipos de seguridad y otros detalles de la imagen</a:t>
            </a:r>
          </a:p>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15</a:t>
            </a:fld>
            <a:endParaRPr lang="es-ES_tradnl"/>
          </a:p>
        </p:txBody>
      </p:sp>
    </p:spTree>
    <p:extLst>
      <p:ext uri="{BB962C8B-B14F-4D97-AF65-F5344CB8AC3E}">
        <p14:creationId xmlns:p14="http://schemas.microsoft.com/office/powerpoint/2010/main" val="2826586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800" dirty="0">
                <a:effectLst/>
                <a:latin typeface="Times New Roman" panose="02020603050405020304" pitchFamily="18" charset="0"/>
                <a:ea typeface="Calibri" panose="020F0502020204030204" pitchFamily="34" charset="0"/>
              </a:rPr>
              <a:t>Este es un ejemplo de como una red neuronal trata de entender lo que hay presente en una imagen. En este caso se trata de una CNN implementada por un algoritmo llamado YOLO. Lo que hace YOLO es segmentar una imagen en S x S partes y en cada parte intentará encontrar cierto número de objetos. </a:t>
            </a:r>
          </a:p>
          <a:p>
            <a:endParaRPr lang="es-ES_tradnl" sz="1800" dirty="0">
              <a:effectLst/>
              <a:latin typeface="Times New Roman" panose="02020603050405020304" pitchFamily="18" charset="0"/>
              <a:ea typeface="Calibri" panose="020F0502020204030204" pitchFamily="34" charset="0"/>
            </a:endParaRPr>
          </a:p>
          <a:p>
            <a:endParaRPr lang="es-ES_tradnl" sz="1800" dirty="0">
              <a:effectLst/>
              <a:latin typeface="Times New Roman" panose="02020603050405020304" pitchFamily="18" charset="0"/>
              <a:ea typeface="Calibri" panose="020F0502020204030204" pitchFamily="34" charset="0"/>
            </a:endParaRPr>
          </a:p>
          <a:p>
            <a:r>
              <a:rPr lang="es-ES_tradnl" sz="1800" dirty="0">
                <a:effectLst/>
                <a:latin typeface="Times New Roman" panose="02020603050405020304" pitchFamily="18" charset="0"/>
                <a:ea typeface="Calibri" panose="020F0502020204030204" pitchFamily="34" charset="0"/>
              </a:rPr>
              <a:t>Donde </a:t>
            </a:r>
            <a:r>
              <a:rPr lang="es-ES_tradnl" sz="1800" b="1" i="1" dirty="0" err="1">
                <a:effectLst/>
                <a:latin typeface="Times New Roman" panose="02020603050405020304" pitchFamily="18" charset="0"/>
                <a:ea typeface="Calibri" panose="020F0502020204030204" pitchFamily="34" charset="0"/>
              </a:rPr>
              <a:t>c</a:t>
            </a:r>
            <a:r>
              <a:rPr lang="es-ES_tradnl" sz="1800" b="1" i="1" baseline="-25000" dirty="0" err="1">
                <a:effectLst/>
                <a:latin typeface="Times New Roman" panose="02020603050405020304" pitchFamily="18" charset="0"/>
                <a:ea typeface="Calibri" panose="020F0502020204030204" pitchFamily="34" charset="0"/>
              </a:rPr>
              <a:t>n</a:t>
            </a:r>
            <a:r>
              <a:rPr lang="es-ES_tradnl" sz="1800" dirty="0">
                <a:effectLst/>
                <a:latin typeface="Times New Roman" panose="02020603050405020304" pitchFamily="18" charset="0"/>
                <a:ea typeface="Calibri" panose="020F0502020204030204" pitchFamily="34" charset="0"/>
              </a:rPr>
              <a:t> representa la probabilidad de cada una de las </a:t>
            </a:r>
            <a:r>
              <a:rPr lang="es-ES_tradnl" sz="1800" b="1" i="1" dirty="0">
                <a:effectLst/>
                <a:latin typeface="Times New Roman" panose="02020603050405020304" pitchFamily="18" charset="0"/>
                <a:ea typeface="Calibri" panose="020F0502020204030204" pitchFamily="34" charset="0"/>
              </a:rPr>
              <a:t>n</a:t>
            </a:r>
            <a:r>
              <a:rPr lang="es-ES_tradnl" sz="1800" dirty="0">
                <a:effectLst/>
                <a:latin typeface="Times New Roman" panose="02020603050405020304" pitchFamily="18" charset="0"/>
                <a:ea typeface="Calibri" panose="020F0502020204030204" pitchFamily="34" charset="0"/>
              </a:rPr>
              <a:t> clases que se están prediciendo, por ejemplo, </a:t>
            </a:r>
            <a:r>
              <a:rPr lang="es-ES_tradnl" sz="1800" b="1" i="1" dirty="0">
                <a:effectLst/>
                <a:latin typeface="Times New Roman" panose="02020603050405020304" pitchFamily="18" charset="0"/>
                <a:ea typeface="Calibri" panose="020F0502020204030204" pitchFamily="34" charset="0"/>
              </a:rPr>
              <a:t>c</a:t>
            </a:r>
            <a:r>
              <a:rPr lang="es-ES_tradnl" sz="1800" b="1" i="1" baseline="-25000" dirty="0">
                <a:effectLst/>
                <a:latin typeface="Times New Roman" panose="02020603050405020304" pitchFamily="18" charset="0"/>
                <a:ea typeface="Calibri" panose="020F0502020204030204" pitchFamily="34" charset="0"/>
              </a:rPr>
              <a:t>1</a:t>
            </a:r>
            <a:r>
              <a:rPr lang="es-ES_tradnl" sz="1800" i="1" dirty="0">
                <a:effectLst/>
                <a:latin typeface="Times New Roman" panose="02020603050405020304" pitchFamily="18" charset="0"/>
                <a:ea typeface="Calibri" panose="020F0502020204030204" pitchFamily="34" charset="0"/>
              </a:rPr>
              <a:t>=Persona</a:t>
            </a:r>
            <a:r>
              <a:rPr lang="es-ES_tradnl" sz="1800" dirty="0">
                <a:effectLst/>
                <a:latin typeface="Times New Roman" panose="02020603050405020304" pitchFamily="18" charset="0"/>
                <a:ea typeface="Calibri" panose="020F0502020204030204" pitchFamily="34" charset="0"/>
              </a:rPr>
              <a:t>, </a:t>
            </a:r>
            <a:r>
              <a:rPr lang="es-ES_tradnl" sz="1800" b="1" i="1" dirty="0">
                <a:effectLst/>
                <a:latin typeface="Times New Roman" panose="02020603050405020304" pitchFamily="18" charset="0"/>
                <a:ea typeface="Calibri" panose="020F0502020204030204" pitchFamily="34" charset="0"/>
              </a:rPr>
              <a:t>c</a:t>
            </a:r>
            <a:r>
              <a:rPr lang="es-ES_tradnl" sz="1800" b="1" i="1" baseline="-25000" dirty="0">
                <a:effectLst/>
                <a:latin typeface="Times New Roman" panose="02020603050405020304" pitchFamily="18" charset="0"/>
                <a:ea typeface="Calibri" panose="020F0502020204030204" pitchFamily="34" charset="0"/>
              </a:rPr>
              <a:t>2</a:t>
            </a:r>
            <a:r>
              <a:rPr lang="es-ES_tradnl" sz="1800" i="1" dirty="0">
                <a:effectLst/>
                <a:latin typeface="Times New Roman" panose="02020603050405020304" pitchFamily="18" charset="0"/>
                <a:ea typeface="Calibri" panose="020F0502020204030204" pitchFamily="34" charset="0"/>
              </a:rPr>
              <a:t>=Gato</a:t>
            </a:r>
            <a:r>
              <a:rPr lang="es-ES_tradnl" sz="1800" dirty="0">
                <a:effectLst/>
                <a:latin typeface="Times New Roman" panose="02020603050405020304" pitchFamily="18" charset="0"/>
                <a:ea typeface="Calibri" panose="020F0502020204030204" pitchFamily="34" charset="0"/>
              </a:rPr>
              <a:t> y </a:t>
            </a:r>
            <a:r>
              <a:rPr lang="es-ES_tradnl" sz="1800" b="1" i="1" dirty="0">
                <a:effectLst/>
                <a:latin typeface="Times New Roman" panose="02020603050405020304" pitchFamily="18" charset="0"/>
                <a:ea typeface="Calibri" panose="020F0502020204030204" pitchFamily="34" charset="0"/>
              </a:rPr>
              <a:t>c</a:t>
            </a:r>
            <a:r>
              <a:rPr lang="es-ES_tradnl" sz="1800" b="1" i="1" baseline="-25000" dirty="0">
                <a:effectLst/>
                <a:latin typeface="Times New Roman" panose="02020603050405020304" pitchFamily="18" charset="0"/>
                <a:ea typeface="Calibri" panose="020F0502020204030204" pitchFamily="34" charset="0"/>
              </a:rPr>
              <a:t>3</a:t>
            </a:r>
            <a:r>
              <a:rPr lang="es-ES_tradnl" sz="1800" i="1" dirty="0">
                <a:effectLst/>
                <a:latin typeface="Times New Roman" panose="02020603050405020304" pitchFamily="18" charset="0"/>
                <a:ea typeface="Calibri" panose="020F0502020204030204" pitchFamily="34" charset="0"/>
              </a:rPr>
              <a:t>=Perro</a:t>
            </a:r>
            <a:r>
              <a:rPr lang="es-ES_tradnl" sz="1800" dirty="0">
                <a:effectLst/>
                <a:latin typeface="Times New Roman" panose="02020603050405020304" pitchFamily="18" charset="0"/>
                <a:ea typeface="Calibri" panose="020F0502020204030204" pitchFamily="34" charset="0"/>
              </a:rPr>
              <a:t>. Por otra parte, </a:t>
            </a:r>
            <a:r>
              <a:rPr lang="es-ES_tradnl" sz="1800" b="1" i="1" dirty="0">
                <a:effectLst/>
                <a:latin typeface="Times New Roman" panose="02020603050405020304" pitchFamily="18" charset="0"/>
                <a:ea typeface="Calibri" panose="020F0502020204030204" pitchFamily="34" charset="0"/>
              </a:rPr>
              <a:t>p</a:t>
            </a:r>
            <a:r>
              <a:rPr lang="es-ES_tradnl" sz="1800" b="1" i="1" baseline="-25000" dirty="0">
                <a:effectLst/>
                <a:latin typeface="Times New Roman" panose="02020603050405020304" pitchFamily="18" charset="0"/>
                <a:ea typeface="Calibri" panose="020F0502020204030204" pitchFamily="34" charset="0"/>
              </a:rPr>
              <a:t>c</a:t>
            </a:r>
            <a:r>
              <a:rPr lang="es-ES_tradnl" sz="1800" dirty="0">
                <a:effectLst/>
                <a:latin typeface="Times New Roman" panose="02020603050405020304" pitchFamily="18" charset="0"/>
                <a:ea typeface="Calibri" panose="020F0502020204030204" pitchFamily="34" charset="0"/>
              </a:rPr>
              <a:t> es la probabilidad de que tan bien encaja el objeto detectado en esa caja con respecto a una caja ideal y se le llama confianza. Y de esta forma, el tamaño del vector </a:t>
            </a:r>
            <a:r>
              <a:rPr lang="es-ES_tradnl" sz="1800" b="1" i="1" dirty="0">
                <a:effectLst/>
                <a:latin typeface="Times New Roman" panose="02020603050405020304" pitchFamily="18" charset="0"/>
                <a:ea typeface="Calibri" panose="020F0502020204030204" pitchFamily="34" charset="0"/>
              </a:rPr>
              <a:t>y</a:t>
            </a:r>
            <a:r>
              <a:rPr lang="es-ES_tradnl" sz="1800" dirty="0">
                <a:effectLst/>
                <a:latin typeface="Times New Roman" panose="02020603050405020304" pitchFamily="18" charset="0"/>
                <a:ea typeface="Calibri" panose="020F0502020204030204" pitchFamily="34" charset="0"/>
              </a:rPr>
              <a:t> será </a:t>
            </a:r>
            <a:r>
              <a:rPr lang="es-ES_tradnl" sz="1800" b="1" i="1" dirty="0">
                <a:effectLst/>
                <a:latin typeface="Times New Roman" panose="02020603050405020304" pitchFamily="18" charset="0"/>
                <a:ea typeface="Calibri" panose="020F0502020204030204" pitchFamily="34" charset="0"/>
              </a:rPr>
              <a:t>R</a:t>
            </a:r>
            <a:r>
              <a:rPr lang="es-ES_tradnl" sz="1800" i="1" dirty="0">
                <a:effectLst/>
                <a:latin typeface="Times New Roman" panose="02020603050405020304" pitchFamily="18" charset="0"/>
                <a:ea typeface="Calibri" panose="020F0502020204030204" pitchFamily="34" charset="0"/>
              </a:rPr>
              <a:t>=4+1+</a:t>
            </a:r>
            <a:r>
              <a:rPr lang="es-ES_tradnl" sz="1800" b="1" i="1" dirty="0">
                <a:effectLst/>
                <a:latin typeface="Times New Roman" panose="02020603050405020304" pitchFamily="18" charset="0"/>
                <a:ea typeface="Calibri" panose="020F0502020204030204" pitchFamily="34" charset="0"/>
              </a:rPr>
              <a:t>n</a:t>
            </a:r>
            <a:r>
              <a:rPr lang="es-ES_tradnl" sz="1800" dirty="0">
                <a:effectLst/>
                <a:latin typeface="Times New Roman" panose="02020603050405020304" pitchFamily="18" charset="0"/>
                <a:ea typeface="Calibri" panose="020F0502020204030204" pitchFamily="34" charset="0"/>
              </a:rPr>
              <a:t>. Ahora, como la imagen fue dividida en </a:t>
            </a:r>
            <a:r>
              <a:rPr lang="es-ES_tradnl" sz="1800" b="1" i="1" dirty="0">
                <a:effectLst/>
                <a:latin typeface="Times New Roman" panose="02020603050405020304" pitchFamily="18" charset="0"/>
                <a:ea typeface="Calibri" panose="020F0502020204030204" pitchFamily="34" charset="0"/>
              </a:rPr>
              <a:t>S</a:t>
            </a:r>
            <a:r>
              <a:rPr lang="es-ES_tradnl" sz="1800" dirty="0">
                <a:effectLst/>
                <a:latin typeface="Times New Roman" panose="02020603050405020304" pitchFamily="18" charset="0"/>
                <a:ea typeface="Calibri" panose="020F0502020204030204" pitchFamily="34" charset="0"/>
              </a:rPr>
              <a:t> x </a:t>
            </a:r>
            <a:r>
              <a:rPr lang="es-ES_tradnl" sz="1800" b="1" i="1" dirty="0">
                <a:effectLst/>
                <a:latin typeface="Times New Roman" panose="02020603050405020304" pitchFamily="18" charset="0"/>
                <a:ea typeface="Calibri" panose="020F0502020204030204" pitchFamily="34" charset="0"/>
              </a:rPr>
              <a:t>S</a:t>
            </a:r>
            <a:r>
              <a:rPr lang="es-ES_tradnl" sz="1800" dirty="0">
                <a:effectLst/>
                <a:latin typeface="Times New Roman" panose="02020603050405020304" pitchFamily="18" charset="0"/>
                <a:ea typeface="Calibri" panose="020F0502020204030204" pitchFamily="34" charset="0"/>
              </a:rPr>
              <a:t> celdas, al menos cada una de ellas tendrá su propio vector </a:t>
            </a:r>
            <a:r>
              <a:rPr lang="es-ES_tradnl" sz="1800" b="1" i="1" dirty="0">
                <a:effectLst/>
                <a:latin typeface="Times New Roman" panose="02020603050405020304" pitchFamily="18" charset="0"/>
                <a:ea typeface="Calibri" panose="020F0502020204030204" pitchFamily="34" charset="0"/>
              </a:rPr>
              <a:t>y</a:t>
            </a:r>
            <a:r>
              <a:rPr lang="es-ES_tradnl" sz="1800" dirty="0">
                <a:effectLst/>
                <a:latin typeface="Times New Roman" panose="02020603050405020304" pitchFamily="18" charset="0"/>
                <a:ea typeface="Calibri" panose="020F0502020204030204" pitchFamily="34" charset="0"/>
              </a:rPr>
              <a:t>, y si consideramos que dentro de una misma celda se pueden detectar </a:t>
            </a:r>
            <a:r>
              <a:rPr lang="es-ES_tradnl" sz="1800" b="1" dirty="0">
                <a:effectLst/>
                <a:latin typeface="Times New Roman" panose="02020603050405020304" pitchFamily="18" charset="0"/>
                <a:ea typeface="Calibri" panose="020F0502020204030204" pitchFamily="34" charset="0"/>
              </a:rPr>
              <a:t>B</a:t>
            </a:r>
            <a:r>
              <a:rPr lang="es-ES_tradnl" sz="1800" dirty="0">
                <a:effectLst/>
                <a:latin typeface="Times New Roman" panose="02020603050405020304" pitchFamily="18" charset="0"/>
                <a:ea typeface="Calibri" panose="020F0502020204030204" pitchFamily="34" charset="0"/>
              </a:rPr>
              <a:t> objetos, entonces tendremos </a:t>
            </a:r>
            <a:r>
              <a:rPr lang="es-ES_tradnl" sz="1800" b="1" dirty="0">
                <a:effectLst/>
                <a:latin typeface="Times New Roman" panose="02020603050405020304" pitchFamily="18" charset="0"/>
                <a:ea typeface="Calibri" panose="020F0502020204030204" pitchFamily="34" charset="0"/>
              </a:rPr>
              <a:t>Q</a:t>
            </a:r>
            <a:r>
              <a:rPr lang="es-ES_tradnl" sz="1800" dirty="0">
                <a:effectLst/>
                <a:latin typeface="Times New Roman" panose="02020603050405020304" pitchFamily="18" charset="0"/>
                <a:ea typeface="Calibri" panose="020F0502020204030204" pitchFamily="34" charset="0"/>
              </a:rPr>
              <a:t> elementos por cada celda, donde </a:t>
            </a:r>
            <a:r>
              <a:rPr lang="es-ES_tradnl" sz="1800" b="1" i="1" dirty="0">
                <a:effectLst/>
                <a:latin typeface="Times New Roman" panose="02020603050405020304" pitchFamily="18" charset="0"/>
                <a:ea typeface="Calibri" panose="020F0502020204030204" pitchFamily="34" charset="0"/>
              </a:rPr>
              <a:t>Q</a:t>
            </a:r>
            <a:r>
              <a:rPr lang="es-ES_tradnl" sz="1800" i="1" dirty="0">
                <a:effectLst/>
                <a:latin typeface="Times New Roman" panose="02020603050405020304" pitchFamily="18" charset="0"/>
                <a:ea typeface="Calibri" panose="020F0502020204030204" pitchFamily="34" charset="0"/>
              </a:rPr>
              <a:t> = </a:t>
            </a:r>
            <a:r>
              <a:rPr lang="es-ES_tradnl" sz="1800" b="1" i="1" dirty="0">
                <a:effectLst/>
                <a:latin typeface="Times New Roman" panose="02020603050405020304" pitchFamily="18" charset="0"/>
                <a:ea typeface="Calibri" panose="020F0502020204030204" pitchFamily="34" charset="0"/>
              </a:rPr>
              <a:t>B</a:t>
            </a:r>
            <a:r>
              <a:rPr lang="es-ES_tradnl" sz="1800" i="1" dirty="0">
                <a:effectLst/>
                <a:latin typeface="Times New Roman" panose="02020603050405020304" pitchFamily="18" charset="0"/>
                <a:ea typeface="Calibri" panose="020F0502020204030204" pitchFamily="34" charset="0"/>
              </a:rPr>
              <a:t> x </a:t>
            </a:r>
            <a:r>
              <a:rPr lang="es-ES_tradnl" sz="1800" b="1" i="1" dirty="0">
                <a:effectLst/>
                <a:latin typeface="Times New Roman" panose="02020603050405020304" pitchFamily="18" charset="0"/>
                <a:ea typeface="Calibri" panose="020F0502020204030204" pitchFamily="34" charset="0"/>
              </a:rPr>
              <a:t>R</a:t>
            </a:r>
            <a:r>
              <a:rPr lang="en-MX" dirty="0">
                <a:effectLst/>
              </a:rPr>
              <a:t> </a:t>
            </a:r>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16</a:t>
            </a:fld>
            <a:endParaRPr lang="es-ES_tradnl"/>
          </a:p>
        </p:txBody>
      </p:sp>
    </p:spTree>
    <p:extLst>
      <p:ext uri="{BB962C8B-B14F-4D97-AF65-F5344CB8AC3E}">
        <p14:creationId xmlns:p14="http://schemas.microsoft.com/office/powerpoint/2010/main" val="3928478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17</a:t>
            </a:fld>
            <a:endParaRPr lang="es-ES_tradnl"/>
          </a:p>
        </p:txBody>
      </p:sp>
    </p:spTree>
    <p:extLst>
      <p:ext uri="{BB962C8B-B14F-4D97-AF65-F5344CB8AC3E}">
        <p14:creationId xmlns:p14="http://schemas.microsoft.com/office/powerpoint/2010/main" val="3646900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18</a:t>
            </a:fld>
            <a:endParaRPr lang="es-ES_tradnl"/>
          </a:p>
        </p:txBody>
      </p:sp>
    </p:spTree>
    <p:extLst>
      <p:ext uri="{BB962C8B-B14F-4D97-AF65-F5344CB8AC3E}">
        <p14:creationId xmlns:p14="http://schemas.microsoft.com/office/powerpoint/2010/main" val="434840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19</a:t>
            </a:fld>
            <a:endParaRPr lang="es-ES_tradnl"/>
          </a:p>
        </p:txBody>
      </p:sp>
    </p:spTree>
    <p:extLst>
      <p:ext uri="{BB962C8B-B14F-4D97-AF65-F5344CB8AC3E}">
        <p14:creationId xmlns:p14="http://schemas.microsoft.com/office/powerpoint/2010/main" val="668913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20</a:t>
            </a:fld>
            <a:endParaRPr lang="es-ES_tradnl"/>
          </a:p>
        </p:txBody>
      </p:sp>
    </p:spTree>
    <p:extLst>
      <p:ext uri="{BB962C8B-B14F-4D97-AF65-F5344CB8AC3E}">
        <p14:creationId xmlns:p14="http://schemas.microsoft.com/office/powerpoint/2010/main" val="3139802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Actualmente, en el Doctorado en Ciencias de la Ingeniería, estamos trabajando  en temas relacionados con la Inteligencia Artificial, y una parte es sobre la visión por computadora aplicada en sistemas de videovigilancia. Es decir, que a través de cámaras de vídeo podamos anticipar posibles amenazas para e entorno. Y una gran parte de estas técnicas tienen que ver con la Inteligencia Artificial.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3</a:t>
            </a:fld>
            <a:endParaRPr lang="es-ES_tradnl"/>
          </a:p>
        </p:txBody>
      </p:sp>
    </p:spTree>
    <p:extLst>
      <p:ext uri="{BB962C8B-B14F-4D97-AF65-F5344CB8AC3E}">
        <p14:creationId xmlns:p14="http://schemas.microsoft.com/office/powerpoint/2010/main" val="490721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21</a:t>
            </a:fld>
            <a:endParaRPr lang="es-ES_tradnl"/>
          </a:p>
        </p:txBody>
      </p:sp>
    </p:spTree>
    <p:extLst>
      <p:ext uri="{BB962C8B-B14F-4D97-AF65-F5344CB8AC3E}">
        <p14:creationId xmlns:p14="http://schemas.microsoft.com/office/powerpoint/2010/main" val="4178002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22</a:t>
            </a:fld>
            <a:endParaRPr lang="es-ES_tradnl"/>
          </a:p>
        </p:txBody>
      </p:sp>
    </p:spTree>
    <p:extLst>
      <p:ext uri="{BB962C8B-B14F-4D97-AF65-F5344CB8AC3E}">
        <p14:creationId xmlns:p14="http://schemas.microsoft.com/office/powerpoint/2010/main" val="2930596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23</a:t>
            </a:fld>
            <a:endParaRPr lang="es-ES_tradnl"/>
          </a:p>
        </p:txBody>
      </p:sp>
    </p:spTree>
    <p:extLst>
      <p:ext uri="{BB962C8B-B14F-4D97-AF65-F5344CB8AC3E}">
        <p14:creationId xmlns:p14="http://schemas.microsoft.com/office/powerpoint/2010/main" val="2765905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24</a:t>
            </a:fld>
            <a:endParaRPr lang="es-ES_tradnl"/>
          </a:p>
        </p:txBody>
      </p:sp>
    </p:spTree>
    <p:extLst>
      <p:ext uri="{BB962C8B-B14F-4D97-AF65-F5344CB8AC3E}">
        <p14:creationId xmlns:p14="http://schemas.microsoft.com/office/powerpoint/2010/main" val="2953394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25</a:t>
            </a:fld>
            <a:endParaRPr lang="es-ES_tradnl"/>
          </a:p>
        </p:txBody>
      </p:sp>
    </p:spTree>
    <p:extLst>
      <p:ext uri="{BB962C8B-B14F-4D97-AF65-F5344CB8AC3E}">
        <p14:creationId xmlns:p14="http://schemas.microsoft.com/office/powerpoint/2010/main" val="27542556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26</a:t>
            </a:fld>
            <a:endParaRPr lang="es-ES_tradnl"/>
          </a:p>
        </p:txBody>
      </p:sp>
    </p:spTree>
    <p:extLst>
      <p:ext uri="{BB962C8B-B14F-4D97-AF65-F5344CB8AC3E}">
        <p14:creationId xmlns:p14="http://schemas.microsoft.com/office/powerpoint/2010/main" val="9467884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27</a:t>
            </a:fld>
            <a:endParaRPr lang="es-ES_tradnl"/>
          </a:p>
        </p:txBody>
      </p:sp>
    </p:spTree>
    <p:extLst>
      <p:ext uri="{BB962C8B-B14F-4D97-AF65-F5344CB8AC3E}">
        <p14:creationId xmlns:p14="http://schemas.microsoft.com/office/powerpoint/2010/main" val="2591114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28</a:t>
            </a:fld>
            <a:endParaRPr lang="es-ES_tradnl"/>
          </a:p>
        </p:txBody>
      </p:sp>
    </p:spTree>
    <p:extLst>
      <p:ext uri="{BB962C8B-B14F-4D97-AF65-F5344CB8AC3E}">
        <p14:creationId xmlns:p14="http://schemas.microsoft.com/office/powerpoint/2010/main" val="567277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29</a:t>
            </a:fld>
            <a:endParaRPr lang="es-ES_tradnl"/>
          </a:p>
        </p:txBody>
      </p:sp>
    </p:spTree>
    <p:extLst>
      <p:ext uri="{BB962C8B-B14F-4D97-AF65-F5344CB8AC3E}">
        <p14:creationId xmlns:p14="http://schemas.microsoft.com/office/powerpoint/2010/main" val="26926930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30</a:t>
            </a:fld>
            <a:endParaRPr lang="es-ES_tradnl"/>
          </a:p>
        </p:txBody>
      </p:sp>
    </p:spTree>
    <p:extLst>
      <p:ext uri="{BB962C8B-B14F-4D97-AF65-F5344CB8AC3E}">
        <p14:creationId xmlns:p14="http://schemas.microsoft.com/office/powerpoint/2010/main" val="1094607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Cuando nosotros vemos, lo que está pasando es que unos de nuestros dispositivos de entrada, que son los ojos, reciben un baño de fotones de luz que estimulan pequeños sensores dentro de nuestros ojos llamados foto receptores, tenemos dos tipos de </a:t>
            </a:r>
            <a:r>
              <a:rPr lang="es-ES_tradnl" dirty="0" err="1"/>
              <a:t>fotoreceptores</a:t>
            </a:r>
            <a:r>
              <a:rPr lang="es-ES_tradnl" dirty="0"/>
              <a:t> los conos para los colores y los bastones para blanco y negro. Estos foto receptores envían una señal eléctrica al cerebro, dependiendo la cantidad de luz que hayan detectado y el cerebro utiliza estas señales para formar una imagen y entender qué es lo que está viendo. En el caso de las computadoras, éstas utilizan cámaras de vídeo, que igual también tienen foto receptores y envían una matriz de números a la computadora, la cual los procesa y forma una imagen. Posteriormente, utilizando algún tipo de algoritmo se intenta entender qué es lo que se está pasando en esa imagen.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4</a:t>
            </a:fld>
            <a:endParaRPr lang="es-ES_tradnl"/>
          </a:p>
        </p:txBody>
      </p:sp>
    </p:spTree>
    <p:extLst>
      <p:ext uri="{BB962C8B-B14F-4D97-AF65-F5344CB8AC3E}">
        <p14:creationId xmlns:p14="http://schemas.microsoft.com/office/powerpoint/2010/main" val="12624089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31</a:t>
            </a:fld>
            <a:endParaRPr lang="es-ES_tradnl"/>
          </a:p>
        </p:txBody>
      </p:sp>
    </p:spTree>
    <p:extLst>
      <p:ext uri="{BB962C8B-B14F-4D97-AF65-F5344CB8AC3E}">
        <p14:creationId xmlns:p14="http://schemas.microsoft.com/office/powerpoint/2010/main" val="3648416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32</a:t>
            </a:fld>
            <a:endParaRPr lang="es-ES_tradnl"/>
          </a:p>
        </p:txBody>
      </p:sp>
    </p:spTree>
    <p:extLst>
      <p:ext uri="{BB962C8B-B14F-4D97-AF65-F5344CB8AC3E}">
        <p14:creationId xmlns:p14="http://schemas.microsoft.com/office/powerpoint/2010/main" val="2646561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33</a:t>
            </a:fld>
            <a:endParaRPr lang="es-ES_tradnl"/>
          </a:p>
        </p:txBody>
      </p:sp>
    </p:spTree>
    <p:extLst>
      <p:ext uri="{BB962C8B-B14F-4D97-AF65-F5344CB8AC3E}">
        <p14:creationId xmlns:p14="http://schemas.microsoft.com/office/powerpoint/2010/main" val="42475446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34</a:t>
            </a:fld>
            <a:endParaRPr lang="es-ES_tradnl"/>
          </a:p>
        </p:txBody>
      </p:sp>
    </p:spTree>
    <p:extLst>
      <p:ext uri="{BB962C8B-B14F-4D97-AF65-F5344CB8AC3E}">
        <p14:creationId xmlns:p14="http://schemas.microsoft.com/office/powerpoint/2010/main" val="760090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35</a:t>
            </a:fld>
            <a:endParaRPr lang="es-ES_tradnl"/>
          </a:p>
        </p:txBody>
      </p:sp>
    </p:spTree>
    <p:extLst>
      <p:ext uri="{BB962C8B-B14F-4D97-AF65-F5344CB8AC3E}">
        <p14:creationId xmlns:p14="http://schemas.microsoft.com/office/powerpoint/2010/main" val="7714447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36</a:t>
            </a:fld>
            <a:endParaRPr lang="es-ES_tradnl"/>
          </a:p>
        </p:txBody>
      </p:sp>
    </p:spTree>
    <p:extLst>
      <p:ext uri="{BB962C8B-B14F-4D97-AF65-F5344CB8AC3E}">
        <p14:creationId xmlns:p14="http://schemas.microsoft.com/office/powerpoint/2010/main" val="20520551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37</a:t>
            </a:fld>
            <a:endParaRPr lang="es-ES_tradnl"/>
          </a:p>
        </p:txBody>
      </p:sp>
    </p:spTree>
    <p:extLst>
      <p:ext uri="{BB962C8B-B14F-4D97-AF65-F5344CB8AC3E}">
        <p14:creationId xmlns:p14="http://schemas.microsoft.com/office/powerpoint/2010/main" val="29877117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38</a:t>
            </a:fld>
            <a:endParaRPr lang="es-ES_tradnl"/>
          </a:p>
        </p:txBody>
      </p:sp>
    </p:spTree>
    <p:extLst>
      <p:ext uri="{BB962C8B-B14F-4D97-AF65-F5344CB8AC3E}">
        <p14:creationId xmlns:p14="http://schemas.microsoft.com/office/powerpoint/2010/main" val="7091747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39</a:t>
            </a:fld>
            <a:endParaRPr lang="es-ES_tradnl"/>
          </a:p>
        </p:txBody>
      </p:sp>
    </p:spTree>
    <p:extLst>
      <p:ext uri="{BB962C8B-B14F-4D97-AF65-F5344CB8AC3E}">
        <p14:creationId xmlns:p14="http://schemas.microsoft.com/office/powerpoint/2010/main" val="30859055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40</a:t>
            </a:fld>
            <a:endParaRPr lang="es-ES_tradnl"/>
          </a:p>
        </p:txBody>
      </p:sp>
    </p:spTree>
    <p:extLst>
      <p:ext uri="{BB962C8B-B14F-4D97-AF65-F5344CB8AC3E}">
        <p14:creationId xmlns:p14="http://schemas.microsoft.com/office/powerpoint/2010/main" val="146075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Sin embargo, la forma de representar las imágenes para las computadoras solo es una secuencia de números. Normalmente entre 0 y 255 para grises o combinación de colores también entre 0 y 255. La verdadera misión de la visión por computadora es entender qué es lo que está viendo, lo qué está pasando. Todo solo con imágenes, nada más.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5</a:t>
            </a:fld>
            <a:endParaRPr lang="es-ES_tradnl"/>
          </a:p>
        </p:txBody>
      </p:sp>
    </p:spTree>
    <p:extLst>
      <p:ext uri="{BB962C8B-B14F-4D97-AF65-F5344CB8AC3E}">
        <p14:creationId xmlns:p14="http://schemas.microsoft.com/office/powerpoint/2010/main" val="14053400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41</a:t>
            </a:fld>
            <a:endParaRPr lang="es-ES_tradnl"/>
          </a:p>
        </p:txBody>
      </p:sp>
    </p:spTree>
    <p:extLst>
      <p:ext uri="{BB962C8B-B14F-4D97-AF65-F5344CB8AC3E}">
        <p14:creationId xmlns:p14="http://schemas.microsoft.com/office/powerpoint/2010/main" val="13445049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42</a:t>
            </a:fld>
            <a:endParaRPr lang="es-ES_tradnl"/>
          </a:p>
        </p:txBody>
      </p:sp>
    </p:spTree>
    <p:extLst>
      <p:ext uri="{BB962C8B-B14F-4D97-AF65-F5344CB8AC3E}">
        <p14:creationId xmlns:p14="http://schemas.microsoft.com/office/powerpoint/2010/main" val="12646884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7C26307B-0888-024F-B62D-87F9CC1F162A}" type="slidenum">
              <a:rPr lang="es-ES_tradnl" smtClean="0"/>
              <a:t>43</a:t>
            </a:fld>
            <a:endParaRPr lang="es-ES_tradnl"/>
          </a:p>
        </p:txBody>
      </p:sp>
    </p:spTree>
    <p:extLst>
      <p:ext uri="{BB962C8B-B14F-4D97-AF65-F5344CB8AC3E}">
        <p14:creationId xmlns:p14="http://schemas.microsoft.com/office/powerpoint/2010/main" val="506595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En esta imagen, vemos un robot con el cuál estuve trabajando en el 2002, mi objetivo era ”enseñar a evadir obstáculos”, para ello, utilizando visión x computadora podíamos calcular a qué distancia estaban los objetos para poder decidir hacia donde movernos.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6</a:t>
            </a:fld>
            <a:endParaRPr lang="es-ES_tradnl"/>
          </a:p>
        </p:txBody>
      </p:sp>
    </p:spTree>
    <p:extLst>
      <p:ext uri="{BB962C8B-B14F-4D97-AF65-F5344CB8AC3E}">
        <p14:creationId xmlns:p14="http://schemas.microsoft.com/office/powerpoint/2010/main" val="653822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En esta imagen, vemos un robot con el cuál estuve trabajando en el 2002, mi objetivo era ”enseñar a evadir obstáculos”, para ello, utilizando visión x computadora podíamos calcular a qué distancia estaban los objetos para poder decidir hacia donde movernos.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7</a:t>
            </a:fld>
            <a:endParaRPr lang="es-ES_tradnl"/>
          </a:p>
        </p:txBody>
      </p:sp>
    </p:spTree>
    <p:extLst>
      <p:ext uri="{BB962C8B-B14F-4D97-AF65-F5344CB8AC3E}">
        <p14:creationId xmlns:p14="http://schemas.microsoft.com/office/powerpoint/2010/main" val="1812138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Esta no es parte de la visión por computadora, pero es un sensor útil para determinar distancias dónde la geometría </a:t>
            </a:r>
            <a:r>
              <a:rPr lang="es-ES_tradnl" dirty="0" err="1"/>
              <a:t>trinocular</a:t>
            </a:r>
            <a:r>
              <a:rPr lang="es-ES_tradnl" dirty="0"/>
              <a:t> no podía funcionar.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8</a:t>
            </a:fld>
            <a:endParaRPr lang="es-ES_tradnl"/>
          </a:p>
        </p:txBody>
      </p:sp>
    </p:spTree>
    <p:extLst>
      <p:ext uri="{BB962C8B-B14F-4D97-AF65-F5344CB8AC3E}">
        <p14:creationId xmlns:p14="http://schemas.microsoft.com/office/powerpoint/2010/main" val="3509258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La detección de obstáculos se hace muy robusto integrando visión por computadora con otros sensores como el telémetro láser o los sonares. Sin embargo, el problema de entender qué o quién era el obstáculo estaba muy lejos aún de tener una solución.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9</a:t>
            </a:fld>
            <a:endParaRPr lang="es-ES_tradnl"/>
          </a:p>
        </p:txBody>
      </p:sp>
    </p:spTree>
    <p:extLst>
      <p:ext uri="{BB962C8B-B14F-4D97-AF65-F5344CB8AC3E}">
        <p14:creationId xmlns:p14="http://schemas.microsoft.com/office/powerpoint/2010/main" val="4220650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Entonces llega la IA y el problema original de reconstrucción ahora se potenció a resolver problemas de entendimiento. Es decir, no basta con saber si hay algo alrededor, sino ahora es importante saber qué es y qué es lo que está pasando en la escena. </a:t>
            </a:r>
          </a:p>
        </p:txBody>
      </p:sp>
      <p:sp>
        <p:nvSpPr>
          <p:cNvPr id="4" name="Slide Number Placeholder 3"/>
          <p:cNvSpPr>
            <a:spLocks noGrp="1"/>
          </p:cNvSpPr>
          <p:nvPr>
            <p:ph type="sldNum" sz="quarter" idx="5"/>
          </p:nvPr>
        </p:nvSpPr>
        <p:spPr/>
        <p:txBody>
          <a:bodyPr/>
          <a:lstStyle/>
          <a:p>
            <a:fld id="{7C26307B-0888-024F-B62D-87F9CC1F162A}" type="slidenum">
              <a:rPr lang="es-ES_tradnl" smtClean="0"/>
              <a:t>10</a:t>
            </a:fld>
            <a:endParaRPr lang="es-ES_tradnl"/>
          </a:p>
        </p:txBody>
      </p:sp>
    </p:spTree>
    <p:extLst>
      <p:ext uri="{BB962C8B-B14F-4D97-AF65-F5344CB8AC3E}">
        <p14:creationId xmlns:p14="http://schemas.microsoft.com/office/powerpoint/2010/main" val="2639343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994D5-AD3B-C3F2-BF00-B0D9FFC8C4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_tradnl"/>
          </a:p>
        </p:txBody>
      </p:sp>
      <p:sp>
        <p:nvSpPr>
          <p:cNvPr id="3" name="Subtitle 2">
            <a:extLst>
              <a:ext uri="{FF2B5EF4-FFF2-40B4-BE49-F238E27FC236}">
                <a16:creationId xmlns:a16="http://schemas.microsoft.com/office/drawing/2014/main" id="{08A6F61F-6B6D-3366-AD0A-9F9F4892B9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_tradnl"/>
          </a:p>
        </p:txBody>
      </p:sp>
      <p:sp>
        <p:nvSpPr>
          <p:cNvPr id="4" name="Date Placeholder 3">
            <a:extLst>
              <a:ext uri="{FF2B5EF4-FFF2-40B4-BE49-F238E27FC236}">
                <a16:creationId xmlns:a16="http://schemas.microsoft.com/office/drawing/2014/main" id="{2C72C577-67DC-A760-2A4C-FA0D68FB71C2}"/>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5" name="Footer Placeholder 4">
            <a:extLst>
              <a:ext uri="{FF2B5EF4-FFF2-40B4-BE49-F238E27FC236}">
                <a16:creationId xmlns:a16="http://schemas.microsoft.com/office/drawing/2014/main" id="{559DEE4D-8014-8CBA-C2DC-9E08745F9F38}"/>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06AA7D8F-D78C-4B69-D636-00B60338842B}"/>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452284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3E709-46DE-D46F-C488-556E0BB4CBBE}"/>
              </a:ext>
            </a:extLst>
          </p:cNvPr>
          <p:cNvSpPr>
            <a:spLocks noGrp="1"/>
          </p:cNvSpPr>
          <p:nvPr>
            <p:ph type="title"/>
          </p:nvPr>
        </p:nvSpPr>
        <p:spPr/>
        <p:txBody>
          <a:bodyPr/>
          <a:lstStyle/>
          <a:p>
            <a:r>
              <a:rPr lang="en-US"/>
              <a:t>Click to edit Master title style</a:t>
            </a:r>
            <a:endParaRPr lang="es-ES_tradnl"/>
          </a:p>
        </p:txBody>
      </p:sp>
      <p:sp>
        <p:nvSpPr>
          <p:cNvPr id="3" name="Vertical Text Placeholder 2">
            <a:extLst>
              <a:ext uri="{FF2B5EF4-FFF2-40B4-BE49-F238E27FC236}">
                <a16:creationId xmlns:a16="http://schemas.microsoft.com/office/drawing/2014/main" id="{CA9C8B15-D1A9-4367-F532-4D81068D16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a:extLst>
              <a:ext uri="{FF2B5EF4-FFF2-40B4-BE49-F238E27FC236}">
                <a16:creationId xmlns:a16="http://schemas.microsoft.com/office/drawing/2014/main" id="{6D6E25F4-3EFF-7DA8-90ED-075658BB3CD5}"/>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5" name="Footer Placeholder 4">
            <a:extLst>
              <a:ext uri="{FF2B5EF4-FFF2-40B4-BE49-F238E27FC236}">
                <a16:creationId xmlns:a16="http://schemas.microsoft.com/office/drawing/2014/main" id="{739245D5-3EF9-0F66-AAF1-E4EA60C8A16C}"/>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C6DC5C7E-5807-0EA8-A59A-24F2DDFA25D6}"/>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1144938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3ECBF6-7EE6-E5FE-A6C4-FF4F13D2813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_tradnl"/>
          </a:p>
        </p:txBody>
      </p:sp>
      <p:sp>
        <p:nvSpPr>
          <p:cNvPr id="3" name="Vertical Text Placeholder 2">
            <a:extLst>
              <a:ext uri="{FF2B5EF4-FFF2-40B4-BE49-F238E27FC236}">
                <a16:creationId xmlns:a16="http://schemas.microsoft.com/office/drawing/2014/main" id="{EE7F67DF-8E6A-F02A-760A-DA94D9980D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a:extLst>
              <a:ext uri="{FF2B5EF4-FFF2-40B4-BE49-F238E27FC236}">
                <a16:creationId xmlns:a16="http://schemas.microsoft.com/office/drawing/2014/main" id="{D7ABC4C2-0957-F6E3-AF8D-9A7F1C5516DA}"/>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5" name="Footer Placeholder 4">
            <a:extLst>
              <a:ext uri="{FF2B5EF4-FFF2-40B4-BE49-F238E27FC236}">
                <a16:creationId xmlns:a16="http://schemas.microsoft.com/office/drawing/2014/main" id="{48957D5C-4E47-1622-729E-42541A95D936}"/>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E85B1991-CB44-7F64-4AAD-19D113CE6A84}"/>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3903331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C9006-F022-E584-4E29-60736D354BC7}"/>
              </a:ext>
            </a:extLst>
          </p:cNvPr>
          <p:cNvSpPr>
            <a:spLocks noGrp="1"/>
          </p:cNvSpPr>
          <p:nvPr>
            <p:ph type="title"/>
          </p:nvPr>
        </p:nvSpPr>
        <p:spPr/>
        <p:txBody>
          <a:bodyPr/>
          <a:lstStyle/>
          <a:p>
            <a:r>
              <a:rPr lang="en-US"/>
              <a:t>Click to edit Master title style</a:t>
            </a:r>
            <a:endParaRPr lang="es-ES_tradnl"/>
          </a:p>
        </p:txBody>
      </p:sp>
      <p:sp>
        <p:nvSpPr>
          <p:cNvPr id="3" name="Content Placeholder 2">
            <a:extLst>
              <a:ext uri="{FF2B5EF4-FFF2-40B4-BE49-F238E27FC236}">
                <a16:creationId xmlns:a16="http://schemas.microsoft.com/office/drawing/2014/main" id="{15F05FFE-0218-5041-4686-5BA045E294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a:extLst>
              <a:ext uri="{FF2B5EF4-FFF2-40B4-BE49-F238E27FC236}">
                <a16:creationId xmlns:a16="http://schemas.microsoft.com/office/drawing/2014/main" id="{09FDC0A8-E00D-B0CD-6E6A-197378179F89}"/>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5" name="Footer Placeholder 4">
            <a:extLst>
              <a:ext uri="{FF2B5EF4-FFF2-40B4-BE49-F238E27FC236}">
                <a16:creationId xmlns:a16="http://schemas.microsoft.com/office/drawing/2014/main" id="{850CA3BA-DCB7-6A80-3AAA-F561E880376D}"/>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E20CDD40-B1F9-988E-5AD1-DC5F7F1F6FFB}"/>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3051271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9BBD-AE8D-8480-C54B-39F107AC13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_tradnl"/>
          </a:p>
        </p:txBody>
      </p:sp>
      <p:sp>
        <p:nvSpPr>
          <p:cNvPr id="3" name="Text Placeholder 2">
            <a:extLst>
              <a:ext uri="{FF2B5EF4-FFF2-40B4-BE49-F238E27FC236}">
                <a16:creationId xmlns:a16="http://schemas.microsoft.com/office/drawing/2014/main" id="{D1D3614D-E943-2941-18B8-C9E15B8F2B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97FAFA-90C2-CC4F-A503-53EA25E954A8}"/>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5" name="Footer Placeholder 4">
            <a:extLst>
              <a:ext uri="{FF2B5EF4-FFF2-40B4-BE49-F238E27FC236}">
                <a16:creationId xmlns:a16="http://schemas.microsoft.com/office/drawing/2014/main" id="{C107BF0E-292F-9EC0-AC9E-B4557E0BF73F}"/>
              </a:ext>
            </a:extLst>
          </p:cNvPr>
          <p:cNvSpPr>
            <a:spLocks noGrp="1"/>
          </p:cNvSpPr>
          <p:nvPr>
            <p:ph type="ftr" sz="quarter" idx="11"/>
          </p:nvPr>
        </p:nvSpPr>
        <p:spPr/>
        <p:txBody>
          <a:bodyPr/>
          <a:lstStyle/>
          <a:p>
            <a:endParaRPr lang="es-ES_tradnl"/>
          </a:p>
        </p:txBody>
      </p:sp>
      <p:sp>
        <p:nvSpPr>
          <p:cNvPr id="6" name="Slide Number Placeholder 5">
            <a:extLst>
              <a:ext uri="{FF2B5EF4-FFF2-40B4-BE49-F238E27FC236}">
                <a16:creationId xmlns:a16="http://schemas.microsoft.com/office/drawing/2014/main" id="{57757E78-B2AD-3069-2607-FACE3EDC16E6}"/>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1348503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54CE4-B3F4-1544-6BD8-4B1F6C15BC93}"/>
              </a:ext>
            </a:extLst>
          </p:cNvPr>
          <p:cNvSpPr>
            <a:spLocks noGrp="1"/>
          </p:cNvSpPr>
          <p:nvPr>
            <p:ph type="title"/>
          </p:nvPr>
        </p:nvSpPr>
        <p:spPr/>
        <p:txBody>
          <a:bodyPr/>
          <a:lstStyle/>
          <a:p>
            <a:r>
              <a:rPr lang="en-US"/>
              <a:t>Click to edit Master title style</a:t>
            </a:r>
            <a:endParaRPr lang="es-ES_tradnl"/>
          </a:p>
        </p:txBody>
      </p:sp>
      <p:sp>
        <p:nvSpPr>
          <p:cNvPr id="3" name="Content Placeholder 2">
            <a:extLst>
              <a:ext uri="{FF2B5EF4-FFF2-40B4-BE49-F238E27FC236}">
                <a16:creationId xmlns:a16="http://schemas.microsoft.com/office/drawing/2014/main" id="{EE04DC96-0FF4-726F-F72A-71A90F6A4D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Content Placeholder 3">
            <a:extLst>
              <a:ext uri="{FF2B5EF4-FFF2-40B4-BE49-F238E27FC236}">
                <a16:creationId xmlns:a16="http://schemas.microsoft.com/office/drawing/2014/main" id="{EA0058F2-F9B3-35E6-3095-BE70AFF4EE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Date Placeholder 4">
            <a:extLst>
              <a:ext uri="{FF2B5EF4-FFF2-40B4-BE49-F238E27FC236}">
                <a16:creationId xmlns:a16="http://schemas.microsoft.com/office/drawing/2014/main" id="{7DD6AD83-F6EE-D444-46A6-089DACF9D0A3}"/>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6" name="Footer Placeholder 5">
            <a:extLst>
              <a:ext uri="{FF2B5EF4-FFF2-40B4-BE49-F238E27FC236}">
                <a16:creationId xmlns:a16="http://schemas.microsoft.com/office/drawing/2014/main" id="{BF3E8D7D-86FC-BE83-EE72-A184B6066C51}"/>
              </a:ext>
            </a:extLst>
          </p:cNvPr>
          <p:cNvSpPr>
            <a:spLocks noGrp="1"/>
          </p:cNvSpPr>
          <p:nvPr>
            <p:ph type="ftr" sz="quarter" idx="11"/>
          </p:nvPr>
        </p:nvSpPr>
        <p:spPr/>
        <p:txBody>
          <a:bodyPr/>
          <a:lstStyle/>
          <a:p>
            <a:endParaRPr lang="es-ES_tradnl"/>
          </a:p>
        </p:txBody>
      </p:sp>
      <p:sp>
        <p:nvSpPr>
          <p:cNvPr id="7" name="Slide Number Placeholder 6">
            <a:extLst>
              <a:ext uri="{FF2B5EF4-FFF2-40B4-BE49-F238E27FC236}">
                <a16:creationId xmlns:a16="http://schemas.microsoft.com/office/drawing/2014/main" id="{55A56FA3-0AF9-9639-5672-740E58C1F7A4}"/>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194684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489F5-FC6B-7FA8-C44E-27D0D25D951B}"/>
              </a:ext>
            </a:extLst>
          </p:cNvPr>
          <p:cNvSpPr>
            <a:spLocks noGrp="1"/>
          </p:cNvSpPr>
          <p:nvPr>
            <p:ph type="title"/>
          </p:nvPr>
        </p:nvSpPr>
        <p:spPr>
          <a:xfrm>
            <a:off x="839788" y="365125"/>
            <a:ext cx="10515600" cy="1325563"/>
          </a:xfrm>
        </p:spPr>
        <p:txBody>
          <a:bodyPr/>
          <a:lstStyle/>
          <a:p>
            <a:r>
              <a:rPr lang="en-US"/>
              <a:t>Click to edit Master title style</a:t>
            </a:r>
            <a:endParaRPr lang="es-ES_tradnl"/>
          </a:p>
        </p:txBody>
      </p:sp>
      <p:sp>
        <p:nvSpPr>
          <p:cNvPr id="3" name="Text Placeholder 2">
            <a:extLst>
              <a:ext uri="{FF2B5EF4-FFF2-40B4-BE49-F238E27FC236}">
                <a16:creationId xmlns:a16="http://schemas.microsoft.com/office/drawing/2014/main" id="{12FB7601-0817-0CFC-D656-32561C4572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1C9543-A779-E85D-9A58-8EBD20D188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Text Placeholder 4">
            <a:extLst>
              <a:ext uri="{FF2B5EF4-FFF2-40B4-BE49-F238E27FC236}">
                <a16:creationId xmlns:a16="http://schemas.microsoft.com/office/drawing/2014/main" id="{361DB8C9-D9BB-D5F3-AE3C-F5F86C54D2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E8E728-C506-89A6-5336-7183BB79FD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7" name="Date Placeholder 6">
            <a:extLst>
              <a:ext uri="{FF2B5EF4-FFF2-40B4-BE49-F238E27FC236}">
                <a16:creationId xmlns:a16="http://schemas.microsoft.com/office/drawing/2014/main" id="{DF78B702-CDAE-3B94-DD52-80F854526228}"/>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8" name="Footer Placeholder 7">
            <a:extLst>
              <a:ext uri="{FF2B5EF4-FFF2-40B4-BE49-F238E27FC236}">
                <a16:creationId xmlns:a16="http://schemas.microsoft.com/office/drawing/2014/main" id="{B923480D-3963-DCC8-3D5E-BADF37F492ED}"/>
              </a:ext>
            </a:extLst>
          </p:cNvPr>
          <p:cNvSpPr>
            <a:spLocks noGrp="1"/>
          </p:cNvSpPr>
          <p:nvPr>
            <p:ph type="ftr" sz="quarter" idx="11"/>
          </p:nvPr>
        </p:nvSpPr>
        <p:spPr/>
        <p:txBody>
          <a:bodyPr/>
          <a:lstStyle/>
          <a:p>
            <a:endParaRPr lang="es-ES_tradnl"/>
          </a:p>
        </p:txBody>
      </p:sp>
      <p:sp>
        <p:nvSpPr>
          <p:cNvPr id="9" name="Slide Number Placeholder 8">
            <a:extLst>
              <a:ext uri="{FF2B5EF4-FFF2-40B4-BE49-F238E27FC236}">
                <a16:creationId xmlns:a16="http://schemas.microsoft.com/office/drawing/2014/main" id="{1A930A6D-F911-2418-15A8-8FF9859053F3}"/>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930633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81CA2-7352-F377-E949-5DDABF90A102}"/>
              </a:ext>
            </a:extLst>
          </p:cNvPr>
          <p:cNvSpPr>
            <a:spLocks noGrp="1"/>
          </p:cNvSpPr>
          <p:nvPr>
            <p:ph type="title"/>
          </p:nvPr>
        </p:nvSpPr>
        <p:spPr/>
        <p:txBody>
          <a:bodyPr/>
          <a:lstStyle/>
          <a:p>
            <a:r>
              <a:rPr lang="en-US"/>
              <a:t>Click to edit Master title style</a:t>
            </a:r>
            <a:endParaRPr lang="es-ES_tradnl"/>
          </a:p>
        </p:txBody>
      </p:sp>
      <p:sp>
        <p:nvSpPr>
          <p:cNvPr id="3" name="Date Placeholder 2">
            <a:extLst>
              <a:ext uri="{FF2B5EF4-FFF2-40B4-BE49-F238E27FC236}">
                <a16:creationId xmlns:a16="http://schemas.microsoft.com/office/drawing/2014/main" id="{DD847047-4AA3-381B-E8DF-0E890DFF29AE}"/>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4" name="Footer Placeholder 3">
            <a:extLst>
              <a:ext uri="{FF2B5EF4-FFF2-40B4-BE49-F238E27FC236}">
                <a16:creationId xmlns:a16="http://schemas.microsoft.com/office/drawing/2014/main" id="{2F88411B-EC6B-94E4-0B14-CB4489929060}"/>
              </a:ext>
            </a:extLst>
          </p:cNvPr>
          <p:cNvSpPr>
            <a:spLocks noGrp="1"/>
          </p:cNvSpPr>
          <p:nvPr>
            <p:ph type="ftr" sz="quarter" idx="11"/>
          </p:nvPr>
        </p:nvSpPr>
        <p:spPr/>
        <p:txBody>
          <a:bodyPr/>
          <a:lstStyle/>
          <a:p>
            <a:endParaRPr lang="es-ES_tradnl"/>
          </a:p>
        </p:txBody>
      </p:sp>
      <p:sp>
        <p:nvSpPr>
          <p:cNvPr id="5" name="Slide Number Placeholder 4">
            <a:extLst>
              <a:ext uri="{FF2B5EF4-FFF2-40B4-BE49-F238E27FC236}">
                <a16:creationId xmlns:a16="http://schemas.microsoft.com/office/drawing/2014/main" id="{1262CAFD-EADA-F9C2-5373-D51CAA47D09F}"/>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2612416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37A2B8-744E-CE71-D184-8F15893C6D56}"/>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3" name="Footer Placeholder 2">
            <a:extLst>
              <a:ext uri="{FF2B5EF4-FFF2-40B4-BE49-F238E27FC236}">
                <a16:creationId xmlns:a16="http://schemas.microsoft.com/office/drawing/2014/main" id="{2849C6E1-3043-9836-82C5-37FDA4C2A0A0}"/>
              </a:ext>
            </a:extLst>
          </p:cNvPr>
          <p:cNvSpPr>
            <a:spLocks noGrp="1"/>
          </p:cNvSpPr>
          <p:nvPr>
            <p:ph type="ftr" sz="quarter" idx="11"/>
          </p:nvPr>
        </p:nvSpPr>
        <p:spPr/>
        <p:txBody>
          <a:bodyPr/>
          <a:lstStyle/>
          <a:p>
            <a:endParaRPr lang="es-ES_tradnl"/>
          </a:p>
        </p:txBody>
      </p:sp>
      <p:sp>
        <p:nvSpPr>
          <p:cNvPr id="4" name="Slide Number Placeholder 3">
            <a:extLst>
              <a:ext uri="{FF2B5EF4-FFF2-40B4-BE49-F238E27FC236}">
                <a16:creationId xmlns:a16="http://schemas.microsoft.com/office/drawing/2014/main" id="{A4D3ED54-F319-651D-27BE-997365C1F301}"/>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723114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77E95-26F5-1A54-A4B1-337938CF49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_tradnl"/>
          </a:p>
        </p:txBody>
      </p:sp>
      <p:sp>
        <p:nvSpPr>
          <p:cNvPr id="3" name="Content Placeholder 2">
            <a:extLst>
              <a:ext uri="{FF2B5EF4-FFF2-40B4-BE49-F238E27FC236}">
                <a16:creationId xmlns:a16="http://schemas.microsoft.com/office/drawing/2014/main" id="{21A3ACA4-FBF3-E0A3-9EB8-7F73D926AA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Text Placeholder 3">
            <a:extLst>
              <a:ext uri="{FF2B5EF4-FFF2-40B4-BE49-F238E27FC236}">
                <a16:creationId xmlns:a16="http://schemas.microsoft.com/office/drawing/2014/main" id="{42443B3E-E367-1778-CB5A-5BF27E20CF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72576F-67B8-BD89-F915-725E0009F90E}"/>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6" name="Footer Placeholder 5">
            <a:extLst>
              <a:ext uri="{FF2B5EF4-FFF2-40B4-BE49-F238E27FC236}">
                <a16:creationId xmlns:a16="http://schemas.microsoft.com/office/drawing/2014/main" id="{F3D68E12-011A-0151-43AF-6DAF1136C8E0}"/>
              </a:ext>
            </a:extLst>
          </p:cNvPr>
          <p:cNvSpPr>
            <a:spLocks noGrp="1"/>
          </p:cNvSpPr>
          <p:nvPr>
            <p:ph type="ftr" sz="quarter" idx="11"/>
          </p:nvPr>
        </p:nvSpPr>
        <p:spPr/>
        <p:txBody>
          <a:bodyPr/>
          <a:lstStyle/>
          <a:p>
            <a:endParaRPr lang="es-ES_tradnl"/>
          </a:p>
        </p:txBody>
      </p:sp>
      <p:sp>
        <p:nvSpPr>
          <p:cNvPr id="7" name="Slide Number Placeholder 6">
            <a:extLst>
              <a:ext uri="{FF2B5EF4-FFF2-40B4-BE49-F238E27FC236}">
                <a16:creationId xmlns:a16="http://schemas.microsoft.com/office/drawing/2014/main" id="{F3573356-0E10-5A5B-0E93-1D3FDFC61828}"/>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1501830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D468A-1FED-D8A3-E15C-DB18682922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_tradnl"/>
          </a:p>
        </p:txBody>
      </p:sp>
      <p:sp>
        <p:nvSpPr>
          <p:cNvPr id="3" name="Picture Placeholder 2">
            <a:extLst>
              <a:ext uri="{FF2B5EF4-FFF2-40B4-BE49-F238E27FC236}">
                <a16:creationId xmlns:a16="http://schemas.microsoft.com/office/drawing/2014/main" id="{497C697E-75D6-EA2F-EA7B-7EE772D15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Text Placeholder 3">
            <a:extLst>
              <a:ext uri="{FF2B5EF4-FFF2-40B4-BE49-F238E27FC236}">
                <a16:creationId xmlns:a16="http://schemas.microsoft.com/office/drawing/2014/main" id="{E702F90F-2C4B-5C4E-D9BC-B14B766341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640BB-6137-5F6F-1752-B69574034D67}"/>
              </a:ext>
            </a:extLst>
          </p:cNvPr>
          <p:cNvSpPr>
            <a:spLocks noGrp="1"/>
          </p:cNvSpPr>
          <p:nvPr>
            <p:ph type="dt" sz="half" idx="10"/>
          </p:nvPr>
        </p:nvSpPr>
        <p:spPr/>
        <p:txBody>
          <a:bodyPr/>
          <a:lstStyle/>
          <a:p>
            <a:fld id="{F2820969-CC75-4C4F-9DF7-303044F9F3BD}" type="datetimeFigureOut">
              <a:rPr lang="es-ES_tradnl" smtClean="0"/>
              <a:t>19/11/25</a:t>
            </a:fld>
            <a:endParaRPr lang="es-ES_tradnl"/>
          </a:p>
        </p:txBody>
      </p:sp>
      <p:sp>
        <p:nvSpPr>
          <p:cNvPr id="6" name="Footer Placeholder 5">
            <a:extLst>
              <a:ext uri="{FF2B5EF4-FFF2-40B4-BE49-F238E27FC236}">
                <a16:creationId xmlns:a16="http://schemas.microsoft.com/office/drawing/2014/main" id="{ED56EC9B-C93F-8193-9141-5DA1EC2C197F}"/>
              </a:ext>
            </a:extLst>
          </p:cNvPr>
          <p:cNvSpPr>
            <a:spLocks noGrp="1"/>
          </p:cNvSpPr>
          <p:nvPr>
            <p:ph type="ftr" sz="quarter" idx="11"/>
          </p:nvPr>
        </p:nvSpPr>
        <p:spPr/>
        <p:txBody>
          <a:bodyPr/>
          <a:lstStyle/>
          <a:p>
            <a:endParaRPr lang="es-ES_tradnl"/>
          </a:p>
        </p:txBody>
      </p:sp>
      <p:sp>
        <p:nvSpPr>
          <p:cNvPr id="7" name="Slide Number Placeholder 6">
            <a:extLst>
              <a:ext uri="{FF2B5EF4-FFF2-40B4-BE49-F238E27FC236}">
                <a16:creationId xmlns:a16="http://schemas.microsoft.com/office/drawing/2014/main" id="{A2B69BBD-F26D-9832-40AD-BE7DE842D608}"/>
              </a:ext>
            </a:extLst>
          </p:cNvPr>
          <p:cNvSpPr>
            <a:spLocks noGrp="1"/>
          </p:cNvSpPr>
          <p:nvPr>
            <p:ph type="sldNum" sz="quarter" idx="12"/>
          </p:nvPr>
        </p:nvSpPr>
        <p:spPr/>
        <p:txBody>
          <a:body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335904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CA6173-9797-C5FB-CCBF-02B72D3E2D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_tradnl"/>
          </a:p>
        </p:txBody>
      </p:sp>
      <p:sp>
        <p:nvSpPr>
          <p:cNvPr id="3" name="Text Placeholder 2">
            <a:extLst>
              <a:ext uri="{FF2B5EF4-FFF2-40B4-BE49-F238E27FC236}">
                <a16:creationId xmlns:a16="http://schemas.microsoft.com/office/drawing/2014/main" id="{E450DA9E-1C51-29C5-5EDF-28E69BD1B9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a:extLst>
              <a:ext uri="{FF2B5EF4-FFF2-40B4-BE49-F238E27FC236}">
                <a16:creationId xmlns:a16="http://schemas.microsoft.com/office/drawing/2014/main" id="{58027A22-74AC-0304-487E-F50A8CB58B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20969-CC75-4C4F-9DF7-303044F9F3BD}" type="datetimeFigureOut">
              <a:rPr lang="es-ES_tradnl" smtClean="0"/>
              <a:t>19/11/25</a:t>
            </a:fld>
            <a:endParaRPr lang="es-ES_tradnl"/>
          </a:p>
        </p:txBody>
      </p:sp>
      <p:sp>
        <p:nvSpPr>
          <p:cNvPr id="5" name="Footer Placeholder 4">
            <a:extLst>
              <a:ext uri="{FF2B5EF4-FFF2-40B4-BE49-F238E27FC236}">
                <a16:creationId xmlns:a16="http://schemas.microsoft.com/office/drawing/2014/main" id="{22BCA349-9509-A0BC-14A9-AB061E7853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a:extLst>
              <a:ext uri="{FF2B5EF4-FFF2-40B4-BE49-F238E27FC236}">
                <a16:creationId xmlns:a16="http://schemas.microsoft.com/office/drawing/2014/main" id="{CEBF1980-1D85-ED24-5617-449B75BF4B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9E861-18B5-EB47-A923-3A48401D37C4}" type="slidenum">
              <a:rPr lang="es-ES_tradnl" smtClean="0"/>
              <a:t>‹#›</a:t>
            </a:fld>
            <a:endParaRPr lang="es-ES_tradnl"/>
          </a:p>
        </p:txBody>
      </p:sp>
    </p:spTree>
    <p:extLst>
      <p:ext uri="{BB962C8B-B14F-4D97-AF65-F5344CB8AC3E}">
        <p14:creationId xmlns:p14="http://schemas.microsoft.com/office/powerpoint/2010/main" val="3163683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drive.google.com/drive/folders/1OycwiW1K2BX0KC73dGLL1F0ZDPPn0u5_?usp=drive_link"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www.w3schools.com/colors/colors_rgb.asp"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drive.google.com/drive/folders/1OycwiW1K2BX0KC73dGLL1F0ZDPPn0u5_"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docs.ultralytics.com/es/models/"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hyperlink" Target="https://docs.ultralytics.com/es/tasks/detect/#models"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docs.ultralytics.com/es/usage/cfg/"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docs.ultralytics.com/es/usage/cfg/" TargetMode="External"/><Relationship Id="rId7"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hyperlink" Target="https://docs.ultralytics.com/es/usage/cfg/" TargetMode="External"/><Relationship Id="rId7"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hyperlink" Target="https://docs.ultralytics.com/es/modes/track/"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hyperlink" Target="https://docs.ultralytics.com/es/tasks/segment/"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5760988-CDAE-601D-B9FD-31388529296C}"/>
              </a:ext>
            </a:extLst>
          </p:cNvPr>
          <p:cNvSpPr txBox="1"/>
          <p:nvPr/>
        </p:nvSpPr>
        <p:spPr>
          <a:xfrm>
            <a:off x="3764015" y="2130389"/>
            <a:ext cx="4663969" cy="523220"/>
          </a:xfrm>
          <a:prstGeom prst="rect">
            <a:avLst/>
          </a:prstGeom>
          <a:solidFill>
            <a:schemeClr val="tx1"/>
          </a:solidFill>
        </p:spPr>
        <p:txBody>
          <a:bodyPr wrap="none" rtlCol="0">
            <a:spAutoFit/>
          </a:bodyPr>
          <a:lstStyle/>
          <a:p>
            <a:r>
              <a:rPr lang="en-MX" sz="2800" dirty="0">
                <a:solidFill>
                  <a:srgbClr val="0FDD3F"/>
                </a:solidFill>
              </a:rPr>
              <a:t>Taller de Visión x computadora</a:t>
            </a:r>
          </a:p>
        </p:txBody>
      </p:sp>
      <p:sp>
        <p:nvSpPr>
          <p:cNvPr id="7" name="TextBox 6">
            <a:extLst>
              <a:ext uri="{FF2B5EF4-FFF2-40B4-BE49-F238E27FC236}">
                <a16:creationId xmlns:a16="http://schemas.microsoft.com/office/drawing/2014/main" id="{F65073EC-F54B-9D57-E2A8-8C9E0AE60FC2}"/>
              </a:ext>
            </a:extLst>
          </p:cNvPr>
          <p:cNvSpPr txBox="1"/>
          <p:nvPr/>
        </p:nvSpPr>
        <p:spPr>
          <a:xfrm>
            <a:off x="4678581" y="3788892"/>
            <a:ext cx="2730235" cy="461665"/>
          </a:xfrm>
          <a:prstGeom prst="rect">
            <a:avLst/>
          </a:prstGeom>
          <a:noFill/>
        </p:spPr>
        <p:txBody>
          <a:bodyPr wrap="none" rtlCol="0">
            <a:spAutoFit/>
          </a:bodyPr>
          <a:lstStyle/>
          <a:p>
            <a:r>
              <a:rPr lang="es-ES_tradnl" sz="2400" dirty="0"/>
              <a:t>Adrián Núñez Vieyra</a:t>
            </a:r>
          </a:p>
        </p:txBody>
      </p:sp>
      <p:sp>
        <p:nvSpPr>
          <p:cNvPr id="8" name="TextBox 7">
            <a:extLst>
              <a:ext uri="{FF2B5EF4-FFF2-40B4-BE49-F238E27FC236}">
                <a16:creationId xmlns:a16="http://schemas.microsoft.com/office/drawing/2014/main" id="{10041FE6-BC6B-CC16-4E0E-B1FCB45A9CDC}"/>
              </a:ext>
            </a:extLst>
          </p:cNvPr>
          <p:cNvSpPr txBox="1"/>
          <p:nvPr/>
        </p:nvSpPr>
        <p:spPr>
          <a:xfrm>
            <a:off x="5369668" y="3244334"/>
            <a:ext cx="1189813" cy="369332"/>
          </a:xfrm>
          <a:prstGeom prst="rect">
            <a:avLst/>
          </a:prstGeom>
          <a:noFill/>
        </p:spPr>
        <p:txBody>
          <a:bodyPr wrap="none" rtlCol="0">
            <a:spAutoFit/>
          </a:bodyPr>
          <a:lstStyle/>
          <a:p>
            <a:r>
              <a:rPr lang="es-ES_tradnl" dirty="0"/>
              <a:t>Presentan:</a:t>
            </a:r>
          </a:p>
        </p:txBody>
      </p:sp>
      <p:sp>
        <p:nvSpPr>
          <p:cNvPr id="9" name="TextBox 8">
            <a:extLst>
              <a:ext uri="{FF2B5EF4-FFF2-40B4-BE49-F238E27FC236}">
                <a16:creationId xmlns:a16="http://schemas.microsoft.com/office/drawing/2014/main" id="{319FE0A1-24A6-D45F-BF56-ADB79380F056}"/>
              </a:ext>
            </a:extLst>
          </p:cNvPr>
          <p:cNvSpPr txBox="1"/>
          <p:nvPr/>
        </p:nvSpPr>
        <p:spPr>
          <a:xfrm>
            <a:off x="6952934" y="4852923"/>
            <a:ext cx="4181914" cy="923330"/>
          </a:xfrm>
          <a:prstGeom prst="rect">
            <a:avLst/>
          </a:prstGeom>
          <a:noFill/>
        </p:spPr>
        <p:txBody>
          <a:bodyPr wrap="none" rtlCol="0">
            <a:spAutoFit/>
          </a:bodyPr>
          <a:lstStyle/>
          <a:p>
            <a:r>
              <a:rPr lang="es-ES_tradnl" dirty="0"/>
              <a:t>Departamento de Sistemas y Computación</a:t>
            </a:r>
          </a:p>
          <a:p>
            <a:r>
              <a:rPr lang="es-ES_tradnl" dirty="0"/>
              <a:t>Doctorado en Ciencias de la Ingeniería</a:t>
            </a:r>
          </a:p>
          <a:p>
            <a:r>
              <a:rPr lang="es-ES_tradnl" dirty="0"/>
              <a:t>Instituto Tecnológico de Morelia</a:t>
            </a:r>
          </a:p>
        </p:txBody>
      </p:sp>
    </p:spTree>
    <p:extLst>
      <p:ext uri="{BB962C8B-B14F-4D97-AF65-F5344CB8AC3E}">
        <p14:creationId xmlns:p14="http://schemas.microsoft.com/office/powerpoint/2010/main" val="3104188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4E1C61B-83FE-4B20-CFB7-A649FFC73720}"/>
              </a:ext>
            </a:extLst>
          </p:cNvPr>
          <p:cNvSpPr txBox="1"/>
          <p:nvPr/>
        </p:nvSpPr>
        <p:spPr>
          <a:xfrm>
            <a:off x="1320252" y="563406"/>
            <a:ext cx="2096921" cy="369332"/>
          </a:xfrm>
          <a:prstGeom prst="rect">
            <a:avLst/>
          </a:prstGeom>
          <a:noFill/>
        </p:spPr>
        <p:txBody>
          <a:bodyPr wrap="none" rtlCol="0">
            <a:spAutoFit/>
          </a:bodyPr>
          <a:lstStyle/>
          <a:p>
            <a:r>
              <a:rPr lang="es-ES_tradnl" dirty="0"/>
              <a:t>Inteligencia Artificial</a:t>
            </a:r>
          </a:p>
        </p:txBody>
      </p:sp>
      <p:sp>
        <p:nvSpPr>
          <p:cNvPr id="6" name="TextBox 5">
            <a:extLst>
              <a:ext uri="{FF2B5EF4-FFF2-40B4-BE49-F238E27FC236}">
                <a16:creationId xmlns:a16="http://schemas.microsoft.com/office/drawing/2014/main" id="{BFD53D00-D616-D7F4-E452-407A140220D2}"/>
              </a:ext>
            </a:extLst>
          </p:cNvPr>
          <p:cNvSpPr txBox="1"/>
          <p:nvPr/>
        </p:nvSpPr>
        <p:spPr>
          <a:xfrm>
            <a:off x="1559293" y="4318896"/>
            <a:ext cx="2541914" cy="1477328"/>
          </a:xfrm>
          <a:prstGeom prst="rect">
            <a:avLst/>
          </a:prstGeom>
          <a:noFill/>
        </p:spPr>
        <p:txBody>
          <a:bodyPr wrap="none" rtlCol="0">
            <a:spAutoFit/>
          </a:bodyPr>
          <a:lstStyle/>
          <a:p>
            <a:r>
              <a:rPr lang="es-ES_tradnl" dirty="0"/>
              <a:t>Entendimiento</a:t>
            </a:r>
          </a:p>
          <a:p>
            <a:pPr marL="742950" lvl="1" indent="-285750">
              <a:buFont typeface="Arial" panose="020B0604020202020204" pitchFamily="34" charset="0"/>
              <a:buChar char="•"/>
            </a:pPr>
            <a:r>
              <a:rPr lang="es-ES_tradnl" dirty="0"/>
              <a:t>Semántica</a:t>
            </a:r>
          </a:p>
          <a:p>
            <a:pPr marL="742950" lvl="1" indent="-285750">
              <a:buFont typeface="Arial" panose="020B0604020202020204" pitchFamily="34" charset="0"/>
              <a:buChar char="•"/>
            </a:pPr>
            <a:r>
              <a:rPr lang="es-ES_tradnl" dirty="0"/>
              <a:t>Comportamiento</a:t>
            </a:r>
          </a:p>
          <a:p>
            <a:pPr marL="742950" lvl="1" indent="-285750">
              <a:buFont typeface="Arial" panose="020B0604020202020204" pitchFamily="34" charset="0"/>
              <a:buChar char="•"/>
            </a:pPr>
            <a:r>
              <a:rPr lang="es-ES_tradnl" dirty="0"/>
              <a:t>Contexto</a:t>
            </a:r>
          </a:p>
          <a:p>
            <a:pPr marL="742950" lvl="1" indent="-285750">
              <a:buFont typeface="Arial" panose="020B0604020202020204" pitchFamily="34" charset="0"/>
              <a:buChar char="•"/>
            </a:pPr>
            <a:r>
              <a:rPr lang="es-ES_tradnl" dirty="0"/>
              <a:t>Identificación</a:t>
            </a:r>
          </a:p>
        </p:txBody>
      </p:sp>
      <p:sp>
        <p:nvSpPr>
          <p:cNvPr id="7" name="TextBox 6">
            <a:extLst>
              <a:ext uri="{FF2B5EF4-FFF2-40B4-BE49-F238E27FC236}">
                <a16:creationId xmlns:a16="http://schemas.microsoft.com/office/drawing/2014/main" id="{DBC4B84C-0AF7-9F84-9A83-4291C013F19E}"/>
              </a:ext>
            </a:extLst>
          </p:cNvPr>
          <p:cNvSpPr txBox="1"/>
          <p:nvPr/>
        </p:nvSpPr>
        <p:spPr>
          <a:xfrm>
            <a:off x="1559293" y="2225400"/>
            <a:ext cx="1618841" cy="369332"/>
          </a:xfrm>
          <a:prstGeom prst="rect">
            <a:avLst/>
          </a:prstGeom>
          <a:noFill/>
        </p:spPr>
        <p:txBody>
          <a:bodyPr wrap="none" rtlCol="0">
            <a:spAutoFit/>
          </a:bodyPr>
          <a:lstStyle/>
          <a:p>
            <a:r>
              <a:rPr lang="es-ES_tradnl" dirty="0"/>
              <a:t>Reconstrucción</a:t>
            </a:r>
          </a:p>
        </p:txBody>
      </p:sp>
      <p:pic>
        <p:nvPicPr>
          <p:cNvPr id="11" name="Picture 10">
            <a:extLst>
              <a:ext uri="{FF2B5EF4-FFF2-40B4-BE49-F238E27FC236}">
                <a16:creationId xmlns:a16="http://schemas.microsoft.com/office/drawing/2014/main" id="{979CE965-ACE8-E354-7E6C-77A629B6DA3E}"/>
              </a:ext>
            </a:extLst>
          </p:cNvPr>
          <p:cNvPicPr>
            <a:picLocks noChangeAspect="1"/>
          </p:cNvPicPr>
          <p:nvPr/>
        </p:nvPicPr>
        <p:blipFill>
          <a:blip r:embed="rId3"/>
          <a:stretch>
            <a:fillRect/>
          </a:stretch>
        </p:blipFill>
        <p:spPr>
          <a:xfrm>
            <a:off x="4190054" y="1009837"/>
            <a:ext cx="3907012" cy="2525375"/>
          </a:xfrm>
          <a:prstGeom prst="rect">
            <a:avLst/>
          </a:prstGeom>
        </p:spPr>
      </p:pic>
      <p:pic>
        <p:nvPicPr>
          <p:cNvPr id="12" name="Picture 11">
            <a:extLst>
              <a:ext uri="{FF2B5EF4-FFF2-40B4-BE49-F238E27FC236}">
                <a16:creationId xmlns:a16="http://schemas.microsoft.com/office/drawing/2014/main" id="{C5EF60D2-C343-3632-7649-F73BD9A0FF70}"/>
              </a:ext>
            </a:extLst>
          </p:cNvPr>
          <p:cNvPicPr>
            <a:picLocks noChangeAspect="1"/>
          </p:cNvPicPr>
          <p:nvPr/>
        </p:nvPicPr>
        <p:blipFill>
          <a:blip r:embed="rId4"/>
          <a:stretch>
            <a:fillRect/>
          </a:stretch>
        </p:blipFill>
        <p:spPr>
          <a:xfrm>
            <a:off x="7854107" y="3756107"/>
            <a:ext cx="3744335" cy="2723153"/>
          </a:xfrm>
          <a:prstGeom prst="rect">
            <a:avLst/>
          </a:prstGeom>
        </p:spPr>
      </p:pic>
      <p:pic>
        <p:nvPicPr>
          <p:cNvPr id="14" name="Picture 13">
            <a:extLst>
              <a:ext uri="{FF2B5EF4-FFF2-40B4-BE49-F238E27FC236}">
                <a16:creationId xmlns:a16="http://schemas.microsoft.com/office/drawing/2014/main" id="{8D56C4FF-05F5-6BBA-DEAA-4B10F327AB99}"/>
              </a:ext>
            </a:extLst>
          </p:cNvPr>
          <p:cNvPicPr>
            <a:picLocks noChangeAspect="1"/>
          </p:cNvPicPr>
          <p:nvPr/>
        </p:nvPicPr>
        <p:blipFill>
          <a:blip r:embed="rId5"/>
          <a:stretch>
            <a:fillRect/>
          </a:stretch>
        </p:blipFill>
        <p:spPr>
          <a:xfrm>
            <a:off x="8459664" y="1470134"/>
            <a:ext cx="3380402" cy="1370684"/>
          </a:xfrm>
          <a:prstGeom prst="rect">
            <a:avLst/>
          </a:prstGeom>
        </p:spPr>
      </p:pic>
    </p:spTree>
    <p:extLst>
      <p:ext uri="{BB962C8B-B14F-4D97-AF65-F5344CB8AC3E}">
        <p14:creationId xmlns:p14="http://schemas.microsoft.com/office/powerpoint/2010/main" val="3316209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CCA6CB3-2FA1-F7E4-879B-CB4E59BA54ED}"/>
              </a:ext>
            </a:extLst>
          </p:cNvPr>
          <p:cNvSpPr txBox="1"/>
          <p:nvPr/>
        </p:nvSpPr>
        <p:spPr>
          <a:xfrm>
            <a:off x="955562" y="1019196"/>
            <a:ext cx="4338047" cy="523220"/>
          </a:xfrm>
          <a:prstGeom prst="rect">
            <a:avLst/>
          </a:prstGeom>
          <a:noFill/>
        </p:spPr>
        <p:txBody>
          <a:bodyPr wrap="none" rtlCol="0">
            <a:spAutoFit/>
          </a:bodyPr>
          <a:lstStyle/>
          <a:p>
            <a:r>
              <a:rPr lang="en-MX" sz="2800" dirty="0"/>
              <a:t>Visión x computadora con IA</a:t>
            </a:r>
          </a:p>
        </p:txBody>
      </p:sp>
      <p:sp>
        <p:nvSpPr>
          <p:cNvPr id="2" name="TextBox 1">
            <a:extLst>
              <a:ext uri="{FF2B5EF4-FFF2-40B4-BE49-F238E27FC236}">
                <a16:creationId xmlns:a16="http://schemas.microsoft.com/office/drawing/2014/main" id="{4C7DEC1A-3E1B-12D2-6468-96638566F843}"/>
              </a:ext>
            </a:extLst>
          </p:cNvPr>
          <p:cNvSpPr txBox="1"/>
          <p:nvPr/>
        </p:nvSpPr>
        <p:spPr>
          <a:xfrm>
            <a:off x="1780673" y="1587464"/>
            <a:ext cx="7382578" cy="646331"/>
          </a:xfrm>
          <a:prstGeom prst="rect">
            <a:avLst/>
          </a:prstGeom>
          <a:noFill/>
        </p:spPr>
        <p:txBody>
          <a:bodyPr wrap="square" rtlCol="0">
            <a:spAutoFit/>
          </a:bodyPr>
          <a:lstStyle/>
          <a:p>
            <a:r>
              <a:rPr lang="es-ES_tradnl" dirty="0"/>
              <a:t>La visión por computadora es una rama de la IA que permite a las máquinas ver e interpretar imágenes y vídeos.</a:t>
            </a:r>
          </a:p>
        </p:txBody>
      </p:sp>
      <p:sp>
        <p:nvSpPr>
          <p:cNvPr id="3" name="TextBox 2">
            <a:extLst>
              <a:ext uri="{FF2B5EF4-FFF2-40B4-BE49-F238E27FC236}">
                <a16:creationId xmlns:a16="http://schemas.microsoft.com/office/drawing/2014/main" id="{867BD820-4BA3-619F-98CE-4213023389BF}"/>
              </a:ext>
            </a:extLst>
          </p:cNvPr>
          <p:cNvSpPr txBox="1"/>
          <p:nvPr/>
        </p:nvSpPr>
        <p:spPr>
          <a:xfrm>
            <a:off x="2335799" y="2341749"/>
            <a:ext cx="6092792" cy="646331"/>
          </a:xfrm>
          <a:prstGeom prst="rect">
            <a:avLst/>
          </a:prstGeom>
          <a:noFill/>
        </p:spPr>
        <p:txBody>
          <a:bodyPr wrap="square" rtlCol="0">
            <a:spAutoFit/>
          </a:bodyPr>
          <a:lstStyle/>
          <a:p>
            <a:pPr marL="285750" indent="-285750">
              <a:buFont typeface="Arial" panose="020B0604020202020204" pitchFamily="34" charset="0"/>
              <a:buChar char="•"/>
            </a:pPr>
            <a:r>
              <a:rPr lang="es-ES_tradnl" dirty="0"/>
              <a:t>Aprendizaje Automático (Machine </a:t>
            </a:r>
            <a:r>
              <a:rPr lang="es-ES_tradnl" dirty="0" err="1"/>
              <a:t>Learning</a:t>
            </a:r>
            <a:r>
              <a:rPr lang="es-ES_tradnl" dirty="0"/>
              <a:t>)</a:t>
            </a:r>
          </a:p>
          <a:p>
            <a:pPr marL="285750" indent="-285750">
              <a:buFont typeface="Arial" panose="020B0604020202020204" pitchFamily="34" charset="0"/>
              <a:buChar char="•"/>
            </a:pPr>
            <a:r>
              <a:rPr lang="es-ES_tradnl" dirty="0"/>
              <a:t>Aprendizaje Profundo (Deep </a:t>
            </a:r>
            <a:r>
              <a:rPr lang="es-ES_tradnl" dirty="0" err="1"/>
              <a:t>Learning</a:t>
            </a:r>
            <a:r>
              <a:rPr lang="es-ES_tradnl" dirty="0"/>
              <a:t>)</a:t>
            </a:r>
          </a:p>
        </p:txBody>
      </p:sp>
      <p:sp>
        <p:nvSpPr>
          <p:cNvPr id="12" name="TextBox 11">
            <a:extLst>
              <a:ext uri="{FF2B5EF4-FFF2-40B4-BE49-F238E27FC236}">
                <a16:creationId xmlns:a16="http://schemas.microsoft.com/office/drawing/2014/main" id="{CBDC2960-F295-C128-D33C-26227130BBF9}"/>
              </a:ext>
            </a:extLst>
          </p:cNvPr>
          <p:cNvSpPr txBox="1"/>
          <p:nvPr/>
        </p:nvSpPr>
        <p:spPr>
          <a:xfrm>
            <a:off x="4764504" y="3365196"/>
            <a:ext cx="901465" cy="369332"/>
          </a:xfrm>
          <a:prstGeom prst="rect">
            <a:avLst/>
          </a:prstGeom>
          <a:noFill/>
        </p:spPr>
        <p:txBody>
          <a:bodyPr wrap="none" rtlCol="0">
            <a:spAutoFit/>
          </a:bodyPr>
          <a:lstStyle/>
          <a:p>
            <a:r>
              <a:rPr lang="es-ES_tradnl" dirty="0"/>
              <a:t>Dataset</a:t>
            </a:r>
          </a:p>
        </p:txBody>
      </p:sp>
      <p:pic>
        <p:nvPicPr>
          <p:cNvPr id="14" name="Picture 13">
            <a:extLst>
              <a:ext uri="{FF2B5EF4-FFF2-40B4-BE49-F238E27FC236}">
                <a16:creationId xmlns:a16="http://schemas.microsoft.com/office/drawing/2014/main" id="{1F9BEC47-689B-5EFE-21EF-47AEEBBD7E97}"/>
              </a:ext>
            </a:extLst>
          </p:cNvPr>
          <p:cNvPicPr>
            <a:picLocks noChangeAspect="1"/>
          </p:cNvPicPr>
          <p:nvPr/>
        </p:nvPicPr>
        <p:blipFill>
          <a:blip r:embed="rId3"/>
          <a:stretch>
            <a:fillRect/>
          </a:stretch>
        </p:blipFill>
        <p:spPr>
          <a:xfrm>
            <a:off x="1083644" y="3734528"/>
            <a:ext cx="8897754" cy="2449798"/>
          </a:xfrm>
          <a:prstGeom prst="rect">
            <a:avLst/>
          </a:prstGeom>
        </p:spPr>
      </p:pic>
    </p:spTree>
    <p:extLst>
      <p:ext uri="{BB962C8B-B14F-4D97-AF65-F5344CB8AC3E}">
        <p14:creationId xmlns:p14="http://schemas.microsoft.com/office/powerpoint/2010/main" val="3685213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CCA6CB3-2FA1-F7E4-879B-CB4E59BA54ED}"/>
              </a:ext>
            </a:extLst>
          </p:cNvPr>
          <p:cNvSpPr txBox="1"/>
          <p:nvPr/>
        </p:nvSpPr>
        <p:spPr>
          <a:xfrm>
            <a:off x="955562" y="1019196"/>
            <a:ext cx="3348737" cy="523220"/>
          </a:xfrm>
          <a:prstGeom prst="rect">
            <a:avLst/>
          </a:prstGeom>
          <a:noFill/>
        </p:spPr>
        <p:txBody>
          <a:bodyPr wrap="none" rtlCol="0">
            <a:spAutoFit/>
          </a:bodyPr>
          <a:lstStyle/>
          <a:p>
            <a:r>
              <a:rPr lang="en-MX" sz="2800" dirty="0"/>
              <a:t>Visión x computadora</a:t>
            </a:r>
          </a:p>
        </p:txBody>
      </p:sp>
      <p:pic>
        <p:nvPicPr>
          <p:cNvPr id="6" name="Picture 5">
            <a:extLst>
              <a:ext uri="{FF2B5EF4-FFF2-40B4-BE49-F238E27FC236}">
                <a16:creationId xmlns:a16="http://schemas.microsoft.com/office/drawing/2014/main" id="{F0A75F88-8F4C-6FE7-B5AD-47D934ACBE35}"/>
              </a:ext>
            </a:extLst>
          </p:cNvPr>
          <p:cNvPicPr>
            <a:picLocks noChangeAspect="1"/>
          </p:cNvPicPr>
          <p:nvPr/>
        </p:nvPicPr>
        <p:blipFill>
          <a:blip r:embed="rId3"/>
          <a:stretch>
            <a:fillRect/>
          </a:stretch>
        </p:blipFill>
        <p:spPr>
          <a:xfrm>
            <a:off x="3942348" y="2910227"/>
            <a:ext cx="7060505" cy="2121271"/>
          </a:xfrm>
          <a:prstGeom prst="rect">
            <a:avLst/>
          </a:prstGeom>
        </p:spPr>
      </p:pic>
      <p:sp>
        <p:nvSpPr>
          <p:cNvPr id="7" name="TextBox 6">
            <a:extLst>
              <a:ext uri="{FF2B5EF4-FFF2-40B4-BE49-F238E27FC236}">
                <a16:creationId xmlns:a16="http://schemas.microsoft.com/office/drawing/2014/main" id="{E68572DE-391D-A366-45BB-2FE1C2071966}"/>
              </a:ext>
            </a:extLst>
          </p:cNvPr>
          <p:cNvSpPr txBox="1"/>
          <p:nvPr/>
        </p:nvSpPr>
        <p:spPr>
          <a:xfrm>
            <a:off x="3695703" y="2204185"/>
            <a:ext cx="4069447" cy="369332"/>
          </a:xfrm>
          <a:prstGeom prst="rect">
            <a:avLst/>
          </a:prstGeom>
          <a:noFill/>
        </p:spPr>
        <p:txBody>
          <a:bodyPr wrap="none" rtlCol="0">
            <a:spAutoFit/>
          </a:bodyPr>
          <a:lstStyle/>
          <a:p>
            <a:r>
              <a:rPr lang="es-ES_tradnl" dirty="0"/>
              <a:t>Redes Neuronales Convolucionales (CNN)</a:t>
            </a:r>
          </a:p>
        </p:txBody>
      </p:sp>
      <p:pic>
        <p:nvPicPr>
          <p:cNvPr id="8" name="Picture 7">
            <a:extLst>
              <a:ext uri="{FF2B5EF4-FFF2-40B4-BE49-F238E27FC236}">
                <a16:creationId xmlns:a16="http://schemas.microsoft.com/office/drawing/2014/main" id="{C7207587-D9F2-A71C-14DD-B8DCE414C71B}"/>
              </a:ext>
            </a:extLst>
          </p:cNvPr>
          <p:cNvPicPr>
            <a:picLocks noChangeAspect="1"/>
          </p:cNvPicPr>
          <p:nvPr/>
        </p:nvPicPr>
        <p:blipFill>
          <a:blip r:embed="rId4"/>
          <a:stretch>
            <a:fillRect/>
          </a:stretch>
        </p:blipFill>
        <p:spPr>
          <a:xfrm>
            <a:off x="596766" y="3110621"/>
            <a:ext cx="2085524" cy="1920877"/>
          </a:xfrm>
          <a:prstGeom prst="rect">
            <a:avLst/>
          </a:prstGeom>
        </p:spPr>
      </p:pic>
    </p:spTree>
    <p:extLst>
      <p:ext uri="{BB962C8B-B14F-4D97-AF65-F5344CB8AC3E}">
        <p14:creationId xmlns:p14="http://schemas.microsoft.com/office/powerpoint/2010/main" val="2583476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IntroducciÃ³n al aprendizaje automÃ¡tico">
            <a:extLst>
              <a:ext uri="{FF2B5EF4-FFF2-40B4-BE49-F238E27FC236}">
                <a16:creationId xmlns:a16="http://schemas.microsoft.com/office/drawing/2014/main" id="{1743FDCB-A361-0D9F-3B6E-322639A5C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1572" y="2614252"/>
            <a:ext cx="4661916" cy="23849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1EFD460-E641-5B83-BA6E-11830F204EBC}"/>
              </a:ext>
            </a:extLst>
          </p:cNvPr>
          <p:cNvSpPr txBox="1"/>
          <p:nvPr/>
        </p:nvSpPr>
        <p:spPr>
          <a:xfrm>
            <a:off x="999243" y="1621411"/>
            <a:ext cx="6740163" cy="4247317"/>
          </a:xfrm>
          <a:prstGeom prst="rect">
            <a:avLst/>
          </a:prstGeom>
          <a:noFill/>
        </p:spPr>
        <p:txBody>
          <a:bodyPr wrap="square" rtlCol="0">
            <a:spAutoFit/>
          </a:bodyPr>
          <a:lstStyle/>
          <a:p>
            <a:r>
              <a:rPr lang="es-ES_tradnl" dirty="0"/>
              <a:t>Aprendizaje automático</a:t>
            </a:r>
          </a:p>
          <a:p>
            <a:pPr lvl="1"/>
            <a:r>
              <a:rPr lang="es-ES_tradnl" dirty="0"/>
              <a:t>Utiliza redes neuronales más sencillas, requiere menos datos y el apoyo de la inteligencia humana, se entrena rápido con menos requerimientos de hardware (</a:t>
            </a:r>
            <a:r>
              <a:rPr lang="es-ES_tradnl" dirty="0" err="1"/>
              <a:t>CPUs</a:t>
            </a:r>
            <a:r>
              <a:rPr lang="es-ES_tradnl" dirty="0"/>
              <a:t>).</a:t>
            </a:r>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a:t>Aprendizaje profundo</a:t>
            </a:r>
          </a:p>
          <a:p>
            <a:pPr lvl="1"/>
            <a:r>
              <a:rPr lang="es-ES_tradnl" dirty="0"/>
              <a:t>Es una parte del aprendizaje automático, más especializada en ciertas tareas, con redes neuronales más complejas, menos participación humana en el proceso de aprendizaje, es más lenta para aprender y ocupa hardware de alto desempeño (</a:t>
            </a:r>
            <a:r>
              <a:rPr lang="es-ES_tradnl" dirty="0" err="1"/>
              <a:t>GPUs</a:t>
            </a:r>
            <a:r>
              <a:rPr lang="es-ES_tradnl" dirty="0"/>
              <a:t>). </a:t>
            </a:r>
          </a:p>
        </p:txBody>
      </p:sp>
    </p:spTree>
    <p:extLst>
      <p:ext uri="{BB962C8B-B14F-4D97-AF65-F5344CB8AC3E}">
        <p14:creationId xmlns:p14="http://schemas.microsoft.com/office/powerpoint/2010/main" val="1641239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8CD7AF-6A4E-35B4-C1CE-FD63C0131E55}"/>
              </a:ext>
            </a:extLst>
          </p:cNvPr>
          <p:cNvPicPr>
            <a:picLocks noChangeAspect="1"/>
          </p:cNvPicPr>
          <p:nvPr/>
        </p:nvPicPr>
        <p:blipFill>
          <a:blip r:embed="rId3"/>
          <a:stretch>
            <a:fillRect/>
          </a:stretch>
        </p:blipFill>
        <p:spPr>
          <a:xfrm>
            <a:off x="2249825" y="951421"/>
            <a:ext cx="6008056" cy="5463519"/>
          </a:xfrm>
          <a:prstGeom prst="rect">
            <a:avLst/>
          </a:prstGeom>
        </p:spPr>
      </p:pic>
    </p:spTree>
    <p:extLst>
      <p:ext uri="{BB962C8B-B14F-4D97-AF65-F5344CB8AC3E}">
        <p14:creationId xmlns:p14="http://schemas.microsoft.com/office/powerpoint/2010/main" val="1044341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EFD460-E641-5B83-BA6E-11830F204EBC}"/>
              </a:ext>
            </a:extLst>
          </p:cNvPr>
          <p:cNvSpPr txBox="1"/>
          <p:nvPr/>
        </p:nvSpPr>
        <p:spPr>
          <a:xfrm>
            <a:off x="1178351" y="980388"/>
            <a:ext cx="1876091" cy="369332"/>
          </a:xfrm>
          <a:prstGeom prst="rect">
            <a:avLst/>
          </a:prstGeom>
          <a:noFill/>
        </p:spPr>
        <p:txBody>
          <a:bodyPr wrap="none" rtlCol="0">
            <a:spAutoFit/>
          </a:bodyPr>
          <a:lstStyle/>
          <a:p>
            <a:r>
              <a:rPr lang="es-ES_tradnl" dirty="0"/>
              <a:t>Redes Neuronales</a:t>
            </a:r>
          </a:p>
        </p:txBody>
      </p:sp>
      <p:sp>
        <p:nvSpPr>
          <p:cNvPr id="3" name="TextBox 2">
            <a:extLst>
              <a:ext uri="{FF2B5EF4-FFF2-40B4-BE49-F238E27FC236}">
                <a16:creationId xmlns:a16="http://schemas.microsoft.com/office/drawing/2014/main" id="{BBCD8D32-5959-6E2E-BBAE-71152FBD7B7F}"/>
              </a:ext>
            </a:extLst>
          </p:cNvPr>
          <p:cNvSpPr txBox="1"/>
          <p:nvPr/>
        </p:nvSpPr>
        <p:spPr>
          <a:xfrm>
            <a:off x="1178351" y="1545996"/>
            <a:ext cx="7258639" cy="3693319"/>
          </a:xfrm>
          <a:prstGeom prst="rect">
            <a:avLst/>
          </a:prstGeom>
          <a:noFill/>
        </p:spPr>
        <p:txBody>
          <a:bodyPr wrap="square" rtlCol="0">
            <a:spAutoFit/>
          </a:bodyPr>
          <a:lstStyle/>
          <a:p>
            <a:r>
              <a:rPr lang="es-ES_tradnl" dirty="0"/>
              <a:t>Son un algoritmo de aprendizaje automático que utiliza neuronas (nodos) interconectadas en capas para procesar datos y resolver problemas complejos. </a:t>
            </a:r>
          </a:p>
          <a:p>
            <a:endParaRPr lang="es-ES_tradnl" dirty="0"/>
          </a:p>
          <a:p>
            <a:pPr algn="l"/>
            <a:r>
              <a:rPr lang="es-ES_tradnl" b="0" i="0" dirty="0">
                <a:solidFill>
                  <a:srgbClr val="333333"/>
                </a:solidFill>
                <a:effectLst/>
                <a:latin typeface="AmazonEmber"/>
              </a:rPr>
              <a:t>Aplicaciones en la visión por computadora:</a:t>
            </a:r>
          </a:p>
          <a:p>
            <a:pPr algn="l"/>
            <a:endParaRPr lang="es-ES_tradnl" b="0" i="0" dirty="0">
              <a:solidFill>
                <a:srgbClr val="333333"/>
              </a:solidFill>
              <a:effectLst/>
              <a:latin typeface="AmazonEmber"/>
            </a:endParaRPr>
          </a:p>
          <a:p>
            <a:pPr algn="l">
              <a:buFont typeface="Arial" panose="020B0604020202020204" pitchFamily="34" charset="0"/>
              <a:buChar char="•"/>
            </a:pPr>
            <a:r>
              <a:rPr lang="es-ES_tradnl" b="0" i="0" dirty="0">
                <a:solidFill>
                  <a:srgbClr val="333333"/>
                </a:solidFill>
                <a:effectLst/>
                <a:latin typeface="AmazonEmber"/>
              </a:rPr>
              <a:t> Reconocimiento visual en los vehículos autónomos</a:t>
            </a:r>
          </a:p>
          <a:p>
            <a:pPr algn="l">
              <a:buFont typeface="Arial" panose="020B0604020202020204" pitchFamily="34" charset="0"/>
              <a:buChar char="•"/>
            </a:pPr>
            <a:r>
              <a:rPr lang="es-ES_tradnl" b="0" i="0" dirty="0">
                <a:solidFill>
                  <a:srgbClr val="333333"/>
                </a:solidFill>
                <a:effectLst/>
                <a:latin typeface="AmazonEmber"/>
              </a:rPr>
              <a:t> Moderación de contenido</a:t>
            </a:r>
          </a:p>
          <a:p>
            <a:pPr algn="l">
              <a:buFont typeface="Arial" panose="020B0604020202020204" pitchFamily="34" charset="0"/>
              <a:buChar char="•"/>
            </a:pPr>
            <a:r>
              <a:rPr lang="es-ES_tradnl" b="0" i="0" dirty="0">
                <a:solidFill>
                  <a:srgbClr val="333333"/>
                </a:solidFill>
                <a:effectLst/>
                <a:latin typeface="AmazonEmber"/>
              </a:rPr>
              <a:t> Reconocimiento facial </a:t>
            </a:r>
          </a:p>
          <a:p>
            <a:pPr algn="l">
              <a:buFont typeface="Arial" panose="020B0604020202020204" pitchFamily="34" charset="0"/>
              <a:buChar char="•"/>
            </a:pPr>
            <a:r>
              <a:rPr lang="es-ES_tradnl" dirty="0">
                <a:solidFill>
                  <a:srgbClr val="333333"/>
                </a:solidFill>
                <a:latin typeface="AmazonEmber"/>
              </a:rPr>
              <a:t> Biometría suave</a:t>
            </a:r>
          </a:p>
          <a:p>
            <a:pPr algn="l">
              <a:buFont typeface="Arial" panose="020B0604020202020204" pitchFamily="34" charset="0"/>
              <a:buChar char="•"/>
            </a:pPr>
            <a:r>
              <a:rPr lang="es-ES_tradnl" dirty="0">
                <a:solidFill>
                  <a:srgbClr val="333333"/>
                </a:solidFill>
                <a:latin typeface="AmazonEmber"/>
              </a:rPr>
              <a:t> Comportamiento </a:t>
            </a:r>
          </a:p>
          <a:p>
            <a:pPr algn="l">
              <a:buFont typeface="Arial" panose="020B0604020202020204" pitchFamily="34" charset="0"/>
              <a:buChar char="•"/>
            </a:pPr>
            <a:r>
              <a:rPr lang="es-ES_tradnl" b="0" i="0" dirty="0">
                <a:solidFill>
                  <a:srgbClr val="333333"/>
                </a:solidFill>
                <a:effectLst/>
                <a:latin typeface="AmazonEmber"/>
              </a:rPr>
              <a:t> Videovigilancia, y muchos etcéteras</a:t>
            </a:r>
          </a:p>
          <a:p>
            <a:endParaRPr lang="es-ES_tradnl" dirty="0"/>
          </a:p>
        </p:txBody>
      </p:sp>
    </p:spTree>
    <p:extLst>
      <p:ext uri="{BB962C8B-B14F-4D97-AF65-F5344CB8AC3E}">
        <p14:creationId xmlns:p14="http://schemas.microsoft.com/office/powerpoint/2010/main" val="4081273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92EE897-1E4F-2F94-B279-9B3EC518399A}"/>
              </a:ext>
            </a:extLst>
          </p:cNvPr>
          <p:cNvSpPr txBox="1"/>
          <p:nvPr/>
        </p:nvSpPr>
        <p:spPr>
          <a:xfrm>
            <a:off x="808521" y="2136808"/>
            <a:ext cx="3453894" cy="369332"/>
          </a:xfrm>
          <a:prstGeom prst="rect">
            <a:avLst/>
          </a:prstGeom>
          <a:noFill/>
        </p:spPr>
        <p:txBody>
          <a:bodyPr wrap="none" rtlCol="0">
            <a:spAutoFit/>
          </a:bodyPr>
          <a:lstStyle/>
          <a:p>
            <a:r>
              <a:rPr lang="es-ES_tradnl" dirty="0"/>
              <a:t>Redes Neuronales Convolucionales</a:t>
            </a:r>
          </a:p>
        </p:txBody>
      </p:sp>
      <p:pic>
        <p:nvPicPr>
          <p:cNvPr id="11" name="Picture 10">
            <a:extLst>
              <a:ext uri="{FF2B5EF4-FFF2-40B4-BE49-F238E27FC236}">
                <a16:creationId xmlns:a16="http://schemas.microsoft.com/office/drawing/2014/main" id="{6C619444-A5D3-955D-7712-81FE2AFF56AE}"/>
              </a:ext>
            </a:extLst>
          </p:cNvPr>
          <p:cNvPicPr>
            <a:picLocks noChangeAspect="1"/>
          </p:cNvPicPr>
          <p:nvPr/>
        </p:nvPicPr>
        <p:blipFill>
          <a:blip r:embed="rId3"/>
          <a:stretch>
            <a:fillRect/>
          </a:stretch>
        </p:blipFill>
        <p:spPr>
          <a:xfrm>
            <a:off x="5136681" y="1116530"/>
            <a:ext cx="6150545" cy="5176879"/>
          </a:xfrm>
          <a:prstGeom prst="rect">
            <a:avLst/>
          </a:prstGeom>
        </p:spPr>
      </p:pic>
      <p:pic>
        <p:nvPicPr>
          <p:cNvPr id="13" name="Picture 12">
            <a:extLst>
              <a:ext uri="{FF2B5EF4-FFF2-40B4-BE49-F238E27FC236}">
                <a16:creationId xmlns:a16="http://schemas.microsoft.com/office/drawing/2014/main" id="{F6F88C88-F050-ACF9-764C-E578EDA535C3}"/>
              </a:ext>
            </a:extLst>
          </p:cNvPr>
          <p:cNvPicPr>
            <a:picLocks noChangeAspect="1"/>
          </p:cNvPicPr>
          <p:nvPr/>
        </p:nvPicPr>
        <p:blipFill>
          <a:blip r:embed="rId4"/>
          <a:stretch>
            <a:fillRect/>
          </a:stretch>
        </p:blipFill>
        <p:spPr>
          <a:xfrm>
            <a:off x="1925615" y="2727918"/>
            <a:ext cx="2336800" cy="2959100"/>
          </a:xfrm>
          <a:prstGeom prst="rect">
            <a:avLst/>
          </a:prstGeom>
        </p:spPr>
      </p:pic>
      <p:sp>
        <p:nvSpPr>
          <p:cNvPr id="15" name="TextBox 14">
            <a:extLst>
              <a:ext uri="{FF2B5EF4-FFF2-40B4-BE49-F238E27FC236}">
                <a16:creationId xmlns:a16="http://schemas.microsoft.com/office/drawing/2014/main" id="{6FDB6A32-12A2-6AE1-80A0-475961695DB7}"/>
              </a:ext>
            </a:extLst>
          </p:cNvPr>
          <p:cNvSpPr txBox="1"/>
          <p:nvPr/>
        </p:nvSpPr>
        <p:spPr>
          <a:xfrm>
            <a:off x="808521" y="931864"/>
            <a:ext cx="686726" cy="369332"/>
          </a:xfrm>
          <a:prstGeom prst="rect">
            <a:avLst/>
          </a:prstGeom>
          <a:noFill/>
        </p:spPr>
        <p:txBody>
          <a:bodyPr wrap="none" rtlCol="0">
            <a:spAutoFit/>
          </a:bodyPr>
          <a:lstStyle/>
          <a:p>
            <a:r>
              <a:rPr lang="es-ES_tradnl" dirty="0"/>
              <a:t>YOLO</a:t>
            </a:r>
          </a:p>
        </p:txBody>
      </p:sp>
    </p:spTree>
    <p:extLst>
      <p:ext uri="{BB962C8B-B14F-4D97-AF65-F5344CB8AC3E}">
        <p14:creationId xmlns:p14="http://schemas.microsoft.com/office/powerpoint/2010/main" val="2677321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7A79AB-4DC6-E4A2-71E4-929BA35A09F3}"/>
              </a:ext>
            </a:extLst>
          </p:cNvPr>
          <p:cNvSpPr txBox="1"/>
          <p:nvPr/>
        </p:nvSpPr>
        <p:spPr>
          <a:xfrm>
            <a:off x="1147482" y="748072"/>
            <a:ext cx="1688347" cy="369332"/>
          </a:xfrm>
          <a:prstGeom prst="rect">
            <a:avLst/>
          </a:prstGeom>
          <a:noFill/>
        </p:spPr>
        <p:txBody>
          <a:bodyPr wrap="none" rtlCol="0">
            <a:spAutoFit/>
          </a:bodyPr>
          <a:lstStyle/>
          <a:p>
            <a:r>
              <a:rPr lang="es-ES_tradnl" dirty="0"/>
              <a:t>Manos a la obra</a:t>
            </a:r>
          </a:p>
        </p:txBody>
      </p:sp>
      <p:sp>
        <p:nvSpPr>
          <p:cNvPr id="3" name="TextBox 2">
            <a:extLst>
              <a:ext uri="{FF2B5EF4-FFF2-40B4-BE49-F238E27FC236}">
                <a16:creationId xmlns:a16="http://schemas.microsoft.com/office/drawing/2014/main" id="{99554819-643F-12F2-4032-A3005EBC81E7}"/>
              </a:ext>
            </a:extLst>
          </p:cNvPr>
          <p:cNvSpPr txBox="1"/>
          <p:nvPr/>
        </p:nvSpPr>
        <p:spPr>
          <a:xfrm>
            <a:off x="1649506" y="1595718"/>
            <a:ext cx="5266378" cy="3693319"/>
          </a:xfrm>
          <a:prstGeom prst="rect">
            <a:avLst/>
          </a:prstGeom>
          <a:noFill/>
        </p:spPr>
        <p:txBody>
          <a:bodyPr wrap="none" rtlCol="0">
            <a:spAutoFit/>
          </a:bodyPr>
          <a:lstStyle/>
          <a:p>
            <a:r>
              <a:rPr lang="es-ES_tradnl" dirty="0"/>
              <a:t>Manipular una imagen</a:t>
            </a:r>
          </a:p>
          <a:p>
            <a:pPr lvl="1"/>
            <a:r>
              <a:rPr lang="es-ES_tradnl" dirty="0"/>
              <a:t>Detección de bordes en una imagen (30 minutos)</a:t>
            </a:r>
          </a:p>
          <a:p>
            <a:r>
              <a:rPr lang="es-ES_tradnl" dirty="0"/>
              <a:t>Manipular vídeo desde un archivo </a:t>
            </a:r>
          </a:p>
          <a:p>
            <a:r>
              <a:rPr lang="es-ES_tradnl" dirty="0"/>
              <a:t>	Seguidor de objetos (30 minutos)</a:t>
            </a:r>
          </a:p>
          <a:p>
            <a:r>
              <a:rPr lang="es-ES_tradnl" dirty="0"/>
              <a:t>Manipular vídeo desde una webcam</a:t>
            </a:r>
          </a:p>
          <a:p>
            <a:r>
              <a:rPr lang="es-ES_tradnl" dirty="0"/>
              <a:t>	Identificar personas (30 minuto)</a:t>
            </a:r>
          </a:p>
          <a:p>
            <a:r>
              <a:rPr lang="es-ES_tradnl" dirty="0"/>
              <a:t>Manipular vídeo desde un cámara IP </a:t>
            </a:r>
          </a:p>
          <a:p>
            <a:r>
              <a:rPr lang="es-ES_tradnl" dirty="0"/>
              <a:t>	Configuración de la cámara (30 minutos)</a:t>
            </a:r>
          </a:p>
          <a:p>
            <a:r>
              <a:rPr lang="es-ES_tradnl" dirty="0"/>
              <a:t>	Modelos pre entrenados (60 minutos)</a:t>
            </a:r>
          </a:p>
          <a:p>
            <a:pPr lvl="3"/>
            <a:r>
              <a:rPr lang="es-ES_tradnl" dirty="0"/>
              <a:t>Detección</a:t>
            </a:r>
          </a:p>
          <a:p>
            <a:pPr lvl="3"/>
            <a:r>
              <a:rPr lang="es-ES_tradnl" dirty="0"/>
              <a:t>Segmentación</a:t>
            </a:r>
          </a:p>
          <a:p>
            <a:pPr lvl="3"/>
            <a:r>
              <a:rPr lang="es-ES_tradnl" dirty="0"/>
              <a:t>Poses</a:t>
            </a:r>
          </a:p>
          <a:p>
            <a:pPr lvl="3"/>
            <a:r>
              <a:rPr lang="es-ES_tradnl" dirty="0"/>
              <a:t>Biometría suave</a:t>
            </a:r>
          </a:p>
        </p:txBody>
      </p:sp>
    </p:spTree>
    <p:extLst>
      <p:ext uri="{BB962C8B-B14F-4D97-AF65-F5344CB8AC3E}">
        <p14:creationId xmlns:p14="http://schemas.microsoft.com/office/powerpoint/2010/main" val="988862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5ED1FC4-C2CA-33BF-4B4A-D192CC34980F}"/>
              </a:ext>
            </a:extLst>
          </p:cNvPr>
          <p:cNvSpPr txBox="1"/>
          <p:nvPr/>
        </p:nvSpPr>
        <p:spPr>
          <a:xfrm>
            <a:off x="645460" y="1896068"/>
            <a:ext cx="7189694" cy="1938992"/>
          </a:xfrm>
          <a:prstGeom prst="rect">
            <a:avLst/>
          </a:prstGeom>
          <a:noFill/>
        </p:spPr>
        <p:txBody>
          <a:bodyPr wrap="square">
            <a:spAutoFit/>
          </a:bodyPr>
          <a:lstStyle/>
          <a:p>
            <a:r>
              <a:rPr lang="en-US" sz="2000" b="0" dirty="0">
                <a:solidFill>
                  <a:srgbClr val="008000"/>
                </a:solidFill>
                <a:effectLst/>
                <a:latin typeface="Menlo" panose="020B0609030804020204" pitchFamily="49" charset="0"/>
              </a:rPr>
              <a:t>#</a:t>
            </a:r>
            <a:r>
              <a:rPr lang="en-US" sz="2000" b="0" dirty="0" err="1">
                <a:solidFill>
                  <a:srgbClr val="008000"/>
                </a:solidFill>
                <a:effectLst/>
                <a:latin typeface="Menlo" panose="020B0609030804020204" pitchFamily="49" charset="0"/>
              </a:rPr>
              <a:t>Manejo</a:t>
            </a:r>
            <a:r>
              <a:rPr lang="en-US" sz="2000" b="0" dirty="0">
                <a:solidFill>
                  <a:srgbClr val="008000"/>
                </a:solidFill>
                <a:effectLst/>
                <a:latin typeface="Menlo" panose="020B0609030804020204" pitchFamily="49" charset="0"/>
              </a:rPr>
              <a:t> </a:t>
            </a:r>
            <a:r>
              <a:rPr lang="en-US" sz="2000" b="0" dirty="0" err="1">
                <a:solidFill>
                  <a:srgbClr val="008000"/>
                </a:solidFill>
                <a:effectLst/>
                <a:latin typeface="Menlo" panose="020B0609030804020204" pitchFamily="49" charset="0"/>
              </a:rPr>
              <a:t>básico</a:t>
            </a:r>
            <a:r>
              <a:rPr lang="en-US" sz="2000" b="0" dirty="0">
                <a:solidFill>
                  <a:srgbClr val="008000"/>
                </a:solidFill>
                <a:effectLst/>
                <a:latin typeface="Menlo" panose="020B0609030804020204" pitchFamily="49" charset="0"/>
              </a:rPr>
              <a:t> de </a:t>
            </a:r>
            <a:r>
              <a:rPr lang="en-US" sz="2000" b="0" dirty="0" err="1">
                <a:solidFill>
                  <a:srgbClr val="008000"/>
                </a:solidFill>
                <a:effectLst/>
                <a:latin typeface="Menlo" panose="020B0609030804020204" pitchFamily="49" charset="0"/>
              </a:rPr>
              <a:t>una</a:t>
            </a:r>
            <a:r>
              <a:rPr lang="en-US" sz="2000" b="0" dirty="0">
                <a:solidFill>
                  <a:srgbClr val="008000"/>
                </a:solidFill>
                <a:effectLst/>
                <a:latin typeface="Menlo" panose="020B0609030804020204" pitchFamily="49" charset="0"/>
              </a:rPr>
              <a:t> imagen</a:t>
            </a:r>
            <a:endParaRPr lang="en-US" sz="2000" b="0" dirty="0">
              <a:solidFill>
                <a:srgbClr val="000000"/>
              </a:solidFill>
              <a:effectLst/>
              <a:latin typeface="Menlo" panose="020B0609030804020204" pitchFamily="49" charset="0"/>
            </a:endParaRPr>
          </a:p>
          <a:p>
            <a:r>
              <a:rPr lang="en-US" sz="2000" b="0" dirty="0">
                <a:solidFill>
                  <a:srgbClr val="AF00DB"/>
                </a:solidFill>
                <a:effectLst/>
                <a:latin typeface="Menlo" panose="020B0609030804020204" pitchFamily="49" charset="0"/>
              </a:rPr>
              <a:t>import</a:t>
            </a:r>
            <a:r>
              <a:rPr lang="en-US" sz="2000" b="0" dirty="0">
                <a:solidFill>
                  <a:srgbClr val="000000"/>
                </a:solidFill>
                <a:effectLst/>
                <a:latin typeface="Menlo" panose="020B0609030804020204" pitchFamily="49" charset="0"/>
              </a:rPr>
              <a:t> </a:t>
            </a:r>
            <a:r>
              <a:rPr lang="en-US" sz="2000" b="0" dirty="0">
                <a:solidFill>
                  <a:srgbClr val="267F99"/>
                </a:solidFill>
                <a:effectLst/>
                <a:latin typeface="Menlo" panose="020B0609030804020204" pitchFamily="49" charset="0"/>
              </a:rPr>
              <a:t>cv2</a:t>
            </a:r>
            <a:endParaRPr lang="en-US" sz="2000" b="0" dirty="0">
              <a:solidFill>
                <a:srgbClr val="000000"/>
              </a:solidFill>
              <a:effectLst/>
              <a:latin typeface="Menlo" panose="020B0609030804020204" pitchFamily="49" charset="0"/>
            </a:endParaRPr>
          </a:p>
          <a:p>
            <a:r>
              <a:rPr lang="en-US" sz="2000" b="0" dirty="0" err="1">
                <a:solidFill>
                  <a:srgbClr val="001080"/>
                </a:solidFill>
                <a:effectLst/>
                <a:latin typeface="Menlo" panose="020B0609030804020204" pitchFamily="49" charset="0"/>
              </a:rPr>
              <a:t>img</a:t>
            </a:r>
            <a:r>
              <a:rPr lang="en-US" sz="2000" b="0" dirty="0">
                <a:solidFill>
                  <a:srgbClr val="000000"/>
                </a:solidFill>
                <a:effectLst/>
                <a:latin typeface="Menlo" panose="020B0609030804020204" pitchFamily="49" charset="0"/>
              </a:rPr>
              <a:t>=</a:t>
            </a:r>
            <a:r>
              <a:rPr lang="en-US" sz="2000" b="0" dirty="0">
                <a:solidFill>
                  <a:srgbClr val="267F99"/>
                </a:solidFill>
                <a:effectLst/>
                <a:latin typeface="Menlo" panose="020B0609030804020204" pitchFamily="49" charset="0"/>
              </a:rPr>
              <a:t>cv2</a:t>
            </a:r>
            <a:r>
              <a:rPr lang="en-US" sz="2000" b="0" dirty="0">
                <a:solidFill>
                  <a:srgbClr val="000000"/>
                </a:solidFill>
                <a:effectLst/>
                <a:latin typeface="Menlo" panose="020B0609030804020204" pitchFamily="49" charset="0"/>
              </a:rPr>
              <a:t>.</a:t>
            </a:r>
            <a:r>
              <a:rPr lang="en-US" sz="2000" b="0" dirty="0">
                <a:solidFill>
                  <a:srgbClr val="795E26"/>
                </a:solidFill>
                <a:effectLst/>
                <a:latin typeface="Menlo" panose="020B0609030804020204" pitchFamily="49" charset="0"/>
              </a:rPr>
              <a:t>imread</a:t>
            </a:r>
            <a:r>
              <a:rPr lang="en-US" sz="2000" b="0" dirty="0">
                <a:solidFill>
                  <a:srgbClr val="000000"/>
                </a:solidFill>
                <a:effectLst/>
                <a:latin typeface="Menlo" panose="020B0609030804020204" pitchFamily="49" charset="0"/>
              </a:rPr>
              <a:t>(</a:t>
            </a:r>
            <a:r>
              <a:rPr lang="en-US" sz="2000" b="0" dirty="0">
                <a:solidFill>
                  <a:srgbClr val="A31515"/>
                </a:solidFill>
                <a:effectLst/>
                <a:latin typeface="Menlo" panose="020B0609030804020204" pitchFamily="49" charset="0"/>
              </a:rPr>
              <a:t>'</a:t>
            </a:r>
            <a:r>
              <a:rPr lang="en-US" sz="2000" b="0" dirty="0" err="1">
                <a:solidFill>
                  <a:srgbClr val="A31515"/>
                </a:solidFill>
                <a:effectLst/>
                <a:latin typeface="Menlo" panose="020B0609030804020204" pitchFamily="49" charset="0"/>
              </a:rPr>
              <a:t>color_house.png</a:t>
            </a:r>
            <a:r>
              <a:rPr lang="en-US" sz="2000" b="0" dirty="0">
                <a:solidFill>
                  <a:srgbClr val="A31515"/>
                </a:solidFill>
                <a:effectLst/>
                <a:latin typeface="Menlo" panose="020B0609030804020204" pitchFamily="49" charset="0"/>
              </a:rPr>
              <a:t>'</a:t>
            </a:r>
            <a:r>
              <a:rPr lang="en-US" sz="2000" b="0" dirty="0">
                <a:solidFill>
                  <a:srgbClr val="000000"/>
                </a:solidFill>
                <a:effectLst/>
                <a:latin typeface="Menlo" panose="020B0609030804020204" pitchFamily="49" charset="0"/>
              </a:rPr>
              <a:t>)</a:t>
            </a:r>
          </a:p>
          <a:p>
            <a:r>
              <a:rPr lang="en-US" sz="2000" b="0" dirty="0">
                <a:solidFill>
                  <a:srgbClr val="267F99"/>
                </a:solidFill>
                <a:effectLst/>
                <a:latin typeface="Menlo" panose="020B0609030804020204" pitchFamily="49" charset="0"/>
              </a:rPr>
              <a:t>cv2</a:t>
            </a:r>
            <a:r>
              <a:rPr lang="en-US" sz="2000" b="0" dirty="0">
                <a:solidFill>
                  <a:srgbClr val="000000"/>
                </a:solidFill>
                <a:effectLst/>
                <a:latin typeface="Menlo" panose="020B0609030804020204" pitchFamily="49" charset="0"/>
              </a:rPr>
              <a:t>.</a:t>
            </a:r>
            <a:r>
              <a:rPr lang="en-US" sz="2000" b="0" dirty="0">
                <a:solidFill>
                  <a:srgbClr val="795E26"/>
                </a:solidFill>
                <a:effectLst/>
                <a:latin typeface="Menlo" panose="020B0609030804020204" pitchFamily="49" charset="0"/>
              </a:rPr>
              <a:t>imshow</a:t>
            </a:r>
            <a:r>
              <a:rPr lang="en-US" sz="2000" b="0" dirty="0">
                <a:solidFill>
                  <a:srgbClr val="000000"/>
                </a:solidFill>
                <a:effectLst/>
                <a:latin typeface="Menlo" panose="020B0609030804020204" pitchFamily="49" charset="0"/>
              </a:rPr>
              <a:t>(</a:t>
            </a:r>
            <a:r>
              <a:rPr lang="en-US" sz="2000" b="0" dirty="0">
                <a:solidFill>
                  <a:srgbClr val="A31515"/>
                </a:solidFill>
                <a:effectLst/>
                <a:latin typeface="Menlo" panose="020B0609030804020204" pitchFamily="49" charset="0"/>
              </a:rPr>
              <a:t>'Imagen OpenCV'</a:t>
            </a:r>
            <a:r>
              <a:rPr lang="en-US" sz="2000" b="0" dirty="0">
                <a:solidFill>
                  <a:srgbClr val="000000"/>
                </a:solidFill>
                <a:effectLst/>
                <a:latin typeface="Menlo" panose="020B0609030804020204" pitchFamily="49" charset="0"/>
              </a:rPr>
              <a:t>,</a:t>
            </a:r>
            <a:r>
              <a:rPr lang="en-US" sz="2000" b="0" dirty="0" err="1">
                <a:solidFill>
                  <a:srgbClr val="001080"/>
                </a:solidFill>
                <a:effectLst/>
                <a:latin typeface="Menlo" panose="020B0609030804020204" pitchFamily="49" charset="0"/>
              </a:rPr>
              <a:t>img</a:t>
            </a:r>
            <a:r>
              <a:rPr lang="en-US" sz="2000" b="0" dirty="0">
                <a:solidFill>
                  <a:srgbClr val="000000"/>
                </a:solidFill>
                <a:effectLst/>
                <a:latin typeface="Menlo" panose="020B0609030804020204" pitchFamily="49" charset="0"/>
              </a:rPr>
              <a:t>)</a:t>
            </a:r>
          </a:p>
          <a:p>
            <a:r>
              <a:rPr lang="en-US" sz="2000" b="0" dirty="0">
                <a:solidFill>
                  <a:srgbClr val="267F99"/>
                </a:solidFill>
                <a:effectLst/>
                <a:latin typeface="Menlo" panose="020B0609030804020204" pitchFamily="49" charset="0"/>
              </a:rPr>
              <a:t>cv2</a:t>
            </a:r>
            <a:r>
              <a:rPr lang="en-US" sz="2000" b="0" dirty="0">
                <a:solidFill>
                  <a:srgbClr val="000000"/>
                </a:solidFill>
                <a:effectLst/>
                <a:latin typeface="Menlo" panose="020B0609030804020204" pitchFamily="49" charset="0"/>
              </a:rPr>
              <a:t>.</a:t>
            </a:r>
            <a:r>
              <a:rPr lang="en-US" sz="2000" b="0" dirty="0">
                <a:solidFill>
                  <a:srgbClr val="795E26"/>
                </a:solidFill>
                <a:effectLst/>
                <a:latin typeface="Menlo" panose="020B0609030804020204" pitchFamily="49" charset="0"/>
              </a:rPr>
              <a:t>waitKey</a:t>
            </a:r>
            <a:r>
              <a:rPr lang="en-US" sz="2000" b="0" dirty="0">
                <a:solidFill>
                  <a:srgbClr val="000000"/>
                </a:solidFill>
                <a:effectLst/>
                <a:latin typeface="Menlo" panose="020B0609030804020204" pitchFamily="49" charset="0"/>
              </a:rPr>
              <a:t>(</a:t>
            </a:r>
            <a:r>
              <a:rPr lang="en-US" sz="2000" b="0" dirty="0">
                <a:solidFill>
                  <a:srgbClr val="098658"/>
                </a:solidFill>
                <a:effectLst/>
                <a:latin typeface="Menlo" panose="020B0609030804020204" pitchFamily="49" charset="0"/>
              </a:rPr>
              <a:t>0</a:t>
            </a:r>
            <a:r>
              <a:rPr lang="en-US" sz="2000" b="0" dirty="0">
                <a:solidFill>
                  <a:srgbClr val="000000"/>
                </a:solidFill>
                <a:effectLst/>
                <a:latin typeface="Menlo" panose="020B0609030804020204" pitchFamily="49" charset="0"/>
              </a:rPr>
              <a:t>)</a:t>
            </a:r>
          </a:p>
          <a:p>
            <a:r>
              <a:rPr lang="en-US" sz="2000" b="0" dirty="0">
                <a:solidFill>
                  <a:srgbClr val="267F99"/>
                </a:solidFill>
                <a:effectLst/>
                <a:latin typeface="Menlo" panose="020B0609030804020204" pitchFamily="49" charset="0"/>
              </a:rPr>
              <a:t>cv2</a:t>
            </a:r>
            <a:r>
              <a:rPr lang="en-US" sz="2000" b="0" dirty="0">
                <a:solidFill>
                  <a:srgbClr val="000000"/>
                </a:solidFill>
                <a:effectLst/>
                <a:latin typeface="Menlo" panose="020B0609030804020204" pitchFamily="49" charset="0"/>
              </a:rPr>
              <a:t>.</a:t>
            </a:r>
            <a:r>
              <a:rPr lang="en-US" sz="2000" b="0" dirty="0">
                <a:solidFill>
                  <a:srgbClr val="795E26"/>
                </a:solidFill>
                <a:effectLst/>
                <a:latin typeface="Menlo" panose="020B0609030804020204" pitchFamily="49" charset="0"/>
              </a:rPr>
              <a:t>destroyAllWindows</a:t>
            </a:r>
            <a:r>
              <a:rPr lang="en-US" sz="2000" b="0" dirty="0">
                <a:solidFill>
                  <a:srgbClr val="000000"/>
                </a:solidFill>
                <a:effectLst/>
                <a:latin typeface="Menlo" panose="020B0609030804020204" pitchFamily="49" charset="0"/>
              </a:rPr>
              <a:t>()</a:t>
            </a:r>
          </a:p>
        </p:txBody>
      </p:sp>
      <p:sp>
        <p:nvSpPr>
          <p:cNvPr id="10" name="TextBox 9">
            <a:extLst>
              <a:ext uri="{FF2B5EF4-FFF2-40B4-BE49-F238E27FC236}">
                <a16:creationId xmlns:a16="http://schemas.microsoft.com/office/drawing/2014/main" id="{789F3754-1115-92AE-E6C9-527AF8E48D8F}"/>
              </a:ext>
            </a:extLst>
          </p:cNvPr>
          <p:cNvSpPr txBox="1"/>
          <p:nvPr/>
        </p:nvSpPr>
        <p:spPr>
          <a:xfrm>
            <a:off x="484092" y="6109928"/>
            <a:ext cx="9986683" cy="369332"/>
          </a:xfrm>
          <a:prstGeom prst="rect">
            <a:avLst/>
          </a:prstGeom>
          <a:noFill/>
        </p:spPr>
        <p:txBody>
          <a:bodyPr wrap="square">
            <a:spAutoFit/>
          </a:bodyPr>
          <a:lstStyle/>
          <a:p>
            <a:r>
              <a:rPr lang="es-ES_tradnl" dirty="0">
                <a:hlinkClick r:id="rId3"/>
              </a:rPr>
              <a:t>https://drive.google.com/drive/folders/1OycwiW1K2BX0KC73dGLL1F0ZDPPn0u5_?usp=drive_link</a:t>
            </a:r>
            <a:r>
              <a:rPr lang="es-ES_tradnl" dirty="0"/>
              <a:t> </a:t>
            </a:r>
          </a:p>
        </p:txBody>
      </p:sp>
      <p:sp>
        <p:nvSpPr>
          <p:cNvPr id="12" name="TextBox 11">
            <a:extLst>
              <a:ext uri="{FF2B5EF4-FFF2-40B4-BE49-F238E27FC236}">
                <a16:creationId xmlns:a16="http://schemas.microsoft.com/office/drawing/2014/main" id="{211310BF-7E03-D8E5-73BB-B553559BECA3}"/>
              </a:ext>
            </a:extLst>
          </p:cNvPr>
          <p:cNvSpPr txBox="1"/>
          <p:nvPr/>
        </p:nvSpPr>
        <p:spPr>
          <a:xfrm>
            <a:off x="878540" y="1190860"/>
            <a:ext cx="2699136" cy="369332"/>
          </a:xfrm>
          <a:prstGeom prst="rect">
            <a:avLst/>
          </a:prstGeom>
          <a:solidFill>
            <a:schemeClr val="tx1"/>
          </a:solidFill>
        </p:spPr>
        <p:txBody>
          <a:bodyPr wrap="square" rtlCol="0">
            <a:spAutoFit/>
          </a:bodyPr>
          <a:lstStyle/>
          <a:p>
            <a:pPr algn="ctr"/>
            <a:r>
              <a:rPr lang="es-ES_tradnl" dirty="0">
                <a:solidFill>
                  <a:srgbClr val="0FDD3F"/>
                </a:solidFill>
              </a:rPr>
              <a:t>Sample_01</a:t>
            </a:r>
          </a:p>
        </p:txBody>
      </p:sp>
      <p:pic>
        <p:nvPicPr>
          <p:cNvPr id="14" name="Picture 13">
            <a:extLst>
              <a:ext uri="{FF2B5EF4-FFF2-40B4-BE49-F238E27FC236}">
                <a16:creationId xmlns:a16="http://schemas.microsoft.com/office/drawing/2014/main" id="{358CB8D3-E249-DEE7-72CC-E0216DD3B880}"/>
              </a:ext>
            </a:extLst>
          </p:cNvPr>
          <p:cNvPicPr>
            <a:picLocks noChangeAspect="1"/>
          </p:cNvPicPr>
          <p:nvPr/>
        </p:nvPicPr>
        <p:blipFill>
          <a:blip r:embed="rId4"/>
          <a:stretch>
            <a:fillRect/>
          </a:stretch>
        </p:blipFill>
        <p:spPr>
          <a:xfrm>
            <a:off x="8073465" y="2865564"/>
            <a:ext cx="3060700" cy="2413000"/>
          </a:xfrm>
          <a:prstGeom prst="rect">
            <a:avLst/>
          </a:prstGeom>
        </p:spPr>
      </p:pic>
    </p:spTree>
    <p:extLst>
      <p:ext uri="{BB962C8B-B14F-4D97-AF65-F5344CB8AC3E}">
        <p14:creationId xmlns:p14="http://schemas.microsoft.com/office/powerpoint/2010/main" val="1099984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2EC4EC-A971-FF1E-DB25-B4927F1B756B}"/>
              </a:ext>
            </a:extLst>
          </p:cNvPr>
          <p:cNvSpPr txBox="1"/>
          <p:nvPr/>
        </p:nvSpPr>
        <p:spPr>
          <a:xfrm>
            <a:off x="878540" y="1855274"/>
            <a:ext cx="6096000" cy="2308324"/>
          </a:xfrm>
          <a:prstGeom prst="rect">
            <a:avLst/>
          </a:prstGeom>
          <a:noFill/>
        </p:spPr>
        <p:txBody>
          <a:bodyPr wrap="square">
            <a:spAutoFit/>
          </a:bodyPr>
          <a:lstStyle/>
          <a:p>
            <a:r>
              <a:rPr lang="en-US" b="0" dirty="0">
                <a:solidFill>
                  <a:srgbClr val="008000"/>
                </a:solidFill>
                <a:effectLst/>
                <a:latin typeface="Menlo" panose="020B0609030804020204" pitchFamily="49" charset="0"/>
              </a:rPr>
              <a:t>#</a:t>
            </a:r>
            <a:r>
              <a:rPr lang="en-US" b="0" dirty="0" err="1">
                <a:solidFill>
                  <a:srgbClr val="008000"/>
                </a:solidFill>
                <a:effectLst/>
                <a:latin typeface="Menlo" panose="020B0609030804020204" pitchFamily="49" charset="0"/>
              </a:rPr>
              <a:t>Abriendo</a:t>
            </a:r>
            <a:r>
              <a:rPr lang="en-US" b="0" dirty="0">
                <a:solidFill>
                  <a:srgbClr val="008000"/>
                </a:solidFill>
                <a:effectLst/>
                <a:latin typeface="Menlo" panose="020B0609030804020204" pitchFamily="49" charset="0"/>
              </a:rPr>
              <a:t> </a:t>
            </a:r>
            <a:r>
              <a:rPr lang="en-US" b="0" dirty="0" err="1">
                <a:solidFill>
                  <a:srgbClr val="008000"/>
                </a:solidFill>
                <a:effectLst/>
                <a:latin typeface="Menlo" panose="020B0609030804020204" pitchFamily="49" charset="0"/>
              </a:rPr>
              <a:t>varias</a:t>
            </a:r>
            <a:r>
              <a:rPr lang="en-US" b="0" dirty="0">
                <a:solidFill>
                  <a:srgbClr val="008000"/>
                </a:solidFill>
                <a:effectLst/>
                <a:latin typeface="Menlo" panose="020B0609030804020204" pitchFamily="49" charset="0"/>
              </a:rPr>
              <a:t> </a:t>
            </a:r>
            <a:r>
              <a:rPr lang="en-US" b="0" dirty="0" err="1">
                <a:solidFill>
                  <a:srgbClr val="008000"/>
                </a:solidFill>
                <a:effectLst/>
                <a:latin typeface="Menlo" panose="020B0609030804020204" pitchFamily="49" charset="0"/>
              </a:rPr>
              <a:t>imágenes</a:t>
            </a:r>
            <a:endParaRPr lang="en-US" b="0" dirty="0">
              <a:solidFill>
                <a:srgbClr val="000000"/>
              </a:solidFill>
              <a:effectLst/>
              <a:latin typeface="Menlo" panose="020B0609030804020204" pitchFamily="49" charset="0"/>
            </a:endParaRPr>
          </a:p>
          <a:p>
            <a:r>
              <a:rPr lang="en-US" b="0" dirty="0">
                <a:solidFill>
                  <a:srgbClr val="AF00DB"/>
                </a:solidFill>
                <a:effectLst/>
                <a:latin typeface="Menlo" panose="020B0609030804020204" pitchFamily="49" charset="0"/>
              </a:rPr>
              <a:t>import</a:t>
            </a:r>
            <a:r>
              <a:rPr lang="en-US" b="0" dirty="0">
                <a:solidFill>
                  <a:srgbClr val="000000"/>
                </a:solidFill>
                <a:effectLst/>
                <a:latin typeface="Menlo" panose="020B0609030804020204" pitchFamily="49" charset="0"/>
              </a:rPr>
              <a:t> </a:t>
            </a:r>
            <a:r>
              <a:rPr lang="en-US" b="0" dirty="0">
                <a:solidFill>
                  <a:srgbClr val="267F99"/>
                </a:solidFill>
                <a:effectLst/>
                <a:latin typeface="Menlo" panose="020B0609030804020204" pitchFamily="49" charset="0"/>
              </a:rPr>
              <a:t>cv2</a:t>
            </a:r>
            <a:endParaRPr lang="en-US" b="0" dirty="0">
              <a:solidFill>
                <a:srgbClr val="000000"/>
              </a:solidFill>
              <a:effectLst/>
              <a:latin typeface="Menlo" panose="020B0609030804020204" pitchFamily="49" charset="0"/>
            </a:endParaRPr>
          </a:p>
          <a:p>
            <a:r>
              <a:rPr lang="en-US" b="0" dirty="0" err="1">
                <a:solidFill>
                  <a:srgbClr val="001080"/>
                </a:solidFill>
                <a:effectLst/>
                <a:latin typeface="Menlo" panose="020B0609030804020204" pitchFamily="49" charset="0"/>
              </a:rPr>
              <a:t>img</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imread</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a:t>
            </a:r>
            <a:r>
              <a:rPr lang="en-US" b="0" dirty="0" err="1">
                <a:solidFill>
                  <a:srgbClr val="A31515"/>
                </a:solidFill>
                <a:effectLst/>
                <a:latin typeface="Menlo" panose="020B0609030804020204" pitchFamily="49" charset="0"/>
              </a:rPr>
              <a:t>color_house.png</a:t>
            </a:r>
            <a:r>
              <a:rPr lang="en-US" b="0" dirty="0">
                <a:solidFill>
                  <a:srgbClr val="A31515"/>
                </a:solidFill>
                <a:effectLst/>
                <a:latin typeface="Menlo" panose="020B0609030804020204" pitchFamily="49" charset="0"/>
              </a:rPr>
              <a:t>'</a:t>
            </a:r>
            <a:r>
              <a:rPr lang="en-US" b="0" dirty="0">
                <a:solidFill>
                  <a:srgbClr val="000000"/>
                </a:solidFill>
                <a:effectLst/>
                <a:latin typeface="Menlo" panose="020B0609030804020204" pitchFamily="49" charset="0"/>
              </a:rPr>
              <a:t>)</a:t>
            </a:r>
          </a:p>
          <a:p>
            <a:r>
              <a:rPr lang="en-US" b="0" dirty="0">
                <a:solidFill>
                  <a:srgbClr val="001080"/>
                </a:solidFill>
                <a:effectLst/>
                <a:latin typeface="Menlo" panose="020B0609030804020204" pitchFamily="49" charset="0"/>
              </a:rPr>
              <a:t>img2</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imread</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a:t>
            </a:r>
            <a:r>
              <a:rPr lang="en-US" b="0" dirty="0" err="1">
                <a:solidFill>
                  <a:srgbClr val="A31515"/>
                </a:solidFill>
                <a:effectLst/>
                <a:latin typeface="Menlo" panose="020B0609030804020204" pitchFamily="49" charset="0"/>
              </a:rPr>
              <a:t>uvaq</a:t>
            </a:r>
            <a:r>
              <a:rPr lang="en-US" b="0" dirty="0">
                <a:solidFill>
                  <a:srgbClr val="A31515"/>
                </a:solidFill>
                <a:effectLst/>
                <a:latin typeface="Menlo" panose="020B0609030804020204" pitchFamily="49" charset="0"/>
              </a:rPr>
              <a:t>/color_house.png'</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0</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imshow</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'Imagen Color'</a:t>
            </a:r>
            <a:r>
              <a:rPr lang="en-US" b="0" dirty="0">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img</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imshow</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'Imagen Grises'</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img2</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waitKey</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0</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destroyAllWindows</a:t>
            </a:r>
            <a:r>
              <a:rPr lang="en-US" b="0" dirty="0">
                <a:solidFill>
                  <a:srgbClr val="000000"/>
                </a:solidFill>
                <a:effectLst/>
                <a:latin typeface="Menlo" panose="020B0609030804020204" pitchFamily="49" charset="0"/>
              </a:rPr>
              <a:t>()</a:t>
            </a:r>
          </a:p>
        </p:txBody>
      </p:sp>
      <p:pic>
        <p:nvPicPr>
          <p:cNvPr id="6" name="Picture 5">
            <a:extLst>
              <a:ext uri="{FF2B5EF4-FFF2-40B4-BE49-F238E27FC236}">
                <a16:creationId xmlns:a16="http://schemas.microsoft.com/office/drawing/2014/main" id="{FED172B1-2111-664A-D7F8-0660B35F8D88}"/>
              </a:ext>
            </a:extLst>
          </p:cNvPr>
          <p:cNvPicPr>
            <a:picLocks noChangeAspect="1"/>
          </p:cNvPicPr>
          <p:nvPr/>
        </p:nvPicPr>
        <p:blipFill>
          <a:blip r:embed="rId3"/>
          <a:stretch>
            <a:fillRect/>
          </a:stretch>
        </p:blipFill>
        <p:spPr>
          <a:xfrm>
            <a:off x="7270867" y="3839362"/>
            <a:ext cx="4327253" cy="1680402"/>
          </a:xfrm>
          <a:prstGeom prst="rect">
            <a:avLst/>
          </a:prstGeom>
        </p:spPr>
      </p:pic>
      <p:sp>
        <p:nvSpPr>
          <p:cNvPr id="7" name="TextBox 6">
            <a:extLst>
              <a:ext uri="{FF2B5EF4-FFF2-40B4-BE49-F238E27FC236}">
                <a16:creationId xmlns:a16="http://schemas.microsoft.com/office/drawing/2014/main" id="{33B150FD-4351-5E35-6593-1D2BFDB7034D}"/>
              </a:ext>
            </a:extLst>
          </p:cNvPr>
          <p:cNvSpPr txBox="1"/>
          <p:nvPr/>
        </p:nvSpPr>
        <p:spPr>
          <a:xfrm>
            <a:off x="878540" y="1190860"/>
            <a:ext cx="2699136" cy="369332"/>
          </a:xfrm>
          <a:prstGeom prst="rect">
            <a:avLst/>
          </a:prstGeom>
          <a:solidFill>
            <a:schemeClr val="tx1"/>
          </a:solidFill>
        </p:spPr>
        <p:txBody>
          <a:bodyPr wrap="square" rtlCol="0">
            <a:spAutoFit/>
          </a:bodyPr>
          <a:lstStyle/>
          <a:p>
            <a:pPr algn="ctr"/>
            <a:r>
              <a:rPr lang="es-ES_tradnl" dirty="0">
                <a:solidFill>
                  <a:srgbClr val="0FDD3F"/>
                </a:solidFill>
              </a:rPr>
              <a:t>Sample_02</a:t>
            </a:r>
          </a:p>
        </p:txBody>
      </p:sp>
    </p:spTree>
    <p:extLst>
      <p:ext uri="{BB962C8B-B14F-4D97-AF65-F5344CB8AC3E}">
        <p14:creationId xmlns:p14="http://schemas.microsoft.com/office/powerpoint/2010/main" val="3286382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5073EC-F54B-9D57-E2A8-8C9E0AE60FC2}"/>
              </a:ext>
            </a:extLst>
          </p:cNvPr>
          <p:cNvSpPr txBox="1"/>
          <p:nvPr/>
        </p:nvSpPr>
        <p:spPr>
          <a:xfrm>
            <a:off x="1271844" y="887697"/>
            <a:ext cx="1670970" cy="461665"/>
          </a:xfrm>
          <a:prstGeom prst="rect">
            <a:avLst/>
          </a:prstGeom>
          <a:noFill/>
        </p:spPr>
        <p:txBody>
          <a:bodyPr wrap="none" rtlCol="0">
            <a:spAutoFit/>
          </a:bodyPr>
          <a:lstStyle/>
          <a:p>
            <a:r>
              <a:rPr lang="es-ES_tradnl" sz="2400" dirty="0"/>
              <a:t>Motivación:</a:t>
            </a:r>
          </a:p>
        </p:txBody>
      </p:sp>
      <p:sp>
        <p:nvSpPr>
          <p:cNvPr id="9" name="TextBox 8">
            <a:extLst>
              <a:ext uri="{FF2B5EF4-FFF2-40B4-BE49-F238E27FC236}">
                <a16:creationId xmlns:a16="http://schemas.microsoft.com/office/drawing/2014/main" id="{319FE0A1-24A6-D45F-BF56-ADB79380F056}"/>
              </a:ext>
            </a:extLst>
          </p:cNvPr>
          <p:cNvSpPr txBox="1"/>
          <p:nvPr/>
        </p:nvSpPr>
        <p:spPr>
          <a:xfrm>
            <a:off x="872837" y="1894569"/>
            <a:ext cx="6192982" cy="1754326"/>
          </a:xfrm>
          <a:prstGeom prst="rect">
            <a:avLst/>
          </a:prstGeom>
          <a:noFill/>
        </p:spPr>
        <p:txBody>
          <a:bodyPr wrap="square" rtlCol="0">
            <a:spAutoFit/>
          </a:bodyPr>
          <a:lstStyle/>
          <a:p>
            <a:r>
              <a:rPr lang="es-ES_tradnl" dirty="0"/>
              <a:t>Divulgar los proyectos en los que estamos trabajando</a:t>
            </a:r>
          </a:p>
          <a:p>
            <a:r>
              <a:rPr lang="es-ES_tradnl" dirty="0"/>
              <a:t>Dar a conocer y aplicar modelos de IA en Visión x computadora</a:t>
            </a:r>
          </a:p>
          <a:p>
            <a:r>
              <a:rPr lang="es-ES_tradnl" dirty="0"/>
              <a:t>Extender el uso de Python en aplicaciones de Visión por Computadora</a:t>
            </a:r>
          </a:p>
          <a:p>
            <a:r>
              <a:rPr lang="es-ES_tradnl" dirty="0"/>
              <a:t>Despertar interés en problemas relacionados con la visión por computadora</a:t>
            </a:r>
          </a:p>
        </p:txBody>
      </p:sp>
      <p:pic>
        <p:nvPicPr>
          <p:cNvPr id="2" name="Picture 1">
            <a:extLst>
              <a:ext uri="{FF2B5EF4-FFF2-40B4-BE49-F238E27FC236}">
                <a16:creationId xmlns:a16="http://schemas.microsoft.com/office/drawing/2014/main" id="{BF73323F-0B12-BC65-2F56-6148F67F1272}"/>
              </a:ext>
            </a:extLst>
          </p:cNvPr>
          <p:cNvPicPr>
            <a:picLocks noChangeAspect="1"/>
          </p:cNvPicPr>
          <p:nvPr/>
        </p:nvPicPr>
        <p:blipFill>
          <a:blip r:embed="rId2"/>
          <a:stretch>
            <a:fillRect/>
          </a:stretch>
        </p:blipFill>
        <p:spPr>
          <a:xfrm>
            <a:off x="6850014" y="1118529"/>
            <a:ext cx="4902200" cy="4902200"/>
          </a:xfrm>
          <a:prstGeom prst="rect">
            <a:avLst/>
          </a:prstGeom>
        </p:spPr>
      </p:pic>
    </p:spTree>
    <p:extLst>
      <p:ext uri="{BB962C8B-B14F-4D97-AF65-F5344CB8AC3E}">
        <p14:creationId xmlns:p14="http://schemas.microsoft.com/office/powerpoint/2010/main" val="2214199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878540" y="1190860"/>
            <a:ext cx="2699136" cy="369332"/>
          </a:xfrm>
          <a:prstGeom prst="rect">
            <a:avLst/>
          </a:prstGeom>
          <a:solidFill>
            <a:schemeClr val="tx1"/>
          </a:solidFill>
        </p:spPr>
        <p:txBody>
          <a:bodyPr wrap="square" rtlCol="0">
            <a:spAutoFit/>
          </a:bodyPr>
          <a:lstStyle/>
          <a:p>
            <a:pPr algn="ctr"/>
            <a:r>
              <a:rPr lang="es-ES_tradnl" dirty="0">
                <a:solidFill>
                  <a:srgbClr val="0FDD3F"/>
                </a:solidFill>
              </a:rPr>
              <a:t>Sample_03</a:t>
            </a:r>
          </a:p>
        </p:txBody>
      </p:sp>
      <p:sp>
        <p:nvSpPr>
          <p:cNvPr id="8" name="TextBox 7">
            <a:extLst>
              <a:ext uri="{FF2B5EF4-FFF2-40B4-BE49-F238E27FC236}">
                <a16:creationId xmlns:a16="http://schemas.microsoft.com/office/drawing/2014/main" id="{6288094B-4C84-403C-7826-F218162B1576}"/>
              </a:ext>
            </a:extLst>
          </p:cNvPr>
          <p:cNvSpPr txBox="1"/>
          <p:nvPr/>
        </p:nvSpPr>
        <p:spPr>
          <a:xfrm>
            <a:off x="878540" y="1893838"/>
            <a:ext cx="6096000" cy="2308324"/>
          </a:xfrm>
          <a:prstGeom prst="rect">
            <a:avLst/>
          </a:prstGeom>
          <a:noFill/>
        </p:spPr>
        <p:txBody>
          <a:bodyPr wrap="square">
            <a:spAutoFit/>
          </a:bodyPr>
          <a:lstStyle/>
          <a:p>
            <a:r>
              <a:rPr lang="en-US" b="0" dirty="0">
                <a:solidFill>
                  <a:srgbClr val="008000"/>
                </a:solidFill>
                <a:effectLst/>
                <a:latin typeface="Menlo" panose="020B0609030804020204" pitchFamily="49" charset="0"/>
              </a:rPr>
              <a:t>#</a:t>
            </a:r>
            <a:r>
              <a:rPr lang="en-US" b="0" dirty="0" err="1">
                <a:solidFill>
                  <a:srgbClr val="008000"/>
                </a:solidFill>
                <a:effectLst/>
                <a:latin typeface="Menlo" panose="020B0609030804020204" pitchFamily="49" charset="0"/>
              </a:rPr>
              <a:t>Propiedades</a:t>
            </a:r>
            <a:r>
              <a:rPr lang="en-US" b="0" dirty="0">
                <a:solidFill>
                  <a:srgbClr val="008000"/>
                </a:solidFill>
                <a:effectLst/>
                <a:latin typeface="Menlo" panose="020B0609030804020204" pitchFamily="49" charset="0"/>
              </a:rPr>
              <a:t> de </a:t>
            </a:r>
            <a:r>
              <a:rPr lang="en-US" b="0" dirty="0" err="1">
                <a:solidFill>
                  <a:srgbClr val="008000"/>
                </a:solidFill>
                <a:effectLst/>
                <a:latin typeface="Menlo" panose="020B0609030804020204" pitchFamily="49" charset="0"/>
              </a:rPr>
              <a:t>una</a:t>
            </a:r>
            <a:r>
              <a:rPr lang="en-US" b="0" dirty="0">
                <a:solidFill>
                  <a:srgbClr val="008000"/>
                </a:solidFill>
                <a:effectLst/>
                <a:latin typeface="Menlo" panose="020B0609030804020204" pitchFamily="49" charset="0"/>
              </a:rPr>
              <a:t> imagen</a:t>
            </a:r>
            <a:endParaRPr lang="en-US" b="0" dirty="0">
              <a:solidFill>
                <a:srgbClr val="000000"/>
              </a:solidFill>
              <a:effectLst/>
              <a:latin typeface="Menlo" panose="020B0609030804020204" pitchFamily="49" charset="0"/>
            </a:endParaRPr>
          </a:p>
          <a:p>
            <a:r>
              <a:rPr lang="en-US" b="0" dirty="0">
                <a:solidFill>
                  <a:srgbClr val="AF00DB"/>
                </a:solidFill>
                <a:effectLst/>
                <a:latin typeface="Menlo" panose="020B0609030804020204" pitchFamily="49" charset="0"/>
              </a:rPr>
              <a:t>import</a:t>
            </a:r>
            <a:r>
              <a:rPr lang="en-US" b="0" dirty="0">
                <a:solidFill>
                  <a:srgbClr val="000000"/>
                </a:solidFill>
                <a:effectLst/>
                <a:latin typeface="Menlo" panose="020B0609030804020204" pitchFamily="49" charset="0"/>
              </a:rPr>
              <a:t> </a:t>
            </a:r>
            <a:r>
              <a:rPr lang="en-US" b="0" dirty="0">
                <a:solidFill>
                  <a:srgbClr val="267F99"/>
                </a:solidFill>
                <a:effectLst/>
                <a:latin typeface="Menlo" panose="020B0609030804020204" pitchFamily="49" charset="0"/>
              </a:rPr>
              <a:t>cv2</a:t>
            </a:r>
            <a:endParaRPr lang="en-US" b="0" dirty="0">
              <a:solidFill>
                <a:srgbClr val="000000"/>
              </a:solidFill>
              <a:effectLst/>
              <a:latin typeface="Menlo" panose="020B0609030804020204" pitchFamily="49" charset="0"/>
            </a:endParaRPr>
          </a:p>
          <a:p>
            <a:r>
              <a:rPr lang="en-US" b="0" dirty="0">
                <a:solidFill>
                  <a:srgbClr val="001080"/>
                </a:solidFill>
                <a:effectLst/>
                <a:latin typeface="Menlo" panose="020B0609030804020204" pitchFamily="49" charset="0"/>
              </a:rPr>
              <a:t>img2</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imread</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'color_house.png'</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0</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imshow</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'Imagen Grises'</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img2</a:t>
            </a:r>
            <a:r>
              <a:rPr lang="en-US" b="0" dirty="0">
                <a:solidFill>
                  <a:srgbClr val="000000"/>
                </a:solidFill>
                <a:effectLst/>
                <a:latin typeface="Menlo" panose="020B0609030804020204" pitchFamily="49" charset="0"/>
              </a:rPr>
              <a:t>)</a:t>
            </a:r>
          </a:p>
          <a:p>
            <a:r>
              <a:rPr lang="en-US" b="0" dirty="0">
                <a:solidFill>
                  <a:srgbClr val="795E26"/>
                </a:solidFill>
                <a:effectLst/>
                <a:latin typeface="Menlo" panose="020B0609030804020204" pitchFamily="49" charset="0"/>
              </a:rPr>
              <a:t>print</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img2</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shape</a:t>
            </a:r>
            <a:r>
              <a:rPr lang="en-US" b="0" dirty="0">
                <a:solidFill>
                  <a:srgbClr val="000000"/>
                </a:solidFill>
                <a:effectLst/>
                <a:latin typeface="Menlo" panose="020B0609030804020204" pitchFamily="49" charset="0"/>
              </a:rPr>
              <a:t>)</a:t>
            </a:r>
          </a:p>
          <a:p>
            <a:r>
              <a:rPr lang="en-US" b="0" dirty="0">
                <a:solidFill>
                  <a:srgbClr val="795E26"/>
                </a:solidFill>
                <a:effectLst/>
                <a:latin typeface="Menlo" panose="020B0609030804020204" pitchFamily="49" charset="0"/>
              </a:rPr>
              <a:t>print</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img2</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waitKey</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0</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destroyAllWindows</a:t>
            </a:r>
            <a:r>
              <a:rPr lang="en-US" b="0" dirty="0">
                <a:solidFill>
                  <a:srgbClr val="000000"/>
                </a:solidFill>
                <a:effectLst/>
                <a:latin typeface="Menlo" panose="020B0609030804020204" pitchFamily="49" charset="0"/>
              </a:rPr>
              <a:t>()</a:t>
            </a:r>
          </a:p>
        </p:txBody>
      </p:sp>
      <p:pic>
        <p:nvPicPr>
          <p:cNvPr id="9" name="Picture 8">
            <a:extLst>
              <a:ext uri="{FF2B5EF4-FFF2-40B4-BE49-F238E27FC236}">
                <a16:creationId xmlns:a16="http://schemas.microsoft.com/office/drawing/2014/main" id="{99EE0028-240E-47F2-B468-DF4633516454}"/>
              </a:ext>
            </a:extLst>
          </p:cNvPr>
          <p:cNvPicPr>
            <a:picLocks noChangeAspect="1"/>
          </p:cNvPicPr>
          <p:nvPr/>
        </p:nvPicPr>
        <p:blipFill>
          <a:blip r:embed="rId3"/>
          <a:stretch>
            <a:fillRect/>
          </a:stretch>
        </p:blipFill>
        <p:spPr>
          <a:xfrm>
            <a:off x="7614526" y="3048000"/>
            <a:ext cx="3698934" cy="1890204"/>
          </a:xfrm>
          <a:prstGeom prst="rect">
            <a:avLst/>
          </a:prstGeom>
        </p:spPr>
      </p:pic>
    </p:spTree>
    <p:extLst>
      <p:ext uri="{BB962C8B-B14F-4D97-AF65-F5344CB8AC3E}">
        <p14:creationId xmlns:p14="http://schemas.microsoft.com/office/powerpoint/2010/main" val="2646658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Sample_04</a:t>
            </a:r>
          </a:p>
        </p:txBody>
      </p:sp>
      <p:pic>
        <p:nvPicPr>
          <p:cNvPr id="3" name="Picture 2">
            <a:extLst>
              <a:ext uri="{FF2B5EF4-FFF2-40B4-BE49-F238E27FC236}">
                <a16:creationId xmlns:a16="http://schemas.microsoft.com/office/drawing/2014/main" id="{1DD6B7CC-5A22-F5D4-E9E9-597AE43D5A82}"/>
              </a:ext>
            </a:extLst>
          </p:cNvPr>
          <p:cNvPicPr>
            <a:picLocks noChangeAspect="1"/>
          </p:cNvPicPr>
          <p:nvPr/>
        </p:nvPicPr>
        <p:blipFill>
          <a:blip r:embed="rId3"/>
          <a:stretch>
            <a:fillRect/>
          </a:stretch>
        </p:blipFill>
        <p:spPr>
          <a:xfrm>
            <a:off x="5523753" y="4075206"/>
            <a:ext cx="6451600" cy="2616200"/>
          </a:xfrm>
          <a:prstGeom prst="rect">
            <a:avLst/>
          </a:prstGeom>
        </p:spPr>
      </p:pic>
      <p:sp>
        <p:nvSpPr>
          <p:cNvPr id="10" name="TextBox 9">
            <a:extLst>
              <a:ext uri="{FF2B5EF4-FFF2-40B4-BE49-F238E27FC236}">
                <a16:creationId xmlns:a16="http://schemas.microsoft.com/office/drawing/2014/main" id="{CCB2775B-CDC3-15AB-2BBC-72F398F6A2E9}"/>
              </a:ext>
            </a:extLst>
          </p:cNvPr>
          <p:cNvSpPr txBox="1"/>
          <p:nvPr/>
        </p:nvSpPr>
        <p:spPr>
          <a:xfrm>
            <a:off x="537881" y="1213133"/>
            <a:ext cx="6096000" cy="3139321"/>
          </a:xfrm>
          <a:prstGeom prst="rect">
            <a:avLst/>
          </a:prstGeom>
          <a:noFill/>
        </p:spPr>
        <p:txBody>
          <a:bodyPr wrap="square">
            <a:spAutoFit/>
          </a:bodyPr>
          <a:lstStyle/>
          <a:p>
            <a:r>
              <a:rPr lang="en-US" b="0" dirty="0">
                <a:solidFill>
                  <a:srgbClr val="008000"/>
                </a:solidFill>
                <a:effectLst/>
                <a:latin typeface="Menlo" panose="020B0609030804020204" pitchFamily="49" charset="0"/>
              </a:rPr>
              <a:t># </a:t>
            </a:r>
            <a:r>
              <a:rPr lang="en-US" b="0" dirty="0" err="1">
                <a:solidFill>
                  <a:srgbClr val="008000"/>
                </a:solidFill>
                <a:effectLst/>
                <a:latin typeface="Menlo" panose="020B0609030804020204" pitchFamily="49" charset="0"/>
              </a:rPr>
              <a:t>Modificando</a:t>
            </a:r>
            <a:r>
              <a:rPr lang="en-US" b="0" dirty="0">
                <a:solidFill>
                  <a:srgbClr val="008000"/>
                </a:solidFill>
                <a:effectLst/>
                <a:latin typeface="Menlo" panose="020B0609030804020204" pitchFamily="49" charset="0"/>
              </a:rPr>
              <a:t> </a:t>
            </a:r>
            <a:r>
              <a:rPr lang="en-US" b="0" dirty="0" err="1">
                <a:solidFill>
                  <a:srgbClr val="008000"/>
                </a:solidFill>
                <a:effectLst/>
                <a:latin typeface="Menlo" panose="020B0609030804020204" pitchFamily="49" charset="0"/>
              </a:rPr>
              <a:t>el</a:t>
            </a:r>
            <a:r>
              <a:rPr lang="en-US" b="0" dirty="0">
                <a:solidFill>
                  <a:srgbClr val="008000"/>
                </a:solidFill>
                <a:effectLst/>
                <a:latin typeface="Menlo" panose="020B0609030804020204" pitchFamily="49" charset="0"/>
              </a:rPr>
              <a:t> </a:t>
            </a:r>
            <a:r>
              <a:rPr lang="en-US" b="0" dirty="0" err="1">
                <a:solidFill>
                  <a:srgbClr val="008000"/>
                </a:solidFill>
                <a:effectLst/>
                <a:latin typeface="Menlo" panose="020B0609030804020204" pitchFamily="49" charset="0"/>
              </a:rPr>
              <a:t>contenido</a:t>
            </a:r>
            <a:r>
              <a:rPr lang="en-US" b="0" dirty="0">
                <a:solidFill>
                  <a:srgbClr val="008000"/>
                </a:solidFill>
                <a:effectLst/>
                <a:latin typeface="Menlo" panose="020B0609030804020204" pitchFamily="49" charset="0"/>
              </a:rPr>
              <a:t> de </a:t>
            </a:r>
            <a:r>
              <a:rPr lang="en-US" b="0" dirty="0" err="1">
                <a:solidFill>
                  <a:srgbClr val="008000"/>
                </a:solidFill>
                <a:effectLst/>
                <a:latin typeface="Menlo" panose="020B0609030804020204" pitchFamily="49" charset="0"/>
              </a:rPr>
              <a:t>una</a:t>
            </a:r>
            <a:r>
              <a:rPr lang="en-US" b="0" dirty="0">
                <a:solidFill>
                  <a:srgbClr val="008000"/>
                </a:solidFill>
                <a:effectLst/>
                <a:latin typeface="Menlo" panose="020B0609030804020204" pitchFamily="49" charset="0"/>
              </a:rPr>
              <a:t> imagen</a:t>
            </a:r>
            <a:endParaRPr lang="en-US" b="0" dirty="0">
              <a:solidFill>
                <a:srgbClr val="000000"/>
              </a:solidFill>
              <a:effectLst/>
              <a:latin typeface="Menlo" panose="020B0609030804020204" pitchFamily="49" charset="0"/>
            </a:endParaRPr>
          </a:p>
          <a:p>
            <a:r>
              <a:rPr lang="en-US" b="0" dirty="0">
                <a:solidFill>
                  <a:srgbClr val="AF00DB"/>
                </a:solidFill>
                <a:effectLst/>
                <a:latin typeface="Menlo" panose="020B0609030804020204" pitchFamily="49" charset="0"/>
              </a:rPr>
              <a:t>import</a:t>
            </a:r>
            <a:r>
              <a:rPr lang="en-US" b="0" dirty="0">
                <a:solidFill>
                  <a:srgbClr val="000000"/>
                </a:solidFill>
                <a:effectLst/>
                <a:latin typeface="Menlo" panose="020B0609030804020204" pitchFamily="49" charset="0"/>
              </a:rPr>
              <a:t> </a:t>
            </a:r>
            <a:r>
              <a:rPr lang="en-US" b="0" dirty="0">
                <a:solidFill>
                  <a:srgbClr val="267F99"/>
                </a:solidFill>
                <a:effectLst/>
                <a:latin typeface="Menlo" panose="020B0609030804020204" pitchFamily="49" charset="0"/>
              </a:rPr>
              <a:t>cv2</a:t>
            </a:r>
            <a:endParaRPr lang="en-US" b="0" dirty="0">
              <a:solidFill>
                <a:srgbClr val="000000"/>
              </a:solidFill>
              <a:effectLst/>
              <a:latin typeface="Menlo" panose="020B0609030804020204" pitchFamily="49" charset="0"/>
            </a:endParaRPr>
          </a:p>
          <a:p>
            <a:r>
              <a:rPr lang="en-US" b="0" dirty="0" err="1">
                <a:solidFill>
                  <a:srgbClr val="001080"/>
                </a:solidFill>
                <a:effectLst/>
                <a:latin typeface="Menlo" panose="020B0609030804020204" pitchFamily="49" charset="0"/>
              </a:rPr>
              <a:t>img</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imread</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'color_house.png'</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0</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imshow</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'Imagen Original'</a:t>
            </a:r>
            <a:r>
              <a:rPr lang="en-US" b="0" dirty="0">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img</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for</a:t>
            </a:r>
            <a:r>
              <a:rPr lang="en-US" b="0" dirty="0">
                <a:solidFill>
                  <a:srgbClr val="000000"/>
                </a:solidFill>
                <a:effectLst/>
                <a:latin typeface="Menlo" panose="020B0609030804020204" pitchFamily="49" charset="0"/>
              </a:rPr>
              <a:t> </a:t>
            </a:r>
            <a:r>
              <a:rPr lang="en-US" b="0" dirty="0">
                <a:solidFill>
                  <a:srgbClr val="001080"/>
                </a:solidFill>
                <a:effectLst/>
                <a:latin typeface="Menlo" panose="020B0609030804020204" pitchFamily="49" charset="0"/>
              </a:rPr>
              <a:t>row</a:t>
            </a:r>
            <a:r>
              <a:rPr lang="en-US" b="0" dirty="0">
                <a:solidFill>
                  <a:srgbClr val="000000"/>
                </a:solidFill>
                <a:effectLst/>
                <a:latin typeface="Menlo" panose="020B0609030804020204" pitchFamily="49" charset="0"/>
              </a:rPr>
              <a:t> </a:t>
            </a:r>
            <a:r>
              <a:rPr lang="en-US" b="0" dirty="0">
                <a:solidFill>
                  <a:srgbClr val="AF00DB"/>
                </a:solidFill>
                <a:effectLst/>
                <a:latin typeface="Menlo" panose="020B0609030804020204" pitchFamily="49" charset="0"/>
              </a:rPr>
              <a:t>in</a:t>
            </a:r>
            <a:r>
              <a:rPr lang="en-US" b="0" dirty="0">
                <a:solidFill>
                  <a:srgbClr val="000000"/>
                </a:solidFill>
                <a:effectLst/>
                <a:latin typeface="Menlo" panose="020B0609030804020204" pitchFamily="49" charset="0"/>
              </a:rPr>
              <a:t> </a:t>
            </a:r>
            <a:r>
              <a:rPr lang="en-US" b="0" dirty="0">
                <a:solidFill>
                  <a:srgbClr val="267F99"/>
                </a:solidFill>
                <a:effectLst/>
                <a:latin typeface="Menlo" panose="020B0609030804020204" pitchFamily="49" charset="0"/>
              </a:rPr>
              <a:t>range</a:t>
            </a:r>
            <a:r>
              <a:rPr lang="en-US" b="0" dirty="0">
                <a:solidFill>
                  <a:srgbClr val="000000"/>
                </a:solidFill>
                <a:effectLst/>
                <a:latin typeface="Menlo" panose="020B0609030804020204" pitchFamily="49" charset="0"/>
              </a:rPr>
              <a:t>(</a:t>
            </a:r>
            <a:r>
              <a:rPr lang="en-US" b="0" dirty="0" err="1">
                <a:solidFill>
                  <a:srgbClr val="795E26"/>
                </a:solidFill>
                <a:effectLst/>
                <a:latin typeface="Menlo" panose="020B0609030804020204" pitchFamily="49" charset="0"/>
              </a:rPr>
              <a:t>len</a:t>
            </a:r>
            <a:r>
              <a:rPr lang="en-US" b="0" dirty="0">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img</a:t>
            </a:r>
            <a:r>
              <a:rPr lang="en-US" b="0" dirty="0">
                <a:solidFill>
                  <a:srgbClr val="000000"/>
                </a:solidFill>
                <a:effectLst/>
                <a:latin typeface="Menlo" panose="020B0609030804020204" pitchFamily="49" charset="0"/>
              </a:rPr>
              <a:t>) - </a:t>
            </a:r>
            <a:r>
              <a:rPr lang="en-US" b="0" dirty="0">
                <a:solidFill>
                  <a:srgbClr val="098658"/>
                </a:solidFill>
                <a:effectLst/>
                <a:latin typeface="Menlo" panose="020B0609030804020204" pitchFamily="49" charset="0"/>
              </a:rPr>
              <a:t>40</a:t>
            </a:r>
            <a:r>
              <a:rPr lang="en-US" b="0" dirty="0">
                <a:solidFill>
                  <a:srgbClr val="000000"/>
                </a:solidFill>
                <a:effectLst/>
                <a:latin typeface="Menlo" panose="020B0609030804020204" pitchFamily="49" charset="0"/>
              </a:rPr>
              <a:t>):</a:t>
            </a:r>
          </a:p>
          <a:p>
            <a:r>
              <a:rPr lang="en-US" dirty="0">
                <a:solidFill>
                  <a:srgbClr val="AF00DB"/>
                </a:solidFill>
                <a:latin typeface="Menlo" panose="020B0609030804020204" pitchFamily="49" charset="0"/>
              </a:rPr>
              <a:t>   </a:t>
            </a:r>
            <a:r>
              <a:rPr lang="en-US" b="0" dirty="0">
                <a:solidFill>
                  <a:srgbClr val="AF00DB"/>
                </a:solidFill>
                <a:effectLst/>
                <a:latin typeface="Menlo" panose="020B0609030804020204" pitchFamily="49" charset="0"/>
              </a:rPr>
              <a:t>for</a:t>
            </a:r>
            <a:r>
              <a:rPr lang="en-US" b="0" dirty="0">
                <a:solidFill>
                  <a:srgbClr val="000000"/>
                </a:solidFill>
                <a:effectLst/>
                <a:latin typeface="Menlo" panose="020B0609030804020204" pitchFamily="49" charset="0"/>
              </a:rPr>
              <a:t> </a:t>
            </a:r>
            <a:r>
              <a:rPr lang="en-US" b="0" dirty="0">
                <a:solidFill>
                  <a:srgbClr val="001080"/>
                </a:solidFill>
                <a:effectLst/>
                <a:latin typeface="Menlo" panose="020B0609030804020204" pitchFamily="49" charset="0"/>
              </a:rPr>
              <a:t>col</a:t>
            </a:r>
            <a:r>
              <a:rPr lang="en-US" b="0" dirty="0">
                <a:solidFill>
                  <a:srgbClr val="000000"/>
                </a:solidFill>
                <a:effectLst/>
                <a:latin typeface="Menlo" panose="020B0609030804020204" pitchFamily="49" charset="0"/>
              </a:rPr>
              <a:t> </a:t>
            </a:r>
            <a:r>
              <a:rPr lang="en-US" b="0" dirty="0">
                <a:solidFill>
                  <a:srgbClr val="AF00DB"/>
                </a:solidFill>
                <a:effectLst/>
                <a:latin typeface="Menlo" panose="020B0609030804020204" pitchFamily="49" charset="0"/>
              </a:rPr>
              <a:t>in</a:t>
            </a:r>
            <a:r>
              <a:rPr lang="en-US" b="0" dirty="0">
                <a:solidFill>
                  <a:srgbClr val="000000"/>
                </a:solidFill>
                <a:effectLst/>
                <a:latin typeface="Menlo" panose="020B0609030804020204" pitchFamily="49" charset="0"/>
              </a:rPr>
              <a:t> </a:t>
            </a:r>
            <a:r>
              <a:rPr lang="en-US" b="0" dirty="0">
                <a:solidFill>
                  <a:srgbClr val="267F99"/>
                </a:solidFill>
                <a:effectLst/>
                <a:latin typeface="Menlo" panose="020B0609030804020204" pitchFamily="49" charset="0"/>
              </a:rPr>
              <a:t>range</a:t>
            </a:r>
            <a:r>
              <a:rPr lang="en-US" b="0" dirty="0">
                <a:solidFill>
                  <a:srgbClr val="000000"/>
                </a:solidFill>
                <a:effectLst/>
                <a:latin typeface="Menlo" panose="020B0609030804020204" pitchFamily="49" charset="0"/>
              </a:rPr>
              <a:t>(</a:t>
            </a:r>
            <a:r>
              <a:rPr lang="en-US" b="0" dirty="0" err="1">
                <a:solidFill>
                  <a:srgbClr val="795E26"/>
                </a:solidFill>
                <a:effectLst/>
                <a:latin typeface="Menlo" panose="020B0609030804020204" pitchFamily="49" charset="0"/>
              </a:rPr>
              <a:t>len</a:t>
            </a:r>
            <a:r>
              <a:rPr lang="en-US" b="0" dirty="0">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img</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row</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      if</a:t>
            </a:r>
            <a:r>
              <a:rPr lang="en-US" b="0" dirty="0">
                <a:solidFill>
                  <a:srgbClr val="000000"/>
                </a:solidFill>
                <a:effectLst/>
                <a:latin typeface="Menlo" panose="020B0609030804020204" pitchFamily="49" charset="0"/>
              </a:rPr>
              <a:t> </a:t>
            </a:r>
            <a:r>
              <a:rPr lang="en-US" b="0" dirty="0" err="1">
                <a:solidFill>
                  <a:srgbClr val="001080"/>
                </a:solidFill>
                <a:effectLst/>
                <a:latin typeface="Menlo" panose="020B0609030804020204" pitchFamily="49" charset="0"/>
              </a:rPr>
              <a:t>img</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row</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col</a:t>
            </a:r>
            <a:r>
              <a:rPr lang="en-US" b="0" dirty="0">
                <a:solidFill>
                  <a:srgbClr val="000000"/>
                </a:solidFill>
                <a:effectLst/>
                <a:latin typeface="Menlo" panose="020B0609030804020204" pitchFamily="49" charset="0"/>
              </a:rPr>
              <a:t>] &gt; </a:t>
            </a:r>
            <a:r>
              <a:rPr lang="en-US" b="0" dirty="0">
                <a:solidFill>
                  <a:srgbClr val="098658"/>
                </a:solidFill>
                <a:effectLst/>
                <a:latin typeface="Menlo" panose="020B0609030804020204" pitchFamily="49" charset="0"/>
              </a:rPr>
              <a:t>245</a:t>
            </a:r>
            <a:r>
              <a:rPr lang="en-US" b="0" dirty="0">
                <a:solidFill>
                  <a:srgbClr val="000000"/>
                </a:solidFill>
                <a:effectLst/>
                <a:latin typeface="Menlo" panose="020B0609030804020204" pitchFamily="49" charset="0"/>
              </a:rPr>
              <a:t>:</a:t>
            </a:r>
          </a:p>
          <a:p>
            <a:r>
              <a:rPr lang="en-US" b="0" dirty="0">
                <a:solidFill>
                  <a:srgbClr val="001080"/>
                </a:solidFill>
                <a:effectLst/>
                <a:latin typeface="Menlo" panose="020B0609030804020204" pitchFamily="49" charset="0"/>
              </a:rPr>
              <a:t>         </a:t>
            </a:r>
            <a:r>
              <a:rPr lang="en-US" b="0" dirty="0" err="1">
                <a:solidFill>
                  <a:srgbClr val="001080"/>
                </a:solidFill>
                <a:effectLst/>
                <a:latin typeface="Menlo" panose="020B0609030804020204" pitchFamily="49" charset="0"/>
              </a:rPr>
              <a:t>img</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row</a:t>
            </a:r>
            <a:r>
              <a:rPr lang="en-US" b="0" dirty="0">
                <a:solidFill>
                  <a:srgbClr val="000000"/>
                </a:solidFill>
                <a:effectLst/>
                <a:latin typeface="Menlo" panose="020B0609030804020204" pitchFamily="49" charset="0"/>
              </a:rPr>
              <a:t>][</a:t>
            </a:r>
            <a:r>
              <a:rPr lang="en-US" b="0" dirty="0">
                <a:solidFill>
                  <a:srgbClr val="001080"/>
                </a:solidFill>
                <a:effectLst/>
                <a:latin typeface="Menlo" panose="020B0609030804020204" pitchFamily="49" charset="0"/>
              </a:rPr>
              <a:t>col</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30</a:t>
            </a:r>
            <a:endParaRPr lang="en-US" b="0" dirty="0">
              <a:solidFill>
                <a:srgbClr val="000000"/>
              </a:solidFill>
              <a:effectLst/>
              <a:latin typeface="Menlo" panose="020B0609030804020204" pitchFamily="49" charset="0"/>
            </a:endParaRP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imshow</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'Imagen </a:t>
            </a:r>
            <a:r>
              <a:rPr lang="en-US" b="0" dirty="0" err="1">
                <a:solidFill>
                  <a:srgbClr val="A31515"/>
                </a:solidFill>
                <a:effectLst/>
                <a:latin typeface="Menlo" panose="020B0609030804020204" pitchFamily="49" charset="0"/>
              </a:rPr>
              <a:t>Modificada</a:t>
            </a:r>
            <a:r>
              <a:rPr lang="en-US" b="0" dirty="0">
                <a:solidFill>
                  <a:srgbClr val="A31515"/>
                </a:solidFill>
                <a:effectLst/>
                <a:latin typeface="Menlo" panose="020B0609030804020204" pitchFamily="49" charset="0"/>
              </a:rPr>
              <a:t>'</a:t>
            </a:r>
            <a:r>
              <a:rPr lang="en-US" b="0" dirty="0">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img</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waitKey</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0</a:t>
            </a:r>
            <a:r>
              <a:rPr lang="en-US" b="0" dirty="0">
                <a:solidFill>
                  <a:srgbClr val="000000"/>
                </a:solidFill>
                <a:effectLst/>
                <a:latin typeface="Menlo" panose="020B0609030804020204" pitchFamily="49" charset="0"/>
              </a:rPr>
              <a:t>)</a:t>
            </a:r>
          </a:p>
          <a:p>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destroyAllWindows</a:t>
            </a:r>
            <a:r>
              <a:rPr lang="en-US" b="0" dirty="0">
                <a:solidFill>
                  <a:srgbClr val="000000"/>
                </a:solidFill>
                <a:effectLst/>
                <a:latin typeface="Menlo" panose="020B0609030804020204" pitchFamily="49" charset="0"/>
              </a:rPr>
              <a:t>()</a:t>
            </a:r>
          </a:p>
        </p:txBody>
      </p:sp>
    </p:spTree>
    <p:extLst>
      <p:ext uri="{BB962C8B-B14F-4D97-AF65-F5344CB8AC3E}">
        <p14:creationId xmlns:p14="http://schemas.microsoft.com/office/powerpoint/2010/main" val="490132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Sample_05</a:t>
            </a:r>
          </a:p>
        </p:txBody>
      </p:sp>
      <p:pic>
        <p:nvPicPr>
          <p:cNvPr id="2" name="Picture 1">
            <a:extLst>
              <a:ext uri="{FF2B5EF4-FFF2-40B4-BE49-F238E27FC236}">
                <a16:creationId xmlns:a16="http://schemas.microsoft.com/office/drawing/2014/main" id="{CB1A5A6E-52FD-9A2F-B295-91EB2C35876F}"/>
              </a:ext>
            </a:extLst>
          </p:cNvPr>
          <p:cNvPicPr>
            <a:picLocks noChangeAspect="1"/>
          </p:cNvPicPr>
          <p:nvPr/>
        </p:nvPicPr>
        <p:blipFill>
          <a:blip r:embed="rId3"/>
          <a:stretch>
            <a:fillRect/>
          </a:stretch>
        </p:blipFill>
        <p:spPr>
          <a:xfrm>
            <a:off x="5825939" y="4138706"/>
            <a:ext cx="6134100" cy="2489200"/>
          </a:xfrm>
          <a:prstGeom prst="rect">
            <a:avLst/>
          </a:prstGeom>
        </p:spPr>
      </p:pic>
      <p:sp>
        <p:nvSpPr>
          <p:cNvPr id="9" name="TextBox 8">
            <a:extLst>
              <a:ext uri="{FF2B5EF4-FFF2-40B4-BE49-F238E27FC236}">
                <a16:creationId xmlns:a16="http://schemas.microsoft.com/office/drawing/2014/main" id="{85D7650E-F114-1928-9BF8-3B04D4A2658A}"/>
              </a:ext>
            </a:extLst>
          </p:cNvPr>
          <p:cNvSpPr txBox="1"/>
          <p:nvPr/>
        </p:nvSpPr>
        <p:spPr>
          <a:xfrm>
            <a:off x="358587" y="1305341"/>
            <a:ext cx="10775578" cy="3385542"/>
          </a:xfrm>
          <a:prstGeom prst="rect">
            <a:avLst/>
          </a:prstGeom>
          <a:noFill/>
        </p:spPr>
        <p:txBody>
          <a:bodyPr wrap="square">
            <a:spAutoFit/>
          </a:bodyPr>
          <a:lstStyle/>
          <a:p>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Modificando</a:t>
            </a:r>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el</a:t>
            </a:r>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contenido</a:t>
            </a:r>
            <a:r>
              <a:rPr lang="en-US" sz="1600" b="0" dirty="0">
                <a:solidFill>
                  <a:srgbClr val="008000"/>
                </a:solidFill>
                <a:effectLst/>
                <a:latin typeface="Menlo" panose="020B0609030804020204" pitchFamily="49" charset="0"/>
              </a:rPr>
              <a:t> de </a:t>
            </a:r>
            <a:r>
              <a:rPr lang="en-US" sz="1600" b="0" dirty="0" err="1">
                <a:solidFill>
                  <a:srgbClr val="008000"/>
                </a:solidFill>
                <a:effectLst/>
                <a:latin typeface="Menlo" panose="020B0609030804020204" pitchFamily="49" charset="0"/>
              </a:rPr>
              <a:t>una</a:t>
            </a:r>
            <a:r>
              <a:rPr lang="en-US" sz="1600" b="0" dirty="0">
                <a:solidFill>
                  <a:srgbClr val="008000"/>
                </a:solidFill>
                <a:effectLst/>
                <a:latin typeface="Menlo" panose="020B0609030804020204" pitchFamily="49" charset="0"/>
              </a:rPr>
              <a:t> imagen</a:t>
            </a:r>
            <a:endParaRPr lang="en-US" sz="1600" b="0" dirty="0">
              <a:solidFill>
                <a:srgbClr val="000000"/>
              </a:solidFill>
              <a:effectLst/>
              <a:latin typeface="Menlo" panose="020B0609030804020204" pitchFamily="49" charset="0"/>
            </a:endParaRPr>
          </a:p>
          <a:p>
            <a:r>
              <a:rPr lang="en-US" sz="1600" b="0" dirty="0">
                <a:solidFill>
                  <a:srgbClr val="AF00DB"/>
                </a:solidFill>
                <a:effectLst/>
                <a:latin typeface="Menlo" panose="020B0609030804020204" pitchFamily="49" charset="0"/>
              </a:rPr>
              <a:t>import</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cv2</a:t>
            </a:r>
            <a:endParaRPr lang="en-US" sz="1600" b="0" dirty="0">
              <a:solidFill>
                <a:srgbClr val="000000"/>
              </a:solidFill>
              <a:effectLst/>
              <a:latin typeface="Menlo" panose="020B0609030804020204" pitchFamily="49" charset="0"/>
            </a:endParaRPr>
          </a:p>
          <a:p>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imread</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a:t>
            </a:r>
            <a:r>
              <a:rPr lang="en-US" sz="1600" b="0" dirty="0" err="1">
                <a:solidFill>
                  <a:srgbClr val="A31515"/>
                </a:solidFill>
                <a:effectLst/>
                <a:latin typeface="Menlo" panose="020B0609030804020204" pitchFamily="49" charset="0"/>
              </a:rPr>
              <a:t>color_house.png</a:t>
            </a:r>
            <a:r>
              <a:rPr lang="en-US" sz="1600" b="0" dirty="0">
                <a:solidFill>
                  <a:srgbClr val="A31515"/>
                </a:solidFill>
                <a:effectLst/>
                <a:latin typeface="Menlo" panose="020B0609030804020204" pitchFamily="49" charset="0"/>
              </a:rPr>
              <a:t>'</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imshow</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'Imagen Original'</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for</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 </a:t>
            </a:r>
            <a:r>
              <a:rPr lang="en-US" sz="1600" b="0" dirty="0">
                <a:solidFill>
                  <a:srgbClr val="AF00DB"/>
                </a:solidFill>
                <a:effectLst/>
                <a:latin typeface="Menlo" panose="020B0609030804020204" pitchFamily="49" charset="0"/>
              </a:rPr>
              <a:t>in</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range</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len</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 - </a:t>
            </a:r>
            <a:r>
              <a:rPr lang="en-US" sz="1600" b="0" dirty="0">
                <a:solidFill>
                  <a:srgbClr val="098658"/>
                </a:solidFill>
                <a:effectLst/>
                <a:latin typeface="Menlo" panose="020B0609030804020204" pitchFamily="49" charset="0"/>
              </a:rPr>
              <a:t>40</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for</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 </a:t>
            </a:r>
            <a:r>
              <a:rPr lang="en-US" sz="1600" b="0" dirty="0">
                <a:solidFill>
                  <a:srgbClr val="AF00DB"/>
                </a:solidFill>
                <a:effectLst/>
                <a:latin typeface="Menlo" panose="020B0609030804020204" pitchFamily="49" charset="0"/>
              </a:rPr>
              <a:t>in</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range</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len</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if</a:t>
            </a:r>
            <a:r>
              <a:rPr lang="en-US" sz="1600" b="0" dirty="0">
                <a:solidFill>
                  <a:srgbClr val="000000"/>
                </a:solidFill>
                <a:effectLst/>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r>
              <a:rPr lang="en-US" sz="1600" b="0" dirty="0">
                <a:solidFill>
                  <a:srgbClr val="000000"/>
                </a:solidFill>
                <a:effectLst/>
                <a:latin typeface="Menlo" panose="020B0609030804020204" pitchFamily="49" charset="0"/>
              </a:rPr>
              <a:t>] &gt; </a:t>
            </a:r>
            <a:r>
              <a:rPr lang="en-US" sz="1600" b="0" dirty="0">
                <a:solidFill>
                  <a:srgbClr val="098658"/>
                </a:solidFill>
                <a:effectLst/>
                <a:latin typeface="Menlo" panose="020B0609030804020204" pitchFamily="49" charset="0"/>
              </a:rPr>
              <a:t>220</a:t>
            </a:r>
            <a:r>
              <a:rPr lang="en-US" sz="1600" b="0" dirty="0">
                <a:solidFill>
                  <a:srgbClr val="000000"/>
                </a:solidFill>
                <a:effectLst/>
                <a:latin typeface="Menlo" panose="020B0609030804020204" pitchFamily="49" charset="0"/>
              </a:rPr>
              <a:t> </a:t>
            </a:r>
            <a:r>
              <a:rPr lang="en-US" sz="1600" b="0" dirty="0">
                <a:solidFill>
                  <a:srgbClr val="0000FF"/>
                </a:solidFill>
                <a:effectLst/>
                <a:latin typeface="Menlo" panose="020B0609030804020204" pitchFamily="49" charset="0"/>
              </a:rPr>
              <a:t>and</a:t>
            </a:r>
            <a:r>
              <a:rPr lang="en-US" sz="1600" dirty="0">
                <a:solidFill>
                  <a:srgbClr val="000000"/>
                </a:solidFill>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 &gt; </a:t>
            </a:r>
            <a:r>
              <a:rPr lang="en-US" sz="1600" b="0" dirty="0">
                <a:solidFill>
                  <a:srgbClr val="098658"/>
                </a:solidFill>
                <a:effectLst/>
                <a:latin typeface="Menlo" panose="020B0609030804020204" pitchFamily="49" charset="0"/>
              </a:rPr>
              <a:t>220</a:t>
            </a:r>
            <a:r>
              <a:rPr lang="en-US" sz="1600" b="0" dirty="0">
                <a:solidFill>
                  <a:srgbClr val="000000"/>
                </a:solidFill>
                <a:effectLst/>
                <a:latin typeface="Menlo" panose="020B0609030804020204" pitchFamily="49" charset="0"/>
              </a:rPr>
              <a:t> </a:t>
            </a:r>
            <a:r>
              <a:rPr lang="en-US" sz="1600" b="0" dirty="0">
                <a:solidFill>
                  <a:srgbClr val="0000FF"/>
                </a:solidFill>
                <a:effectLst/>
                <a:latin typeface="Menlo" panose="020B0609030804020204" pitchFamily="49" charset="0"/>
              </a:rPr>
              <a:t>and</a:t>
            </a:r>
            <a:r>
              <a:rPr lang="en-US" sz="1600" b="0" dirty="0">
                <a:solidFill>
                  <a:srgbClr val="000000"/>
                </a:solidFill>
                <a:effectLst/>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2</a:t>
            </a:r>
            <a:r>
              <a:rPr lang="en-US" sz="1600" b="0" dirty="0">
                <a:solidFill>
                  <a:srgbClr val="000000"/>
                </a:solidFill>
                <a:effectLst/>
                <a:latin typeface="Menlo" panose="020B0609030804020204" pitchFamily="49" charset="0"/>
              </a:rPr>
              <a:t>] &gt; </a:t>
            </a:r>
            <a:r>
              <a:rPr lang="en-US" sz="1600" b="0" dirty="0">
                <a:solidFill>
                  <a:srgbClr val="098658"/>
                </a:solidFill>
                <a:effectLst/>
                <a:latin typeface="Menlo" panose="020B0609030804020204" pitchFamily="49" charset="0"/>
              </a:rPr>
              <a:t>220</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251</a:t>
            </a:r>
            <a:endParaRPr lang="en-US" sz="1600" b="0" dirty="0">
              <a:solidFill>
                <a:srgbClr val="000000"/>
              </a:solidFill>
              <a:effectLst/>
              <a:latin typeface="Menlo" panose="020B0609030804020204" pitchFamily="49" charset="0"/>
            </a:endParaRP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128</a:t>
            </a:r>
            <a:endParaRPr lang="en-US" sz="1600" b="0" dirty="0">
              <a:solidFill>
                <a:srgbClr val="000000"/>
              </a:solidFill>
              <a:effectLst/>
              <a:latin typeface="Menlo" panose="020B0609030804020204" pitchFamily="49" charset="0"/>
            </a:endParaRP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2</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63</a:t>
            </a:r>
            <a:endParaRPr lang="en-US" sz="1600" b="0" dirty="0">
              <a:solidFill>
                <a:srgbClr val="000000"/>
              </a:solidFill>
              <a:effectLst/>
              <a:latin typeface="Menlo" panose="020B0609030804020204" pitchFamily="49" charset="0"/>
            </a:endParaRP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imshow</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'Imagen </a:t>
            </a:r>
            <a:r>
              <a:rPr lang="en-US" sz="1600" b="0" dirty="0" err="1">
                <a:solidFill>
                  <a:srgbClr val="A31515"/>
                </a:solidFill>
                <a:effectLst/>
                <a:latin typeface="Menlo" panose="020B0609030804020204" pitchFamily="49" charset="0"/>
              </a:rPr>
              <a:t>Modificada</a:t>
            </a:r>
            <a:r>
              <a:rPr lang="en-US" sz="1600" b="0" dirty="0">
                <a:solidFill>
                  <a:srgbClr val="A31515"/>
                </a:solidFill>
                <a:effectLst/>
                <a:latin typeface="Menlo" panose="020B0609030804020204" pitchFamily="49" charset="0"/>
              </a:rPr>
              <a:t>'</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waitKey</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destroyAllWindows</a:t>
            </a:r>
            <a:r>
              <a:rPr lang="en-US" sz="1600" b="0" dirty="0">
                <a:solidFill>
                  <a:srgbClr val="000000"/>
                </a:solidFill>
                <a:effectLst/>
                <a:latin typeface="Menlo" panose="020B0609030804020204" pitchFamily="49" charset="0"/>
              </a:rPr>
              <a:t>()</a:t>
            </a:r>
          </a:p>
        </p:txBody>
      </p:sp>
      <p:sp>
        <p:nvSpPr>
          <p:cNvPr id="20" name="TextBox 19">
            <a:extLst>
              <a:ext uri="{FF2B5EF4-FFF2-40B4-BE49-F238E27FC236}">
                <a16:creationId xmlns:a16="http://schemas.microsoft.com/office/drawing/2014/main" id="{2464C364-C0B5-F20C-2695-8ADBC489CAEB}"/>
              </a:ext>
            </a:extLst>
          </p:cNvPr>
          <p:cNvSpPr txBox="1"/>
          <p:nvPr/>
        </p:nvSpPr>
        <p:spPr>
          <a:xfrm>
            <a:off x="189017" y="6258574"/>
            <a:ext cx="6096000" cy="369332"/>
          </a:xfrm>
          <a:prstGeom prst="rect">
            <a:avLst/>
          </a:prstGeom>
          <a:noFill/>
        </p:spPr>
        <p:txBody>
          <a:bodyPr wrap="square">
            <a:spAutoFit/>
          </a:bodyPr>
          <a:lstStyle/>
          <a:p>
            <a:r>
              <a:rPr lang="es-ES_tradnl" dirty="0">
                <a:hlinkClick r:id="rId4"/>
              </a:rPr>
              <a:t>https://www.w3schools.com/colors/colors_rgb.asp</a:t>
            </a:r>
            <a:r>
              <a:rPr lang="es-ES_tradnl" dirty="0"/>
              <a:t> </a:t>
            </a:r>
          </a:p>
        </p:txBody>
      </p:sp>
    </p:spTree>
    <p:extLst>
      <p:ext uri="{BB962C8B-B14F-4D97-AF65-F5344CB8AC3E}">
        <p14:creationId xmlns:p14="http://schemas.microsoft.com/office/powerpoint/2010/main" val="684174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Sample_06</a:t>
            </a:r>
          </a:p>
        </p:txBody>
      </p:sp>
      <p:sp>
        <p:nvSpPr>
          <p:cNvPr id="6" name="TextBox 5">
            <a:extLst>
              <a:ext uri="{FF2B5EF4-FFF2-40B4-BE49-F238E27FC236}">
                <a16:creationId xmlns:a16="http://schemas.microsoft.com/office/drawing/2014/main" id="{2CCBA415-C367-58E7-FC11-BD6C647E8139}"/>
              </a:ext>
            </a:extLst>
          </p:cNvPr>
          <p:cNvSpPr txBox="1"/>
          <p:nvPr/>
        </p:nvSpPr>
        <p:spPr>
          <a:xfrm>
            <a:off x="537881" y="1333498"/>
            <a:ext cx="7368990" cy="3293209"/>
          </a:xfrm>
          <a:prstGeom prst="rect">
            <a:avLst/>
          </a:prstGeom>
          <a:noFill/>
        </p:spPr>
        <p:txBody>
          <a:bodyPr wrap="square">
            <a:spAutoFit/>
          </a:bodyPr>
          <a:lstStyle/>
          <a:p>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Modificando</a:t>
            </a:r>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el</a:t>
            </a:r>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contenido</a:t>
            </a:r>
            <a:r>
              <a:rPr lang="en-US" sz="1600" b="0" dirty="0">
                <a:solidFill>
                  <a:srgbClr val="008000"/>
                </a:solidFill>
                <a:effectLst/>
                <a:latin typeface="Menlo" panose="020B0609030804020204" pitchFamily="49" charset="0"/>
              </a:rPr>
              <a:t> de </a:t>
            </a:r>
            <a:r>
              <a:rPr lang="en-US" sz="1600" b="0" dirty="0" err="1">
                <a:solidFill>
                  <a:srgbClr val="008000"/>
                </a:solidFill>
                <a:effectLst/>
                <a:latin typeface="Menlo" panose="020B0609030804020204" pitchFamily="49" charset="0"/>
              </a:rPr>
              <a:t>una</a:t>
            </a:r>
            <a:r>
              <a:rPr lang="en-US" sz="1600" b="0" dirty="0">
                <a:solidFill>
                  <a:srgbClr val="008000"/>
                </a:solidFill>
                <a:effectLst/>
                <a:latin typeface="Menlo" panose="020B0609030804020204" pitchFamily="49" charset="0"/>
              </a:rPr>
              <a:t> imagen</a:t>
            </a:r>
            <a:endParaRPr lang="en-US" sz="1600" b="0" dirty="0">
              <a:solidFill>
                <a:srgbClr val="000000"/>
              </a:solidFill>
              <a:effectLst/>
              <a:latin typeface="Menlo" panose="020B0609030804020204" pitchFamily="49" charset="0"/>
            </a:endParaRPr>
          </a:p>
          <a:p>
            <a:r>
              <a:rPr lang="en-US" sz="1600" b="0" dirty="0">
                <a:solidFill>
                  <a:srgbClr val="AF00DB"/>
                </a:solidFill>
                <a:effectLst/>
                <a:latin typeface="Menlo" panose="020B0609030804020204" pitchFamily="49" charset="0"/>
              </a:rPr>
              <a:t>import</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cv2</a:t>
            </a:r>
            <a:endParaRPr lang="en-US" sz="1600" b="0" dirty="0">
              <a:solidFill>
                <a:srgbClr val="000000"/>
              </a:solidFill>
              <a:effectLst/>
              <a:latin typeface="Menlo" panose="020B0609030804020204" pitchFamily="49" charset="0"/>
            </a:endParaRPr>
          </a:p>
          <a:p>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imread</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'color_house.png'</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imshow</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'Imagen Original'</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for</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 </a:t>
            </a:r>
            <a:r>
              <a:rPr lang="en-US" sz="1600" b="0" dirty="0">
                <a:solidFill>
                  <a:srgbClr val="AF00DB"/>
                </a:solidFill>
                <a:effectLst/>
                <a:latin typeface="Menlo" panose="020B0609030804020204" pitchFamily="49" charset="0"/>
              </a:rPr>
              <a:t>in</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range</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len</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p>
          <a:p>
            <a:r>
              <a:rPr lang="en-US" sz="1600" dirty="0">
                <a:solidFill>
                  <a:srgbClr val="AF00DB"/>
                </a:solidFill>
                <a:latin typeface="Menlo" panose="020B0609030804020204" pitchFamily="49" charset="0"/>
              </a:rPr>
              <a:t>   </a:t>
            </a:r>
            <a:r>
              <a:rPr lang="en-US" sz="1600" b="0" dirty="0">
                <a:solidFill>
                  <a:srgbClr val="AF00DB"/>
                </a:solidFill>
                <a:effectLst/>
                <a:latin typeface="Menlo" panose="020B0609030804020204" pitchFamily="49" charset="0"/>
              </a:rPr>
              <a:t>for</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 </a:t>
            </a:r>
            <a:r>
              <a:rPr lang="en-US" sz="1600" b="0" dirty="0">
                <a:solidFill>
                  <a:srgbClr val="AF00DB"/>
                </a:solidFill>
                <a:effectLst/>
                <a:latin typeface="Menlo" panose="020B0609030804020204" pitchFamily="49" charset="0"/>
              </a:rPr>
              <a:t>in</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range</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len</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if</a:t>
            </a:r>
            <a:r>
              <a:rPr lang="en-US" sz="1600" b="0" dirty="0">
                <a:solidFill>
                  <a:srgbClr val="000000"/>
                </a:solidFill>
                <a:effectLst/>
                <a:latin typeface="Menlo" panose="020B0609030804020204" pitchFamily="49" charset="0"/>
              </a:rPr>
              <a:t> </a:t>
            </a:r>
            <a:r>
              <a:rPr lang="en-US" sz="1600" b="0" dirty="0">
                <a:solidFill>
                  <a:srgbClr val="795E26"/>
                </a:solidFill>
                <a:effectLst/>
                <a:latin typeface="Menlo" panose="020B0609030804020204" pitchFamily="49" charset="0"/>
              </a:rPr>
              <a:t>abs</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 -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])&gt;</a:t>
            </a:r>
            <a:r>
              <a:rPr lang="en-US" sz="1600" dirty="0">
                <a:solidFill>
                  <a:srgbClr val="098658"/>
                </a:solidFill>
                <a:latin typeface="Menlo" panose="020B0609030804020204" pitchFamily="49" charset="0"/>
              </a:rPr>
              <a:t>128</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endParaRPr lang="en-US" sz="1600" b="0" dirty="0">
              <a:solidFill>
                <a:srgbClr val="000000"/>
              </a:solidFill>
              <a:effectLst/>
              <a:latin typeface="Menlo" panose="020B0609030804020204" pitchFamily="49" charset="0"/>
            </a:endParaRPr>
          </a:p>
          <a:p>
            <a:r>
              <a:rPr lang="en-US" sz="1600" b="0" dirty="0">
                <a:solidFill>
                  <a:srgbClr val="AF00DB"/>
                </a:solidFill>
                <a:effectLst/>
                <a:latin typeface="Menlo" panose="020B0609030804020204" pitchFamily="49" charset="0"/>
              </a:rPr>
              <a:t>      else</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255</a:t>
            </a:r>
            <a:endParaRPr lang="en-US" sz="1600" b="0" dirty="0">
              <a:solidFill>
                <a:srgbClr val="000000"/>
              </a:solidFill>
              <a:effectLst/>
              <a:latin typeface="Menlo" panose="020B0609030804020204" pitchFamily="49" charset="0"/>
            </a:endParaRP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imshow</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a:t>
            </a:r>
            <a:r>
              <a:rPr lang="en-US" sz="1600" b="0" dirty="0" err="1">
                <a:solidFill>
                  <a:srgbClr val="A31515"/>
                </a:solidFill>
                <a:effectLst/>
                <a:latin typeface="Menlo" panose="020B0609030804020204" pitchFamily="49" charset="0"/>
              </a:rPr>
              <a:t>Bordes</a:t>
            </a:r>
            <a:r>
              <a:rPr lang="en-US" sz="1600" b="0" dirty="0">
                <a:solidFill>
                  <a:srgbClr val="A31515"/>
                </a:solidFill>
                <a:effectLst/>
                <a:latin typeface="Menlo" panose="020B0609030804020204" pitchFamily="49" charset="0"/>
              </a:rPr>
              <a:t> </a:t>
            </a:r>
            <a:r>
              <a:rPr lang="en-US" sz="1600" b="0" dirty="0" err="1">
                <a:solidFill>
                  <a:srgbClr val="A31515"/>
                </a:solidFill>
                <a:effectLst/>
                <a:latin typeface="Menlo" panose="020B0609030804020204" pitchFamily="49" charset="0"/>
              </a:rPr>
              <a:t>verticales</a:t>
            </a:r>
            <a:r>
              <a:rPr lang="en-US" sz="1600" b="0" dirty="0">
                <a:solidFill>
                  <a:srgbClr val="A31515"/>
                </a:solidFill>
                <a:effectLst/>
                <a:latin typeface="Menlo" panose="020B0609030804020204" pitchFamily="49" charset="0"/>
              </a:rPr>
              <a:t>'</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waitKey</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destroyAllWindows</a:t>
            </a:r>
            <a:r>
              <a:rPr lang="en-US" sz="1600" b="0" dirty="0">
                <a:solidFill>
                  <a:srgbClr val="000000"/>
                </a:solidFill>
                <a:effectLst/>
                <a:latin typeface="Menlo" panose="020B0609030804020204" pitchFamily="49" charset="0"/>
              </a:rPr>
              <a:t>()</a:t>
            </a:r>
          </a:p>
        </p:txBody>
      </p:sp>
      <p:pic>
        <p:nvPicPr>
          <p:cNvPr id="12" name="Picture 11">
            <a:extLst>
              <a:ext uri="{FF2B5EF4-FFF2-40B4-BE49-F238E27FC236}">
                <a16:creationId xmlns:a16="http://schemas.microsoft.com/office/drawing/2014/main" id="{7844DA91-A78E-F702-C85D-7DAC42727179}"/>
              </a:ext>
            </a:extLst>
          </p:cNvPr>
          <p:cNvPicPr>
            <a:picLocks noChangeAspect="1"/>
          </p:cNvPicPr>
          <p:nvPr/>
        </p:nvPicPr>
        <p:blipFill>
          <a:blip r:embed="rId3"/>
          <a:stretch>
            <a:fillRect/>
          </a:stretch>
        </p:blipFill>
        <p:spPr>
          <a:xfrm>
            <a:off x="5494619" y="3977360"/>
            <a:ext cx="6159500" cy="2501900"/>
          </a:xfrm>
          <a:prstGeom prst="rect">
            <a:avLst/>
          </a:prstGeom>
        </p:spPr>
      </p:pic>
    </p:spTree>
    <p:extLst>
      <p:ext uri="{BB962C8B-B14F-4D97-AF65-F5344CB8AC3E}">
        <p14:creationId xmlns:p14="http://schemas.microsoft.com/office/powerpoint/2010/main" val="3015017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Sample_07</a:t>
            </a:r>
          </a:p>
        </p:txBody>
      </p:sp>
      <p:pic>
        <p:nvPicPr>
          <p:cNvPr id="2" name="Picture 1">
            <a:extLst>
              <a:ext uri="{FF2B5EF4-FFF2-40B4-BE49-F238E27FC236}">
                <a16:creationId xmlns:a16="http://schemas.microsoft.com/office/drawing/2014/main" id="{79239E5A-E373-3C21-FD7B-D09A1B816EEF}"/>
              </a:ext>
            </a:extLst>
          </p:cNvPr>
          <p:cNvPicPr>
            <a:picLocks noChangeAspect="1"/>
          </p:cNvPicPr>
          <p:nvPr/>
        </p:nvPicPr>
        <p:blipFill>
          <a:blip r:embed="rId3"/>
          <a:stretch>
            <a:fillRect/>
          </a:stretch>
        </p:blipFill>
        <p:spPr>
          <a:xfrm>
            <a:off x="5788958" y="4180914"/>
            <a:ext cx="6172200" cy="2476500"/>
          </a:xfrm>
          <a:prstGeom prst="rect">
            <a:avLst/>
          </a:prstGeom>
        </p:spPr>
      </p:pic>
      <p:sp>
        <p:nvSpPr>
          <p:cNvPr id="8" name="TextBox 7">
            <a:extLst>
              <a:ext uri="{FF2B5EF4-FFF2-40B4-BE49-F238E27FC236}">
                <a16:creationId xmlns:a16="http://schemas.microsoft.com/office/drawing/2014/main" id="{60B3DC70-B5C1-9F70-ABED-03ABC1D5EE1D}"/>
              </a:ext>
            </a:extLst>
          </p:cNvPr>
          <p:cNvSpPr txBox="1"/>
          <p:nvPr/>
        </p:nvSpPr>
        <p:spPr>
          <a:xfrm>
            <a:off x="537881" y="1166842"/>
            <a:ext cx="9484660" cy="3877985"/>
          </a:xfrm>
          <a:prstGeom prst="rect">
            <a:avLst/>
          </a:prstGeom>
          <a:noFill/>
        </p:spPr>
        <p:txBody>
          <a:bodyPr wrap="square">
            <a:spAutoFit/>
          </a:bodyPr>
          <a:lstStyle/>
          <a:p>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Modificando</a:t>
            </a:r>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el</a:t>
            </a:r>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contenido</a:t>
            </a:r>
            <a:r>
              <a:rPr lang="en-US" sz="1600" b="0" dirty="0">
                <a:solidFill>
                  <a:srgbClr val="008000"/>
                </a:solidFill>
                <a:effectLst/>
                <a:latin typeface="Menlo" panose="020B0609030804020204" pitchFamily="49" charset="0"/>
              </a:rPr>
              <a:t> de </a:t>
            </a:r>
            <a:r>
              <a:rPr lang="en-US" sz="1600" b="0" dirty="0" err="1">
                <a:solidFill>
                  <a:srgbClr val="008000"/>
                </a:solidFill>
                <a:effectLst/>
                <a:latin typeface="Menlo" panose="020B0609030804020204" pitchFamily="49" charset="0"/>
              </a:rPr>
              <a:t>una</a:t>
            </a:r>
            <a:r>
              <a:rPr lang="en-US" sz="1600" b="0" dirty="0">
                <a:solidFill>
                  <a:srgbClr val="008000"/>
                </a:solidFill>
                <a:effectLst/>
                <a:latin typeface="Menlo" panose="020B0609030804020204" pitchFamily="49" charset="0"/>
              </a:rPr>
              <a:t> imagen</a:t>
            </a:r>
            <a:endParaRPr lang="en-US" sz="1600" b="0" dirty="0">
              <a:solidFill>
                <a:srgbClr val="000000"/>
              </a:solidFill>
              <a:effectLst/>
              <a:latin typeface="Menlo" panose="020B0609030804020204" pitchFamily="49" charset="0"/>
            </a:endParaRPr>
          </a:p>
          <a:p>
            <a:r>
              <a:rPr lang="en-US" sz="1600" b="0" dirty="0">
                <a:solidFill>
                  <a:srgbClr val="AF00DB"/>
                </a:solidFill>
                <a:effectLst/>
                <a:latin typeface="Menlo" panose="020B0609030804020204" pitchFamily="49" charset="0"/>
              </a:rPr>
              <a:t>import</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cv2</a:t>
            </a:r>
            <a:endParaRPr lang="en-US" sz="1600" b="0" dirty="0">
              <a:solidFill>
                <a:srgbClr val="000000"/>
              </a:solidFill>
              <a:effectLst/>
              <a:latin typeface="Menlo" panose="020B0609030804020204" pitchFamily="49" charset="0"/>
            </a:endParaRPr>
          </a:p>
          <a:p>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imread</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'color_house.png'</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r>
              <a:rPr lang="en-US" sz="1600" b="0" dirty="0">
                <a:solidFill>
                  <a:srgbClr val="000000"/>
                </a:solidFill>
                <a:effectLst/>
                <a:latin typeface="Menlo" panose="020B0609030804020204" pitchFamily="49" charset="0"/>
              </a:rPr>
              <a:t>)</a:t>
            </a:r>
          </a:p>
          <a:p>
            <a:r>
              <a:rPr lang="en-US" sz="1600" b="0" dirty="0">
                <a:solidFill>
                  <a:srgbClr val="795E26"/>
                </a:solidFill>
                <a:effectLst/>
                <a:latin typeface="Menlo" panose="020B0609030804020204" pitchFamily="49" charset="0"/>
              </a:rPr>
              <a:t>print</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err="1">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shape</a:t>
            </a:r>
            <a:r>
              <a:rPr lang="en-US" sz="1600" b="0" dirty="0">
                <a:solidFill>
                  <a:srgbClr val="000000"/>
                </a:solidFill>
                <a:effectLst/>
                <a:latin typeface="Menlo" panose="020B0609030804020204" pitchFamily="49" charset="0"/>
              </a:rPr>
              <a:t>)</a:t>
            </a:r>
          </a:p>
          <a:p>
            <a:r>
              <a:rPr lang="en-US" sz="1600" b="0" dirty="0">
                <a:solidFill>
                  <a:srgbClr val="795E26"/>
                </a:solidFill>
                <a:effectLst/>
                <a:latin typeface="Menlo" panose="020B0609030804020204" pitchFamily="49" charset="0"/>
              </a:rPr>
              <a:t>print</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len</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imshow</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'Imagen Original'</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for</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 </a:t>
            </a:r>
            <a:r>
              <a:rPr lang="en-US" sz="1600" b="0" dirty="0">
                <a:solidFill>
                  <a:srgbClr val="AF00DB"/>
                </a:solidFill>
                <a:effectLst/>
                <a:latin typeface="Menlo" panose="020B0609030804020204" pitchFamily="49" charset="0"/>
              </a:rPr>
              <a:t>in</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range</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len</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for</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 </a:t>
            </a:r>
            <a:r>
              <a:rPr lang="en-US" sz="1600" b="0" dirty="0">
                <a:solidFill>
                  <a:srgbClr val="AF00DB"/>
                </a:solidFill>
                <a:effectLst/>
                <a:latin typeface="Menlo" panose="020B0609030804020204" pitchFamily="49" charset="0"/>
              </a:rPr>
              <a:t>in</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range</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len</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if</a:t>
            </a:r>
            <a:r>
              <a:rPr lang="en-US" sz="1600" b="0" dirty="0">
                <a:solidFill>
                  <a:srgbClr val="000000"/>
                </a:solidFill>
                <a:effectLst/>
                <a:latin typeface="Menlo" panose="020B0609030804020204" pitchFamily="49" charset="0"/>
              </a:rPr>
              <a:t> </a:t>
            </a:r>
            <a:r>
              <a:rPr lang="en-US" sz="1600" b="0" dirty="0">
                <a:solidFill>
                  <a:srgbClr val="795E26"/>
                </a:solidFill>
                <a:effectLst/>
                <a:latin typeface="Menlo" panose="020B0609030804020204" pitchFamily="49" charset="0"/>
              </a:rPr>
              <a:t>abs</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 -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])&gt;</a:t>
            </a:r>
            <a:r>
              <a:rPr lang="en-US" sz="1600" b="0" dirty="0">
                <a:solidFill>
                  <a:srgbClr val="098658"/>
                </a:solidFill>
                <a:effectLst/>
                <a:latin typeface="Menlo" panose="020B0609030804020204" pitchFamily="49" charset="0"/>
              </a:rPr>
              <a:t>128</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endParaRPr lang="en-US" sz="1600" b="0" dirty="0">
              <a:solidFill>
                <a:srgbClr val="000000"/>
              </a:solidFill>
              <a:effectLst/>
              <a:latin typeface="Menlo" panose="020B0609030804020204" pitchFamily="49" charset="0"/>
            </a:endParaRPr>
          </a:p>
          <a:p>
            <a:r>
              <a:rPr lang="en-US" sz="1600" b="0" dirty="0">
                <a:solidFill>
                  <a:srgbClr val="AF00DB"/>
                </a:solidFill>
                <a:effectLst/>
                <a:latin typeface="Menlo" panose="020B0609030804020204" pitchFamily="49" charset="0"/>
              </a:rPr>
              <a:t>      else</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255</a:t>
            </a:r>
            <a:endParaRPr lang="en-US" sz="1600" b="0" dirty="0">
              <a:solidFill>
                <a:srgbClr val="000000"/>
              </a:solidFill>
              <a:effectLst/>
              <a:latin typeface="Menlo" panose="020B0609030804020204" pitchFamily="49" charset="0"/>
            </a:endParaRP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imshow</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a:t>
            </a:r>
            <a:r>
              <a:rPr lang="en-US" sz="1600" b="0" dirty="0" err="1">
                <a:solidFill>
                  <a:srgbClr val="A31515"/>
                </a:solidFill>
                <a:effectLst/>
                <a:latin typeface="Menlo" panose="020B0609030804020204" pitchFamily="49" charset="0"/>
              </a:rPr>
              <a:t>Bordes</a:t>
            </a:r>
            <a:r>
              <a:rPr lang="en-US" sz="1600" b="0" dirty="0">
                <a:solidFill>
                  <a:srgbClr val="A31515"/>
                </a:solidFill>
                <a:effectLst/>
                <a:latin typeface="Menlo" panose="020B0609030804020204" pitchFamily="49" charset="0"/>
              </a:rPr>
              <a:t> </a:t>
            </a:r>
            <a:r>
              <a:rPr lang="en-US" sz="1600" b="0" dirty="0" err="1">
                <a:solidFill>
                  <a:srgbClr val="A31515"/>
                </a:solidFill>
                <a:effectLst/>
                <a:latin typeface="Menlo" panose="020B0609030804020204" pitchFamily="49" charset="0"/>
              </a:rPr>
              <a:t>horizontales</a:t>
            </a:r>
            <a:r>
              <a:rPr lang="en-US" sz="1600" b="0" dirty="0">
                <a:solidFill>
                  <a:srgbClr val="A31515"/>
                </a:solidFill>
                <a:effectLst/>
                <a:latin typeface="Menlo" panose="020B0609030804020204" pitchFamily="49" charset="0"/>
              </a:rPr>
              <a:t>'</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img</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waitKey</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destroyAllWindows</a:t>
            </a:r>
            <a:r>
              <a:rPr lang="en-US" sz="1600" b="0" dirty="0">
                <a:solidFill>
                  <a:srgbClr val="000000"/>
                </a:solidFill>
                <a:effectLst/>
                <a:latin typeface="Menlo" panose="020B0609030804020204" pitchFamily="49" charset="0"/>
              </a:rPr>
              <a:t>()</a:t>
            </a:r>
          </a:p>
        </p:txBody>
      </p:sp>
    </p:spTree>
    <p:extLst>
      <p:ext uri="{BB962C8B-B14F-4D97-AF65-F5344CB8AC3E}">
        <p14:creationId xmlns:p14="http://schemas.microsoft.com/office/powerpoint/2010/main" val="3787659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Sample_08</a:t>
            </a:r>
          </a:p>
        </p:txBody>
      </p:sp>
      <p:sp>
        <p:nvSpPr>
          <p:cNvPr id="9" name="TextBox 8">
            <a:extLst>
              <a:ext uri="{FF2B5EF4-FFF2-40B4-BE49-F238E27FC236}">
                <a16:creationId xmlns:a16="http://schemas.microsoft.com/office/drawing/2014/main" id="{55521223-997F-42BF-F990-6EEBD204D688}"/>
              </a:ext>
            </a:extLst>
          </p:cNvPr>
          <p:cNvSpPr txBox="1"/>
          <p:nvPr/>
        </p:nvSpPr>
        <p:spPr>
          <a:xfrm>
            <a:off x="537881" y="1406623"/>
            <a:ext cx="6096000" cy="3139321"/>
          </a:xfrm>
          <a:prstGeom prst="rect">
            <a:avLst/>
          </a:prstGeom>
          <a:noFill/>
        </p:spPr>
        <p:txBody>
          <a:bodyPr wrap="square">
            <a:spAutoFit/>
          </a:bodyPr>
          <a:lstStyle/>
          <a:p>
            <a:r>
              <a:rPr lang="en-US" b="0" dirty="0">
                <a:solidFill>
                  <a:srgbClr val="008000"/>
                </a:solidFill>
                <a:effectLst/>
                <a:latin typeface="Menlo" panose="020B0609030804020204" pitchFamily="49" charset="0"/>
              </a:rPr>
              <a:t># </a:t>
            </a:r>
            <a:r>
              <a:rPr lang="en-US" b="0" dirty="0" err="1">
                <a:solidFill>
                  <a:srgbClr val="008000"/>
                </a:solidFill>
                <a:effectLst/>
                <a:latin typeface="Menlo" panose="020B0609030804020204" pitchFamily="49" charset="0"/>
              </a:rPr>
              <a:t>Reproduciendo</a:t>
            </a:r>
            <a:r>
              <a:rPr lang="en-US" b="0" dirty="0">
                <a:solidFill>
                  <a:srgbClr val="008000"/>
                </a:solidFill>
                <a:effectLst/>
                <a:latin typeface="Menlo" panose="020B0609030804020204" pitchFamily="49" charset="0"/>
              </a:rPr>
              <a:t> </a:t>
            </a:r>
            <a:r>
              <a:rPr lang="en-US" b="0" dirty="0" err="1">
                <a:solidFill>
                  <a:srgbClr val="008000"/>
                </a:solidFill>
                <a:effectLst/>
                <a:latin typeface="Menlo" panose="020B0609030804020204" pitchFamily="49" charset="0"/>
              </a:rPr>
              <a:t>vídeo</a:t>
            </a:r>
            <a:endParaRPr lang="en-US" b="0" dirty="0">
              <a:solidFill>
                <a:srgbClr val="000000"/>
              </a:solidFill>
              <a:effectLst/>
              <a:latin typeface="Menlo" panose="020B0609030804020204" pitchFamily="49" charset="0"/>
            </a:endParaRPr>
          </a:p>
          <a:p>
            <a:r>
              <a:rPr lang="en-US" b="0" dirty="0">
                <a:solidFill>
                  <a:srgbClr val="AF00DB"/>
                </a:solidFill>
                <a:effectLst/>
                <a:latin typeface="Menlo" panose="020B0609030804020204" pitchFamily="49" charset="0"/>
              </a:rPr>
              <a:t>import</a:t>
            </a:r>
            <a:r>
              <a:rPr lang="en-US" b="0" dirty="0">
                <a:solidFill>
                  <a:srgbClr val="000000"/>
                </a:solidFill>
                <a:effectLst/>
                <a:latin typeface="Menlo" panose="020B0609030804020204" pitchFamily="49" charset="0"/>
              </a:rPr>
              <a:t> </a:t>
            </a:r>
            <a:r>
              <a:rPr lang="en-US" b="0" dirty="0">
                <a:solidFill>
                  <a:srgbClr val="267F99"/>
                </a:solidFill>
                <a:effectLst/>
                <a:latin typeface="Menlo" panose="020B0609030804020204" pitchFamily="49" charset="0"/>
              </a:rPr>
              <a:t>cv2</a:t>
            </a:r>
            <a:endParaRPr lang="en-US" b="0" dirty="0">
              <a:solidFill>
                <a:srgbClr val="000000"/>
              </a:solidFill>
              <a:effectLst/>
              <a:latin typeface="Menlo" panose="020B0609030804020204" pitchFamily="49" charset="0"/>
            </a:endParaRPr>
          </a:p>
          <a:p>
            <a:r>
              <a:rPr lang="en-US" b="0" dirty="0">
                <a:solidFill>
                  <a:srgbClr val="001080"/>
                </a:solidFill>
                <a:effectLst/>
                <a:latin typeface="Menlo" panose="020B0609030804020204" pitchFamily="49" charset="0"/>
              </a:rPr>
              <a:t>cap</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VideoCapture</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"video_01.mp4"</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while</a:t>
            </a:r>
            <a:r>
              <a:rPr lang="en-US" b="0" dirty="0">
                <a:solidFill>
                  <a:srgbClr val="000000"/>
                </a:solidFill>
                <a:effectLst/>
                <a:latin typeface="Menlo" panose="020B0609030804020204" pitchFamily="49" charset="0"/>
              </a:rPr>
              <a:t> </a:t>
            </a:r>
            <a:r>
              <a:rPr lang="en-US" b="0" dirty="0">
                <a:solidFill>
                  <a:srgbClr val="0000FF"/>
                </a:solidFill>
                <a:effectLst/>
                <a:latin typeface="Menlo" panose="020B0609030804020204" pitchFamily="49" charset="0"/>
              </a:rPr>
              <a:t>True</a:t>
            </a:r>
            <a:r>
              <a:rPr lang="en-US" b="0" dirty="0">
                <a:solidFill>
                  <a:srgbClr val="000000"/>
                </a:solidFill>
                <a:effectLst/>
                <a:latin typeface="Menlo" panose="020B0609030804020204" pitchFamily="49" charset="0"/>
              </a:rPr>
              <a:t>:</a:t>
            </a:r>
          </a:p>
          <a:p>
            <a:r>
              <a:rPr lang="en-US" b="0" dirty="0">
                <a:solidFill>
                  <a:srgbClr val="001080"/>
                </a:solidFill>
                <a:effectLst/>
                <a:latin typeface="Menlo" panose="020B0609030804020204" pitchFamily="49" charset="0"/>
              </a:rPr>
              <a:t>   </a:t>
            </a:r>
            <a:r>
              <a:rPr lang="en-US" b="0" dirty="0" err="1">
                <a:solidFill>
                  <a:srgbClr val="001080"/>
                </a:solidFill>
                <a:effectLst/>
                <a:latin typeface="Menlo" panose="020B0609030804020204" pitchFamily="49" charset="0"/>
              </a:rPr>
              <a:t>status</a:t>
            </a:r>
            <a:r>
              <a:rPr lang="en-US" b="0" dirty="0" err="1">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frame</a:t>
            </a:r>
            <a:r>
              <a:rPr lang="en-US" b="0" dirty="0">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cap</a:t>
            </a:r>
            <a:r>
              <a:rPr lang="en-US" b="0" dirty="0" err="1">
                <a:solidFill>
                  <a:srgbClr val="000000"/>
                </a:solidFill>
                <a:effectLst/>
                <a:latin typeface="Menlo" panose="020B0609030804020204" pitchFamily="49" charset="0"/>
              </a:rPr>
              <a:t>.</a:t>
            </a:r>
            <a:r>
              <a:rPr lang="en-US" b="0" dirty="0" err="1">
                <a:solidFill>
                  <a:srgbClr val="795E26"/>
                </a:solidFill>
                <a:effectLst/>
                <a:latin typeface="Menlo" panose="020B0609030804020204" pitchFamily="49" charset="0"/>
              </a:rPr>
              <a:t>read</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   if</a:t>
            </a:r>
            <a:r>
              <a:rPr lang="en-US" b="0" dirty="0">
                <a:solidFill>
                  <a:srgbClr val="000000"/>
                </a:solidFill>
                <a:effectLst/>
                <a:latin typeface="Menlo" panose="020B0609030804020204" pitchFamily="49" charset="0"/>
              </a:rPr>
              <a:t> </a:t>
            </a:r>
            <a:r>
              <a:rPr lang="en-US" b="0" dirty="0">
                <a:solidFill>
                  <a:srgbClr val="0000FF"/>
                </a:solidFill>
                <a:effectLst/>
                <a:latin typeface="Menlo" panose="020B0609030804020204" pitchFamily="49" charset="0"/>
              </a:rPr>
              <a:t>not</a:t>
            </a:r>
            <a:r>
              <a:rPr lang="en-US" b="0" dirty="0">
                <a:solidFill>
                  <a:srgbClr val="000000"/>
                </a:solidFill>
                <a:effectLst/>
                <a:latin typeface="Menlo" panose="020B0609030804020204" pitchFamily="49" charset="0"/>
              </a:rPr>
              <a:t> </a:t>
            </a:r>
            <a:r>
              <a:rPr lang="en-US" b="0" dirty="0">
                <a:solidFill>
                  <a:srgbClr val="001080"/>
                </a:solidFill>
                <a:effectLst/>
                <a:latin typeface="Menlo" panose="020B0609030804020204" pitchFamily="49" charset="0"/>
              </a:rPr>
              <a:t>status</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      break</a:t>
            </a:r>
            <a:endParaRPr lang="en-US" b="0" dirty="0">
              <a:solidFill>
                <a:srgbClr val="000000"/>
              </a:solidFill>
              <a:effectLst/>
              <a:latin typeface="Menlo" panose="020B0609030804020204" pitchFamily="49" charset="0"/>
            </a:endParaRPr>
          </a:p>
          <a:p>
            <a:r>
              <a:rPr lang="en-US" b="0" dirty="0">
                <a:solidFill>
                  <a:srgbClr val="267F99"/>
                </a:solidFill>
                <a:effectLst/>
                <a:latin typeface="Menlo" panose="020B0609030804020204" pitchFamily="49" charset="0"/>
              </a:rPr>
              <a:t>   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imshow</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a:t>
            </a:r>
            <a:r>
              <a:rPr lang="en-US" b="0" dirty="0" err="1">
                <a:solidFill>
                  <a:srgbClr val="A31515"/>
                </a:solidFill>
                <a:effectLst/>
                <a:latin typeface="Menlo" panose="020B0609030804020204" pitchFamily="49" charset="0"/>
              </a:rPr>
              <a:t>frame"</a:t>
            </a:r>
            <a:r>
              <a:rPr lang="en-US" b="0" dirty="0" err="1">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frame</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   if</a:t>
            </a:r>
            <a:r>
              <a:rPr lang="en-US" b="0" dirty="0">
                <a:solidFill>
                  <a:srgbClr val="000000"/>
                </a:solidFill>
                <a:effectLst/>
                <a:latin typeface="Menlo" panose="020B0609030804020204" pitchFamily="49" charset="0"/>
              </a:rPr>
              <a:t> </a:t>
            </a:r>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waitKey</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1</a:t>
            </a:r>
            <a:r>
              <a:rPr lang="en-US" b="0" dirty="0">
                <a:solidFill>
                  <a:srgbClr val="000000"/>
                </a:solidFill>
                <a:effectLst/>
                <a:latin typeface="Menlo" panose="020B0609030804020204" pitchFamily="49" charset="0"/>
              </a:rPr>
              <a:t>) &amp; </a:t>
            </a:r>
            <a:r>
              <a:rPr lang="en-US" b="0" dirty="0">
                <a:solidFill>
                  <a:srgbClr val="0000FF"/>
                </a:solidFill>
                <a:effectLst/>
                <a:latin typeface="Menlo" panose="020B0609030804020204" pitchFamily="49" charset="0"/>
              </a:rPr>
              <a:t>0x</a:t>
            </a:r>
            <a:r>
              <a:rPr lang="en-US" b="0" dirty="0">
                <a:solidFill>
                  <a:srgbClr val="098658"/>
                </a:solidFill>
                <a:effectLst/>
                <a:latin typeface="Menlo" panose="020B0609030804020204" pitchFamily="49" charset="0"/>
              </a:rPr>
              <a:t>FF</a:t>
            </a:r>
            <a:r>
              <a:rPr lang="en-US" b="0" dirty="0">
                <a:solidFill>
                  <a:srgbClr val="000000"/>
                </a:solidFill>
                <a:effectLst/>
                <a:latin typeface="Menlo" panose="020B0609030804020204" pitchFamily="49" charset="0"/>
              </a:rPr>
              <a:t>==</a:t>
            </a:r>
            <a:r>
              <a:rPr lang="en-US" b="0" dirty="0" err="1">
                <a:solidFill>
                  <a:srgbClr val="795E26"/>
                </a:solidFill>
                <a:effectLst/>
                <a:latin typeface="Menlo" panose="020B0609030804020204" pitchFamily="49" charset="0"/>
              </a:rPr>
              <a:t>ord</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"q"</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      break</a:t>
            </a:r>
            <a:endParaRPr lang="en-US" b="0" dirty="0">
              <a:solidFill>
                <a:srgbClr val="000000"/>
              </a:solidFill>
              <a:effectLst/>
              <a:latin typeface="Menlo" panose="020B0609030804020204" pitchFamily="49" charset="0"/>
            </a:endParaRPr>
          </a:p>
          <a:p>
            <a:r>
              <a:rPr lang="en-US" b="0" dirty="0" err="1">
                <a:solidFill>
                  <a:srgbClr val="001080"/>
                </a:solidFill>
                <a:effectLst/>
                <a:latin typeface="Menlo" panose="020B0609030804020204" pitchFamily="49" charset="0"/>
              </a:rPr>
              <a:t>cap</a:t>
            </a:r>
            <a:r>
              <a:rPr lang="en-US" b="0" dirty="0" err="1">
                <a:solidFill>
                  <a:srgbClr val="000000"/>
                </a:solidFill>
                <a:effectLst/>
                <a:latin typeface="Menlo" panose="020B0609030804020204" pitchFamily="49" charset="0"/>
              </a:rPr>
              <a:t>.</a:t>
            </a:r>
            <a:r>
              <a:rPr lang="en-US" b="0" dirty="0" err="1">
                <a:solidFill>
                  <a:srgbClr val="795E26"/>
                </a:solidFill>
                <a:effectLst/>
                <a:latin typeface="Menlo" panose="020B0609030804020204" pitchFamily="49" charset="0"/>
              </a:rPr>
              <a:t>release</a:t>
            </a:r>
            <a:r>
              <a:rPr lang="en-US" b="0" dirty="0">
                <a:solidFill>
                  <a:srgbClr val="000000"/>
                </a:solidFill>
                <a:effectLst/>
                <a:latin typeface="Menlo" panose="020B0609030804020204" pitchFamily="49" charset="0"/>
              </a:rPr>
              <a:t>()</a:t>
            </a:r>
          </a:p>
        </p:txBody>
      </p:sp>
      <p:sp>
        <p:nvSpPr>
          <p:cNvPr id="11" name="TextBox 10">
            <a:extLst>
              <a:ext uri="{FF2B5EF4-FFF2-40B4-BE49-F238E27FC236}">
                <a16:creationId xmlns:a16="http://schemas.microsoft.com/office/drawing/2014/main" id="{8F6C0E56-5072-F130-2F27-4AAC9FE536E3}"/>
              </a:ext>
            </a:extLst>
          </p:cNvPr>
          <p:cNvSpPr txBox="1"/>
          <p:nvPr/>
        </p:nvSpPr>
        <p:spPr>
          <a:xfrm>
            <a:off x="537880" y="5971428"/>
            <a:ext cx="8896613" cy="369332"/>
          </a:xfrm>
          <a:prstGeom prst="rect">
            <a:avLst/>
          </a:prstGeom>
          <a:noFill/>
        </p:spPr>
        <p:txBody>
          <a:bodyPr wrap="square">
            <a:spAutoFit/>
          </a:bodyPr>
          <a:lstStyle/>
          <a:p>
            <a:r>
              <a:rPr lang="es-ES_tradnl" dirty="0">
                <a:hlinkClick r:id="rId3"/>
              </a:rPr>
              <a:t>https://drive.google.com/drive/folders/1OycwiW1K2BX0KC73dGLL1F0ZDPPn0u5_</a:t>
            </a:r>
            <a:r>
              <a:rPr lang="es-ES_tradnl" dirty="0"/>
              <a:t> </a:t>
            </a:r>
          </a:p>
        </p:txBody>
      </p:sp>
    </p:spTree>
    <p:extLst>
      <p:ext uri="{BB962C8B-B14F-4D97-AF65-F5344CB8AC3E}">
        <p14:creationId xmlns:p14="http://schemas.microsoft.com/office/powerpoint/2010/main" val="930199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Sample_09</a:t>
            </a:r>
          </a:p>
        </p:txBody>
      </p:sp>
      <p:sp>
        <p:nvSpPr>
          <p:cNvPr id="3" name="TextBox 2">
            <a:extLst>
              <a:ext uri="{FF2B5EF4-FFF2-40B4-BE49-F238E27FC236}">
                <a16:creationId xmlns:a16="http://schemas.microsoft.com/office/drawing/2014/main" id="{1E92F4BB-27EC-3F82-60DF-C08572E3B317}"/>
              </a:ext>
            </a:extLst>
          </p:cNvPr>
          <p:cNvSpPr txBox="1"/>
          <p:nvPr/>
        </p:nvSpPr>
        <p:spPr>
          <a:xfrm>
            <a:off x="799670" y="1551563"/>
            <a:ext cx="10592660" cy="3754874"/>
          </a:xfrm>
          <a:prstGeom prst="rect">
            <a:avLst/>
          </a:prstGeom>
          <a:noFill/>
        </p:spPr>
        <p:txBody>
          <a:bodyPr wrap="square">
            <a:spAutoFit/>
          </a:bodyPr>
          <a:lstStyle/>
          <a:p>
            <a:r>
              <a:rPr lang="en-US" sz="1400" b="0" dirty="0">
                <a:solidFill>
                  <a:srgbClr val="008000"/>
                </a:solidFill>
                <a:effectLst/>
                <a:latin typeface="Menlo" panose="020B0609030804020204" pitchFamily="49" charset="0"/>
              </a:rPr>
              <a:t># </a:t>
            </a:r>
            <a:r>
              <a:rPr lang="en-US" sz="1400" b="0" dirty="0" err="1">
                <a:solidFill>
                  <a:srgbClr val="008000"/>
                </a:solidFill>
                <a:effectLst/>
                <a:latin typeface="Menlo" panose="020B0609030804020204" pitchFamily="49" charset="0"/>
              </a:rPr>
              <a:t>Modificando</a:t>
            </a:r>
            <a:r>
              <a:rPr lang="en-US" sz="1400" b="0" dirty="0">
                <a:solidFill>
                  <a:srgbClr val="008000"/>
                </a:solidFill>
                <a:effectLst/>
                <a:latin typeface="Menlo" panose="020B0609030804020204" pitchFamily="49" charset="0"/>
              </a:rPr>
              <a:t> </a:t>
            </a:r>
            <a:r>
              <a:rPr lang="en-US" sz="1400" b="0" dirty="0" err="1">
                <a:solidFill>
                  <a:srgbClr val="008000"/>
                </a:solidFill>
                <a:effectLst/>
                <a:latin typeface="Menlo" panose="020B0609030804020204" pitchFamily="49" charset="0"/>
              </a:rPr>
              <a:t>vídeo</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import</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endParaRPr lang="en-US" sz="1400" b="0" dirty="0">
              <a:solidFill>
                <a:srgbClr val="000000"/>
              </a:solidFill>
              <a:effectLst/>
              <a:latin typeface="Menlo" panose="020B0609030804020204" pitchFamily="49" charset="0"/>
            </a:endParaRPr>
          </a:p>
          <a:p>
            <a:r>
              <a:rPr lang="en-US" sz="1400" b="0" dirty="0">
                <a:solidFill>
                  <a:srgbClr val="001080"/>
                </a:solidFill>
                <a:effectLst/>
                <a:latin typeface="Menlo" panose="020B0609030804020204" pitchFamily="49" charset="0"/>
              </a:rPr>
              <a:t>cap</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VideoCapture</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"video_01.mp4"</a:t>
            </a:r>
            <a:r>
              <a:rPr lang="en-US" sz="1400" b="0" dirty="0">
                <a:solidFill>
                  <a:srgbClr val="000000"/>
                </a:solidFill>
                <a:effectLst/>
                <a:latin typeface="Menlo" panose="020B0609030804020204" pitchFamily="49" charset="0"/>
              </a:rPr>
              <a:t>)</a:t>
            </a:r>
          </a:p>
          <a:p>
            <a:r>
              <a:rPr lang="en-US" sz="1400" b="0" dirty="0" err="1">
                <a:solidFill>
                  <a:srgbClr val="001080"/>
                </a:solidFill>
                <a:effectLst/>
                <a:latin typeface="Menlo" panose="020B0609030804020204" pitchFamily="49" charset="0"/>
              </a:rPr>
              <a:t>cFrame</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while</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True</a:t>
            </a:r>
            <a:r>
              <a:rPr lang="en-US" sz="1400" b="0" dirty="0">
                <a:solidFill>
                  <a:srgbClr val="000000"/>
                </a:solidFill>
                <a:effectLst/>
                <a:latin typeface="Menlo" panose="020B0609030804020204" pitchFamily="49" charset="0"/>
              </a:rPr>
              <a:t>:</a:t>
            </a:r>
          </a:p>
          <a:p>
            <a:r>
              <a:rPr lang="en-US" sz="1400" b="0" dirty="0">
                <a:solidFill>
                  <a:srgbClr val="001080"/>
                </a:solidFill>
                <a:effectLst/>
                <a:latin typeface="Menlo" panose="020B0609030804020204" pitchFamily="49" charset="0"/>
              </a:rPr>
              <a:t>   </a:t>
            </a:r>
            <a:r>
              <a:rPr lang="en-US" sz="1400" b="0" dirty="0" err="1">
                <a:solidFill>
                  <a:srgbClr val="001080"/>
                </a:solidFill>
                <a:effectLst/>
                <a:latin typeface="Menlo" panose="020B0609030804020204" pitchFamily="49" charset="0"/>
              </a:rPr>
              <a:t>status</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read</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not</a:t>
            </a:r>
            <a:r>
              <a:rPr lang="en-US" sz="1400" b="0" dirty="0">
                <a:solidFill>
                  <a:srgbClr val="000000"/>
                </a:solidFill>
                <a:effectLst/>
                <a:latin typeface="Menlo" panose="020B0609030804020204" pitchFamily="49" charset="0"/>
              </a:rPr>
              <a:t> </a:t>
            </a:r>
            <a:r>
              <a:rPr lang="en-US" sz="1400" b="0" dirty="0">
                <a:solidFill>
                  <a:srgbClr val="001080"/>
                </a:solidFill>
                <a:effectLst/>
                <a:latin typeface="Menlo" panose="020B0609030804020204" pitchFamily="49" charset="0"/>
              </a:rPr>
              <a:t>status</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endParaRPr lang="en-US" sz="1400" b="0" dirty="0">
              <a:solidFill>
                <a:srgbClr val="000000"/>
              </a:solidFill>
              <a:effectLst/>
              <a:latin typeface="Menlo" panose="020B0609030804020204" pitchFamily="49" charset="0"/>
            </a:endParaRPr>
          </a:p>
          <a:p>
            <a:r>
              <a:rPr lang="en-US" sz="1400" b="0" dirty="0">
                <a:solidFill>
                  <a:srgbClr val="001080"/>
                </a:solidFill>
                <a:effectLst/>
                <a:latin typeface="Menlo" panose="020B0609030804020204" pitchFamily="49" charset="0"/>
              </a:rPr>
              <a:t>   </a:t>
            </a:r>
            <a:r>
              <a:rPr lang="en-US" sz="1400" b="0" dirty="0" err="1">
                <a:solidFill>
                  <a:srgbClr val="001080"/>
                </a:solidFill>
                <a:effectLst/>
                <a:latin typeface="Menlo" panose="020B0609030804020204" pitchFamily="49" charset="0"/>
              </a:rPr>
              <a:t>cFrame</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cFrame</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endParaRPr lang="en-US" sz="1400" b="0" dirty="0">
              <a:solidFill>
                <a:srgbClr val="000000"/>
              </a:solidFill>
              <a:effectLst/>
              <a:latin typeface="Menlo" panose="020B0609030804020204" pitchFamily="49" charset="0"/>
            </a:endParaRP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rectangle</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1090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650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1220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710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255</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255</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putText</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str</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cFrame</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1100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700</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FONT_HERSHEY_PLAIN</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3</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255</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255</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LINE_AA</a:t>
            </a:r>
            <a:r>
              <a:rPr lang="en-US" sz="1400" b="0" dirty="0">
                <a:solidFill>
                  <a:srgbClr val="000000"/>
                </a:solidFill>
                <a:effectLst/>
                <a:latin typeface="Menlo" panose="020B0609030804020204" pitchFamily="49" charset="0"/>
              </a:rPr>
              <a:t>) </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imshow</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a:t>
            </a:r>
            <a:r>
              <a:rPr lang="en-US" sz="1400" b="0" dirty="0" err="1">
                <a:solidFill>
                  <a:srgbClr val="A31515"/>
                </a:solidFill>
                <a:effectLst/>
                <a:latin typeface="Menlo" panose="020B0609030804020204" pitchFamily="49" charset="0"/>
              </a:rPr>
              <a:t>frame"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 "</a:t>
            </a:r>
            <a:r>
              <a:rPr lang="en-US" sz="1400" b="0" dirty="0">
                <a:solidFill>
                  <a:srgbClr val="000000"/>
                </a:solidFill>
                <a:effectLst/>
                <a:latin typeface="Menlo" panose="020B0609030804020204" pitchFamily="49" charset="0"/>
              </a:rPr>
              <a:t>): </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 </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"q"</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endParaRPr lang="en-US" sz="1400" b="0" dirty="0">
              <a:solidFill>
                <a:srgbClr val="000000"/>
              </a:solidFill>
              <a:effectLst/>
              <a:latin typeface="Menlo" panose="020B0609030804020204" pitchFamily="49" charset="0"/>
            </a:endParaRPr>
          </a:p>
          <a:p>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release</a:t>
            </a:r>
            <a:r>
              <a:rPr lang="en-US" sz="1400" b="0" dirty="0">
                <a:solidFill>
                  <a:srgbClr val="000000"/>
                </a:solidFill>
                <a:effectLst/>
                <a:latin typeface="Menlo" panose="020B0609030804020204" pitchFamily="49" charset="0"/>
              </a:rPr>
              <a:t>()</a:t>
            </a:r>
          </a:p>
        </p:txBody>
      </p:sp>
      <p:pic>
        <p:nvPicPr>
          <p:cNvPr id="6" name="Picture 5">
            <a:extLst>
              <a:ext uri="{FF2B5EF4-FFF2-40B4-BE49-F238E27FC236}">
                <a16:creationId xmlns:a16="http://schemas.microsoft.com/office/drawing/2014/main" id="{8205DECB-0E17-8077-4B8A-F034F4E0E031}"/>
              </a:ext>
            </a:extLst>
          </p:cNvPr>
          <p:cNvPicPr>
            <a:picLocks noChangeAspect="1"/>
          </p:cNvPicPr>
          <p:nvPr/>
        </p:nvPicPr>
        <p:blipFill>
          <a:blip r:embed="rId3"/>
          <a:stretch>
            <a:fillRect/>
          </a:stretch>
        </p:blipFill>
        <p:spPr>
          <a:xfrm>
            <a:off x="7697060" y="4272641"/>
            <a:ext cx="3695270" cy="2067592"/>
          </a:xfrm>
          <a:prstGeom prst="rect">
            <a:avLst/>
          </a:prstGeom>
        </p:spPr>
      </p:pic>
    </p:spTree>
    <p:extLst>
      <p:ext uri="{BB962C8B-B14F-4D97-AF65-F5344CB8AC3E}">
        <p14:creationId xmlns:p14="http://schemas.microsoft.com/office/powerpoint/2010/main" val="73182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Sample_10</a:t>
            </a:r>
          </a:p>
        </p:txBody>
      </p:sp>
      <p:sp>
        <p:nvSpPr>
          <p:cNvPr id="8" name="TextBox 7">
            <a:extLst>
              <a:ext uri="{FF2B5EF4-FFF2-40B4-BE49-F238E27FC236}">
                <a16:creationId xmlns:a16="http://schemas.microsoft.com/office/drawing/2014/main" id="{BB7658D4-223A-F171-4C76-4B870789A027}"/>
              </a:ext>
            </a:extLst>
          </p:cNvPr>
          <p:cNvSpPr txBox="1"/>
          <p:nvPr/>
        </p:nvSpPr>
        <p:spPr>
          <a:xfrm>
            <a:off x="351434" y="1336119"/>
            <a:ext cx="12037789" cy="3970318"/>
          </a:xfrm>
          <a:prstGeom prst="rect">
            <a:avLst/>
          </a:prstGeom>
          <a:noFill/>
        </p:spPr>
        <p:txBody>
          <a:bodyPr wrap="square">
            <a:spAutoFit/>
          </a:bodyPr>
          <a:lstStyle/>
          <a:p>
            <a:r>
              <a:rPr lang="en-US" sz="1400" b="0" dirty="0">
                <a:solidFill>
                  <a:srgbClr val="008000"/>
                </a:solidFill>
                <a:effectLst/>
                <a:latin typeface="Menlo" panose="020B0609030804020204" pitchFamily="49" charset="0"/>
              </a:rPr>
              <a:t># </a:t>
            </a:r>
            <a:r>
              <a:rPr lang="en-US" sz="1400" b="0" dirty="0" err="1">
                <a:solidFill>
                  <a:srgbClr val="008000"/>
                </a:solidFill>
                <a:effectLst/>
                <a:latin typeface="Menlo" panose="020B0609030804020204" pitchFamily="49" charset="0"/>
              </a:rPr>
              <a:t>Modificando</a:t>
            </a:r>
            <a:r>
              <a:rPr lang="en-US" sz="1400" b="0" dirty="0">
                <a:solidFill>
                  <a:srgbClr val="008000"/>
                </a:solidFill>
                <a:effectLst/>
                <a:latin typeface="Menlo" panose="020B0609030804020204" pitchFamily="49" charset="0"/>
              </a:rPr>
              <a:t> </a:t>
            </a:r>
            <a:r>
              <a:rPr lang="en-US" sz="1400" b="0" dirty="0" err="1">
                <a:solidFill>
                  <a:srgbClr val="008000"/>
                </a:solidFill>
                <a:effectLst/>
                <a:latin typeface="Menlo" panose="020B0609030804020204" pitchFamily="49" charset="0"/>
              </a:rPr>
              <a:t>vídeo</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import</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endParaRPr lang="en-US" sz="1400" b="0" dirty="0">
              <a:solidFill>
                <a:srgbClr val="000000"/>
              </a:solidFill>
              <a:effectLst/>
              <a:latin typeface="Menlo" panose="020B0609030804020204" pitchFamily="49" charset="0"/>
            </a:endParaRPr>
          </a:p>
          <a:p>
            <a:r>
              <a:rPr lang="en-US" sz="1400" b="0" dirty="0">
                <a:solidFill>
                  <a:srgbClr val="001080"/>
                </a:solidFill>
                <a:effectLst/>
                <a:latin typeface="Menlo" panose="020B0609030804020204" pitchFamily="49" charset="0"/>
              </a:rPr>
              <a:t>cap</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VideoCapture</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"video_01.mp4"</a:t>
            </a:r>
            <a:r>
              <a:rPr lang="en-US" sz="1400" b="0" dirty="0">
                <a:solidFill>
                  <a:srgbClr val="000000"/>
                </a:solidFill>
                <a:effectLst/>
                <a:latin typeface="Menlo" panose="020B0609030804020204" pitchFamily="49" charset="0"/>
              </a:rPr>
              <a:t>)</a:t>
            </a:r>
          </a:p>
          <a:p>
            <a:r>
              <a:rPr lang="en-US" sz="1400" b="0" dirty="0" err="1">
                <a:solidFill>
                  <a:srgbClr val="001080"/>
                </a:solidFill>
                <a:effectLst/>
                <a:latin typeface="Menlo" panose="020B0609030804020204" pitchFamily="49" charset="0"/>
              </a:rPr>
              <a:t>cFrame</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while</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True</a:t>
            </a:r>
            <a:r>
              <a:rPr lang="en-US" sz="1400" b="0" dirty="0">
                <a:solidFill>
                  <a:srgbClr val="000000"/>
                </a:solidFill>
                <a:effectLst/>
                <a:latin typeface="Menlo" panose="020B0609030804020204" pitchFamily="49" charset="0"/>
              </a:rPr>
              <a:t>:</a:t>
            </a:r>
          </a:p>
          <a:p>
            <a:r>
              <a:rPr lang="en-US" sz="1400" b="0" dirty="0">
                <a:solidFill>
                  <a:srgbClr val="001080"/>
                </a:solidFill>
                <a:effectLst/>
                <a:latin typeface="Menlo" panose="020B0609030804020204" pitchFamily="49" charset="0"/>
              </a:rPr>
              <a:t>   </a:t>
            </a:r>
            <a:r>
              <a:rPr lang="en-US" sz="1400" b="0" dirty="0" err="1">
                <a:solidFill>
                  <a:srgbClr val="001080"/>
                </a:solidFill>
                <a:effectLst/>
                <a:latin typeface="Menlo" panose="020B0609030804020204" pitchFamily="49" charset="0"/>
              </a:rPr>
              <a:t>status</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read</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not</a:t>
            </a:r>
            <a:r>
              <a:rPr lang="en-US" sz="1400" b="0" dirty="0">
                <a:solidFill>
                  <a:srgbClr val="000000"/>
                </a:solidFill>
                <a:effectLst/>
                <a:latin typeface="Menlo" panose="020B0609030804020204" pitchFamily="49" charset="0"/>
              </a:rPr>
              <a:t> </a:t>
            </a:r>
            <a:r>
              <a:rPr lang="en-US" sz="1400" b="0" dirty="0">
                <a:solidFill>
                  <a:srgbClr val="001080"/>
                </a:solidFill>
                <a:effectLst/>
                <a:latin typeface="Menlo" panose="020B0609030804020204" pitchFamily="49" charset="0"/>
              </a:rPr>
              <a:t>status</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endParaRPr lang="en-US" sz="1400" b="0" dirty="0">
              <a:solidFill>
                <a:srgbClr val="000000"/>
              </a:solidFill>
              <a:effectLst/>
              <a:latin typeface="Menlo" panose="020B0609030804020204" pitchFamily="49" charset="0"/>
            </a:endParaRPr>
          </a:p>
          <a:p>
            <a:r>
              <a:rPr lang="en-US" sz="1400" b="0" dirty="0">
                <a:solidFill>
                  <a:srgbClr val="001080"/>
                </a:solidFill>
                <a:effectLst/>
                <a:latin typeface="Menlo" panose="020B0609030804020204" pitchFamily="49" charset="0"/>
              </a:rPr>
              <a:t>   </a:t>
            </a:r>
            <a:r>
              <a:rPr lang="en-US" sz="1400" b="0" dirty="0" err="1">
                <a:solidFill>
                  <a:srgbClr val="001080"/>
                </a:solidFill>
                <a:effectLst/>
                <a:latin typeface="Menlo" panose="020B0609030804020204" pitchFamily="49" charset="0"/>
              </a:rPr>
              <a:t>cFrame</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cFrame</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endParaRPr lang="en-US" sz="1400" b="0" dirty="0">
              <a:solidFill>
                <a:srgbClr val="000000"/>
              </a:solidFill>
              <a:effectLst/>
              <a:latin typeface="Menlo" panose="020B0609030804020204" pitchFamily="49" charset="0"/>
            </a:endParaRP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rectangle</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1090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650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1220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710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255</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255</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putText</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str</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cFrame</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1100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700</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FONT_HERSHEY_PLAIN</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3</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255</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255</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LINE_AA</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   </a:t>
            </a:r>
            <a:r>
              <a:rPr lang="en-US" sz="1400" b="0" dirty="0" err="1">
                <a:solidFill>
                  <a:srgbClr val="001080"/>
                </a:solidFill>
                <a:effectLst/>
                <a:latin typeface="Menlo" panose="020B0609030804020204" pitchFamily="49" charset="0"/>
              </a:rPr>
              <a:t>gray_image</a:t>
            </a:r>
            <a:r>
              <a:rPr lang="en-US" sz="1400" b="0" dirty="0">
                <a:solidFill>
                  <a:srgbClr val="000000"/>
                </a:solidFill>
                <a:effectLst/>
                <a:latin typeface="Menlo" panose="020B0609030804020204" pitchFamily="49" charset="0"/>
              </a:rPr>
              <a:t> =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cvtColor</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COLOR_BGR2GRAY</a:t>
            </a:r>
            <a:r>
              <a:rPr lang="en-US" sz="1400" b="0" dirty="0">
                <a:solidFill>
                  <a:srgbClr val="000000"/>
                </a:solidFill>
                <a:effectLst/>
                <a:latin typeface="Menlo" panose="020B0609030804020204" pitchFamily="49" charset="0"/>
              </a:rPr>
              <a:t>) </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imshow</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"frame"</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gray_image</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 "</a:t>
            </a:r>
            <a:r>
              <a:rPr lang="en-US" sz="1400" b="0" dirty="0">
                <a:solidFill>
                  <a:srgbClr val="000000"/>
                </a:solidFill>
                <a:effectLst/>
                <a:latin typeface="Menlo" panose="020B0609030804020204" pitchFamily="49" charset="0"/>
              </a:rPr>
              <a:t>): </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 </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"q"</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endParaRPr lang="en-US" sz="1400" b="0" dirty="0">
              <a:solidFill>
                <a:srgbClr val="000000"/>
              </a:solidFill>
              <a:effectLst/>
              <a:latin typeface="Menlo" panose="020B0609030804020204" pitchFamily="49" charset="0"/>
            </a:endParaRPr>
          </a:p>
          <a:p>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release</a:t>
            </a:r>
            <a:r>
              <a:rPr lang="en-US" sz="1400" b="0" dirty="0">
                <a:solidFill>
                  <a:srgbClr val="000000"/>
                </a:solidFill>
                <a:effectLst/>
                <a:latin typeface="Menlo" panose="020B0609030804020204" pitchFamily="49" charset="0"/>
              </a:rPr>
              <a:t>()</a:t>
            </a:r>
          </a:p>
        </p:txBody>
      </p:sp>
      <p:pic>
        <p:nvPicPr>
          <p:cNvPr id="9" name="Picture 8">
            <a:extLst>
              <a:ext uri="{FF2B5EF4-FFF2-40B4-BE49-F238E27FC236}">
                <a16:creationId xmlns:a16="http://schemas.microsoft.com/office/drawing/2014/main" id="{64A4B029-3CA8-C891-454D-35547BEBF1DD}"/>
              </a:ext>
            </a:extLst>
          </p:cNvPr>
          <p:cNvPicPr>
            <a:picLocks noChangeAspect="1"/>
          </p:cNvPicPr>
          <p:nvPr/>
        </p:nvPicPr>
        <p:blipFill>
          <a:blip r:embed="rId3"/>
          <a:stretch>
            <a:fillRect/>
          </a:stretch>
        </p:blipFill>
        <p:spPr>
          <a:xfrm>
            <a:off x="7369492" y="4149630"/>
            <a:ext cx="4130003" cy="2313613"/>
          </a:xfrm>
          <a:prstGeom prst="rect">
            <a:avLst/>
          </a:prstGeom>
        </p:spPr>
      </p:pic>
    </p:spTree>
    <p:extLst>
      <p:ext uri="{BB962C8B-B14F-4D97-AF65-F5344CB8AC3E}">
        <p14:creationId xmlns:p14="http://schemas.microsoft.com/office/powerpoint/2010/main" val="2185222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Sample_11</a:t>
            </a:r>
          </a:p>
        </p:txBody>
      </p:sp>
      <p:sp>
        <p:nvSpPr>
          <p:cNvPr id="3" name="TextBox 2">
            <a:extLst>
              <a:ext uri="{FF2B5EF4-FFF2-40B4-BE49-F238E27FC236}">
                <a16:creationId xmlns:a16="http://schemas.microsoft.com/office/drawing/2014/main" id="{3CD7F45F-FC5C-747E-5A81-F14956FA4532}"/>
              </a:ext>
            </a:extLst>
          </p:cNvPr>
          <p:cNvSpPr txBox="1"/>
          <p:nvPr/>
        </p:nvSpPr>
        <p:spPr>
          <a:xfrm>
            <a:off x="537881" y="1107676"/>
            <a:ext cx="10506635" cy="4770537"/>
          </a:xfrm>
          <a:prstGeom prst="rect">
            <a:avLst/>
          </a:prstGeom>
          <a:noFill/>
        </p:spPr>
        <p:txBody>
          <a:bodyPr wrap="square">
            <a:spAutoFit/>
          </a:bodyPr>
          <a:lstStyle/>
          <a:p>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Bordes</a:t>
            </a:r>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en</a:t>
            </a:r>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el</a:t>
            </a:r>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vídeo</a:t>
            </a:r>
            <a:endParaRPr lang="en-US" sz="1600" b="0" dirty="0">
              <a:solidFill>
                <a:srgbClr val="000000"/>
              </a:solidFill>
              <a:effectLst/>
              <a:latin typeface="Menlo" panose="020B0609030804020204" pitchFamily="49" charset="0"/>
            </a:endParaRPr>
          </a:p>
          <a:p>
            <a:r>
              <a:rPr lang="en-US" sz="1600" b="0" dirty="0">
                <a:solidFill>
                  <a:srgbClr val="AF00DB"/>
                </a:solidFill>
                <a:effectLst/>
                <a:latin typeface="Menlo" panose="020B0609030804020204" pitchFamily="49" charset="0"/>
              </a:rPr>
              <a:t>import</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cv2</a:t>
            </a:r>
            <a:endParaRPr lang="en-US" sz="1600" b="0" dirty="0">
              <a:solidFill>
                <a:srgbClr val="000000"/>
              </a:solidFill>
              <a:effectLst/>
              <a:latin typeface="Menlo" panose="020B0609030804020204" pitchFamily="49" charset="0"/>
            </a:endParaRPr>
          </a:p>
          <a:p>
            <a:r>
              <a:rPr lang="en-US" sz="1600" b="0" dirty="0">
                <a:solidFill>
                  <a:srgbClr val="001080"/>
                </a:solidFill>
                <a:effectLst/>
                <a:latin typeface="Menlo" panose="020B0609030804020204" pitchFamily="49" charset="0"/>
              </a:rPr>
              <a:t>cap</a:t>
            </a:r>
            <a:r>
              <a:rPr lang="en-US" sz="1600" b="0" dirty="0">
                <a:solidFill>
                  <a:srgbClr val="000000"/>
                </a:solidFill>
                <a:effectLst/>
                <a:latin typeface="Menlo" panose="020B0609030804020204" pitchFamily="49" charset="0"/>
              </a:rPr>
              <a:t>=</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267F99"/>
                </a:solidFill>
                <a:effectLst/>
                <a:latin typeface="Menlo" panose="020B0609030804020204" pitchFamily="49" charset="0"/>
              </a:rPr>
              <a:t>VideoCapture</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"video_01.mp4"</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while</a:t>
            </a:r>
            <a:r>
              <a:rPr lang="en-US" sz="1600" b="0" dirty="0">
                <a:solidFill>
                  <a:srgbClr val="000000"/>
                </a:solidFill>
                <a:effectLst/>
                <a:latin typeface="Menlo" panose="020B0609030804020204" pitchFamily="49" charset="0"/>
              </a:rPr>
              <a:t> </a:t>
            </a:r>
            <a:r>
              <a:rPr lang="en-US" sz="1600" b="0" dirty="0">
                <a:solidFill>
                  <a:srgbClr val="0000FF"/>
                </a:solidFill>
                <a:effectLst/>
                <a:latin typeface="Menlo" panose="020B0609030804020204" pitchFamily="49" charset="0"/>
              </a:rPr>
              <a:t>True</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status</a:t>
            </a:r>
            <a:r>
              <a:rPr lang="en-US" sz="1600" b="0" dirty="0" err="1">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frame</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cap</a:t>
            </a:r>
            <a:r>
              <a:rPr lang="en-US" sz="1600" b="0" dirty="0" err="1">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read</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if</a:t>
            </a:r>
            <a:r>
              <a:rPr lang="en-US" sz="1600" b="0" dirty="0">
                <a:solidFill>
                  <a:srgbClr val="000000"/>
                </a:solidFill>
                <a:effectLst/>
                <a:latin typeface="Menlo" panose="020B0609030804020204" pitchFamily="49" charset="0"/>
              </a:rPr>
              <a:t> </a:t>
            </a:r>
            <a:r>
              <a:rPr lang="en-US" sz="1600" b="0" dirty="0">
                <a:solidFill>
                  <a:srgbClr val="0000FF"/>
                </a:solidFill>
                <a:effectLst/>
                <a:latin typeface="Menlo" panose="020B0609030804020204" pitchFamily="49" charset="0"/>
              </a:rPr>
              <a:t>not</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status</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break</a:t>
            </a:r>
            <a:r>
              <a:rPr lang="en-US" sz="1600" b="0" dirty="0">
                <a:solidFill>
                  <a:srgbClr val="000000"/>
                </a:solidFill>
                <a:effectLst/>
                <a:latin typeface="Menlo" panose="020B0609030804020204" pitchFamily="49" charset="0"/>
              </a:rPr>
              <a:t> </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gray_image</a:t>
            </a:r>
            <a:r>
              <a:rPr lang="en-US" sz="1600" b="0" dirty="0">
                <a:solidFill>
                  <a:srgbClr val="000000"/>
                </a:solidFill>
                <a:effectLst/>
                <a:latin typeface="Menlo" panose="020B0609030804020204" pitchFamily="49" charset="0"/>
              </a:rPr>
              <a:t> = </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cvtColor</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frame</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COLOR_BGR2GRAY</a:t>
            </a:r>
            <a:r>
              <a:rPr lang="en-US" sz="1600" b="0" dirty="0">
                <a:solidFill>
                  <a:srgbClr val="000000"/>
                </a:solidFill>
                <a:effectLst/>
                <a:latin typeface="Menlo" panose="020B0609030804020204" pitchFamily="49" charset="0"/>
              </a:rPr>
              <a:t>) </a:t>
            </a:r>
          </a:p>
          <a:p>
            <a:r>
              <a:rPr lang="en-US" sz="1600" b="0" dirty="0">
                <a:solidFill>
                  <a:srgbClr val="AF00DB"/>
                </a:solidFill>
                <a:effectLst/>
                <a:latin typeface="Menlo" panose="020B0609030804020204" pitchFamily="49" charset="0"/>
              </a:rPr>
              <a:t>   for</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 </a:t>
            </a:r>
            <a:r>
              <a:rPr lang="en-US" sz="1600" b="0" dirty="0">
                <a:solidFill>
                  <a:srgbClr val="AF00DB"/>
                </a:solidFill>
                <a:effectLst/>
                <a:latin typeface="Menlo" panose="020B0609030804020204" pitchFamily="49" charset="0"/>
              </a:rPr>
              <a:t>in</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range</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len</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gray_image</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for</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 </a:t>
            </a:r>
            <a:r>
              <a:rPr lang="en-US" sz="1600" b="0" dirty="0">
                <a:solidFill>
                  <a:srgbClr val="AF00DB"/>
                </a:solidFill>
                <a:effectLst/>
                <a:latin typeface="Menlo" panose="020B0609030804020204" pitchFamily="49" charset="0"/>
              </a:rPr>
              <a:t>in</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range</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len</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gray_image</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if</a:t>
            </a:r>
            <a:r>
              <a:rPr lang="en-US" sz="1600" b="0" dirty="0">
                <a:solidFill>
                  <a:srgbClr val="000000"/>
                </a:solidFill>
                <a:effectLst/>
                <a:latin typeface="Menlo" panose="020B0609030804020204" pitchFamily="49" charset="0"/>
              </a:rPr>
              <a:t> </a:t>
            </a:r>
            <a:r>
              <a:rPr lang="en-US" sz="1600" b="0" dirty="0">
                <a:solidFill>
                  <a:srgbClr val="795E26"/>
                </a:solidFill>
                <a:effectLst/>
                <a:latin typeface="Menlo" panose="020B0609030804020204" pitchFamily="49" charset="0"/>
              </a:rPr>
              <a:t>abs</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gray_image</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 - </a:t>
            </a:r>
            <a:r>
              <a:rPr lang="en-US" sz="1600" b="0" dirty="0" err="1">
                <a:solidFill>
                  <a:srgbClr val="001080"/>
                </a:solidFill>
                <a:effectLst/>
                <a:latin typeface="Menlo" panose="020B0609030804020204" pitchFamily="49" charset="0"/>
              </a:rPr>
              <a:t>gray_image</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])&gt;</a:t>
            </a:r>
            <a:r>
              <a:rPr lang="en-US" sz="1600" b="0" dirty="0">
                <a:solidFill>
                  <a:srgbClr val="098658"/>
                </a:solidFill>
                <a:effectLst/>
                <a:latin typeface="Menlo" panose="020B0609030804020204" pitchFamily="49" charset="0"/>
              </a:rPr>
              <a:t>128</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gray_image</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endParaRPr lang="en-US" sz="1600" b="0" dirty="0">
              <a:solidFill>
                <a:srgbClr val="000000"/>
              </a:solidFill>
              <a:effectLst/>
              <a:latin typeface="Menlo" panose="020B0609030804020204" pitchFamily="49" charset="0"/>
            </a:endParaRPr>
          </a:p>
          <a:p>
            <a:r>
              <a:rPr lang="en-US" sz="1600" b="0" dirty="0">
                <a:solidFill>
                  <a:srgbClr val="AF00DB"/>
                </a:solidFill>
                <a:effectLst/>
                <a:latin typeface="Menlo" panose="020B0609030804020204" pitchFamily="49" charset="0"/>
              </a:rPr>
              <a:t>         else</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gray_image</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row</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col</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255</a:t>
            </a:r>
            <a:r>
              <a:rPr lang="en-US" sz="1600" b="0" dirty="0">
                <a:solidFill>
                  <a:srgbClr val="000000"/>
                </a:solidFill>
                <a:effectLst/>
                <a:latin typeface="Menlo" panose="020B0609030804020204" pitchFamily="49" charset="0"/>
              </a:rPr>
              <a:t> </a:t>
            </a:r>
          </a:p>
          <a:p>
            <a:r>
              <a:rPr lang="en-US" sz="1600" b="0" dirty="0">
                <a:solidFill>
                  <a:srgbClr val="267F99"/>
                </a:solidFill>
                <a:effectLst/>
                <a:latin typeface="Menlo" panose="020B0609030804020204" pitchFamily="49" charset="0"/>
              </a:rPr>
              <a:t>   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imshow</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"frame"</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gray_image</a:t>
            </a:r>
            <a:r>
              <a:rPr lang="en-US" sz="1600" b="0" dirty="0">
                <a:solidFill>
                  <a:srgbClr val="000000"/>
                </a:solidFill>
                <a:effectLst/>
                <a:latin typeface="Menlo" panose="020B0609030804020204" pitchFamily="49" charset="0"/>
              </a:rPr>
              <a:t>) </a:t>
            </a:r>
          </a:p>
          <a:p>
            <a:r>
              <a:rPr lang="en-US" sz="1600" b="0" dirty="0">
                <a:solidFill>
                  <a:srgbClr val="AF00DB"/>
                </a:solidFill>
                <a:effectLst/>
                <a:latin typeface="Menlo" panose="020B0609030804020204" pitchFamily="49" charset="0"/>
              </a:rPr>
              <a:t>   if</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waitKey</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 &amp; </a:t>
            </a:r>
            <a:r>
              <a:rPr lang="en-US" sz="1600" b="0" dirty="0">
                <a:solidFill>
                  <a:srgbClr val="0000FF"/>
                </a:solidFill>
                <a:effectLst/>
                <a:latin typeface="Menlo" panose="020B0609030804020204" pitchFamily="49" charset="0"/>
              </a:rPr>
              <a:t>0x</a:t>
            </a:r>
            <a:r>
              <a:rPr lang="en-US" sz="1600" b="0" dirty="0">
                <a:solidFill>
                  <a:srgbClr val="098658"/>
                </a:solidFill>
                <a:effectLst/>
                <a:latin typeface="Menlo" panose="020B0609030804020204" pitchFamily="49" charset="0"/>
              </a:rPr>
              <a:t>FF</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ord</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"q"</a:t>
            </a:r>
            <a:r>
              <a:rPr lang="en-US" sz="1600" b="0" dirty="0">
                <a:solidFill>
                  <a:srgbClr val="000000"/>
                </a:solidFill>
                <a:effectLst/>
                <a:latin typeface="Menlo" panose="020B0609030804020204" pitchFamily="49" charset="0"/>
              </a:rPr>
              <a:t>):</a:t>
            </a:r>
          </a:p>
          <a:p>
            <a:r>
              <a:rPr lang="en-US" sz="1600" b="0" dirty="0">
                <a:solidFill>
                  <a:srgbClr val="795E26"/>
                </a:solidFill>
                <a:effectLst/>
                <a:latin typeface="Menlo" panose="020B0609030804020204" pitchFamily="49" charset="0"/>
              </a:rPr>
              <a:t>      print</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gray_image</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break</a:t>
            </a:r>
            <a:endParaRPr lang="en-US" sz="1600" b="0" dirty="0">
              <a:solidFill>
                <a:srgbClr val="000000"/>
              </a:solidFill>
              <a:effectLst/>
              <a:latin typeface="Menlo" panose="020B0609030804020204" pitchFamily="49" charset="0"/>
            </a:endParaRPr>
          </a:p>
          <a:p>
            <a:r>
              <a:rPr lang="en-US" sz="1600" b="0" dirty="0" err="1">
                <a:solidFill>
                  <a:srgbClr val="001080"/>
                </a:solidFill>
                <a:effectLst/>
                <a:latin typeface="Menlo" panose="020B0609030804020204" pitchFamily="49" charset="0"/>
              </a:rPr>
              <a:t>cap</a:t>
            </a:r>
            <a:r>
              <a:rPr lang="en-US" sz="1600" b="0" dirty="0" err="1">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release</a:t>
            </a:r>
            <a:r>
              <a:rPr lang="en-US" sz="1600" b="0" dirty="0">
                <a:solidFill>
                  <a:srgbClr val="000000"/>
                </a:solidFill>
                <a:effectLst/>
                <a:latin typeface="Menlo" panose="020B0609030804020204" pitchFamily="49" charset="0"/>
              </a:rPr>
              <a:t>()</a:t>
            </a:r>
          </a:p>
        </p:txBody>
      </p:sp>
      <p:pic>
        <p:nvPicPr>
          <p:cNvPr id="6" name="Picture 5">
            <a:extLst>
              <a:ext uri="{FF2B5EF4-FFF2-40B4-BE49-F238E27FC236}">
                <a16:creationId xmlns:a16="http://schemas.microsoft.com/office/drawing/2014/main" id="{A3C724C7-DBE2-3CD8-A24B-6C4F1C1120FC}"/>
              </a:ext>
            </a:extLst>
          </p:cNvPr>
          <p:cNvPicPr>
            <a:picLocks noChangeAspect="1"/>
          </p:cNvPicPr>
          <p:nvPr/>
        </p:nvPicPr>
        <p:blipFill>
          <a:blip r:embed="rId3"/>
          <a:stretch>
            <a:fillRect/>
          </a:stretch>
        </p:blipFill>
        <p:spPr>
          <a:xfrm>
            <a:off x="7680139" y="4240986"/>
            <a:ext cx="4260850" cy="2356435"/>
          </a:xfrm>
          <a:prstGeom prst="rect">
            <a:avLst/>
          </a:prstGeom>
        </p:spPr>
      </p:pic>
    </p:spTree>
    <p:extLst>
      <p:ext uri="{BB962C8B-B14F-4D97-AF65-F5344CB8AC3E}">
        <p14:creationId xmlns:p14="http://schemas.microsoft.com/office/powerpoint/2010/main" val="3056763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Sample_12</a:t>
            </a:r>
          </a:p>
        </p:txBody>
      </p:sp>
      <p:pic>
        <p:nvPicPr>
          <p:cNvPr id="2" name="Picture 1">
            <a:extLst>
              <a:ext uri="{FF2B5EF4-FFF2-40B4-BE49-F238E27FC236}">
                <a16:creationId xmlns:a16="http://schemas.microsoft.com/office/drawing/2014/main" id="{7E298B0F-A0D5-8BA0-D6F8-AA478DFA6185}"/>
              </a:ext>
            </a:extLst>
          </p:cNvPr>
          <p:cNvPicPr>
            <a:picLocks noChangeAspect="1"/>
          </p:cNvPicPr>
          <p:nvPr/>
        </p:nvPicPr>
        <p:blipFill>
          <a:blip r:embed="rId3"/>
          <a:stretch>
            <a:fillRect/>
          </a:stretch>
        </p:blipFill>
        <p:spPr>
          <a:xfrm>
            <a:off x="6555074" y="2085423"/>
            <a:ext cx="5099045" cy="2958623"/>
          </a:xfrm>
          <a:prstGeom prst="rect">
            <a:avLst/>
          </a:prstGeom>
        </p:spPr>
      </p:pic>
      <p:sp>
        <p:nvSpPr>
          <p:cNvPr id="9" name="TextBox 8">
            <a:extLst>
              <a:ext uri="{FF2B5EF4-FFF2-40B4-BE49-F238E27FC236}">
                <a16:creationId xmlns:a16="http://schemas.microsoft.com/office/drawing/2014/main" id="{DD71E4A6-1061-A503-7860-B3536AB6D36F}"/>
              </a:ext>
            </a:extLst>
          </p:cNvPr>
          <p:cNvSpPr txBox="1"/>
          <p:nvPr/>
        </p:nvSpPr>
        <p:spPr>
          <a:xfrm>
            <a:off x="537881" y="1348744"/>
            <a:ext cx="8157884" cy="4431983"/>
          </a:xfrm>
          <a:prstGeom prst="rect">
            <a:avLst/>
          </a:prstGeom>
          <a:noFill/>
        </p:spPr>
        <p:txBody>
          <a:bodyPr wrap="square">
            <a:spAutoFit/>
          </a:bodyPr>
          <a:lstStyle/>
          <a:p>
            <a:r>
              <a:rPr lang="en-US" sz="1600" b="0" dirty="0">
                <a:solidFill>
                  <a:srgbClr val="008000"/>
                </a:solidFill>
                <a:effectLst/>
                <a:latin typeface="Menlo" panose="020B0609030804020204" pitchFamily="49" charset="0"/>
              </a:rPr>
              <a:t># </a:t>
            </a:r>
            <a:r>
              <a:rPr lang="en-US" sz="1600" b="0" dirty="0" err="1">
                <a:solidFill>
                  <a:srgbClr val="008000"/>
                </a:solidFill>
                <a:effectLst/>
                <a:latin typeface="Menlo" panose="020B0609030804020204" pitchFamily="49" charset="0"/>
              </a:rPr>
              <a:t>Detección</a:t>
            </a:r>
            <a:r>
              <a:rPr lang="en-US" sz="1600" b="0" dirty="0">
                <a:solidFill>
                  <a:srgbClr val="008000"/>
                </a:solidFill>
                <a:effectLst/>
                <a:latin typeface="Menlo" panose="020B0609030804020204" pitchFamily="49" charset="0"/>
              </a:rPr>
              <a:t> de </a:t>
            </a:r>
            <a:r>
              <a:rPr lang="en-US" sz="1600" b="0" dirty="0" err="1">
                <a:solidFill>
                  <a:srgbClr val="008000"/>
                </a:solidFill>
                <a:effectLst/>
                <a:latin typeface="Menlo" panose="020B0609030804020204" pitchFamily="49" charset="0"/>
              </a:rPr>
              <a:t>objetos</a:t>
            </a:r>
            <a:r>
              <a:rPr lang="en-US" sz="1600" b="0" dirty="0">
                <a:solidFill>
                  <a:srgbClr val="008000"/>
                </a:solidFill>
                <a:effectLst/>
                <a:latin typeface="Menlo" panose="020B0609030804020204" pitchFamily="49" charset="0"/>
              </a:rPr>
              <a:t> YOLO</a:t>
            </a:r>
            <a:endParaRPr lang="en-US" sz="1600" b="0" dirty="0">
              <a:solidFill>
                <a:srgbClr val="000000"/>
              </a:solidFill>
              <a:effectLst/>
              <a:latin typeface="Menlo" panose="020B0609030804020204" pitchFamily="49" charset="0"/>
            </a:endParaRPr>
          </a:p>
          <a:p>
            <a:r>
              <a:rPr lang="en-US" sz="1600" b="0" dirty="0">
                <a:solidFill>
                  <a:srgbClr val="AF00DB"/>
                </a:solidFill>
                <a:effectLst/>
                <a:latin typeface="Menlo" panose="020B0609030804020204" pitchFamily="49" charset="0"/>
              </a:rPr>
              <a:t>import</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cv2</a:t>
            </a:r>
            <a:endParaRPr lang="en-US" sz="1600" b="0" dirty="0">
              <a:solidFill>
                <a:srgbClr val="000000"/>
              </a:solidFill>
              <a:effectLst/>
              <a:latin typeface="Menlo" panose="020B0609030804020204" pitchFamily="49" charset="0"/>
            </a:endParaRPr>
          </a:p>
          <a:p>
            <a:r>
              <a:rPr lang="en-US" sz="1600" b="0" dirty="0">
                <a:solidFill>
                  <a:srgbClr val="AF00DB"/>
                </a:solidFill>
                <a:effectLst/>
                <a:latin typeface="Menlo" panose="020B0609030804020204" pitchFamily="49" charset="0"/>
              </a:rPr>
              <a:t>from</a:t>
            </a:r>
            <a:r>
              <a:rPr lang="en-US" sz="1600" b="0" dirty="0">
                <a:solidFill>
                  <a:srgbClr val="000000"/>
                </a:solidFill>
                <a:effectLst/>
                <a:latin typeface="Menlo" panose="020B0609030804020204" pitchFamily="49" charset="0"/>
              </a:rPr>
              <a:t> </a:t>
            </a:r>
            <a:r>
              <a:rPr lang="en-US" sz="1600" b="0" dirty="0" err="1">
                <a:solidFill>
                  <a:srgbClr val="267F99"/>
                </a:solidFill>
                <a:effectLst/>
                <a:latin typeface="Menlo" panose="020B0609030804020204" pitchFamily="49" charset="0"/>
              </a:rPr>
              <a:t>ultralytics</a:t>
            </a:r>
            <a:r>
              <a:rPr lang="en-US" sz="1600" b="0" dirty="0">
                <a:solidFill>
                  <a:srgbClr val="000000"/>
                </a:solidFill>
                <a:effectLst/>
                <a:latin typeface="Menlo" panose="020B0609030804020204" pitchFamily="49" charset="0"/>
              </a:rPr>
              <a:t> </a:t>
            </a:r>
            <a:r>
              <a:rPr lang="en-US" sz="1600" b="0" dirty="0">
                <a:solidFill>
                  <a:srgbClr val="AF00DB"/>
                </a:solidFill>
                <a:effectLst/>
                <a:latin typeface="Menlo" panose="020B0609030804020204" pitchFamily="49" charset="0"/>
              </a:rPr>
              <a:t>import</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YOLO</a:t>
            </a:r>
            <a:r>
              <a:rPr lang="en-US" sz="1600" b="0" dirty="0">
                <a:solidFill>
                  <a:srgbClr val="000000"/>
                </a:solidFill>
                <a:effectLst/>
                <a:latin typeface="Menlo" panose="020B0609030804020204" pitchFamily="49" charset="0"/>
              </a:rPr>
              <a:t> </a:t>
            </a:r>
          </a:p>
          <a:p>
            <a:r>
              <a:rPr lang="en-US" sz="1600" b="0" dirty="0">
                <a:solidFill>
                  <a:srgbClr val="001080"/>
                </a:solidFill>
                <a:effectLst/>
                <a:latin typeface="Menlo" panose="020B0609030804020204" pitchFamily="49" charset="0"/>
              </a:rPr>
              <a:t>model</a:t>
            </a:r>
            <a:r>
              <a:rPr lang="en-US" sz="1600" b="0" dirty="0">
                <a:solidFill>
                  <a:srgbClr val="000000"/>
                </a:solidFill>
                <a:effectLst/>
                <a:latin typeface="Menlo" panose="020B0609030804020204" pitchFamily="49" charset="0"/>
              </a:rPr>
              <a:t>=</a:t>
            </a:r>
            <a:r>
              <a:rPr lang="en-US" sz="1600" b="0" dirty="0">
                <a:solidFill>
                  <a:srgbClr val="267F99"/>
                </a:solidFill>
                <a:effectLst/>
                <a:latin typeface="Menlo" panose="020B0609030804020204" pitchFamily="49" charset="0"/>
              </a:rPr>
              <a:t>YOLO</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"yolo11n"</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cap</a:t>
            </a:r>
            <a:r>
              <a:rPr lang="en-US" sz="1600" b="0" dirty="0">
                <a:solidFill>
                  <a:srgbClr val="000000"/>
                </a:solidFill>
                <a:effectLst/>
                <a:latin typeface="Menlo" panose="020B0609030804020204" pitchFamily="49" charset="0"/>
              </a:rPr>
              <a:t>=</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267F99"/>
                </a:solidFill>
                <a:effectLst/>
                <a:latin typeface="Menlo" panose="020B0609030804020204" pitchFamily="49" charset="0"/>
              </a:rPr>
              <a:t>VideoCapture</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"video_01.mp4"</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while</a:t>
            </a:r>
            <a:r>
              <a:rPr lang="en-US" sz="1600" b="0" dirty="0">
                <a:solidFill>
                  <a:srgbClr val="000000"/>
                </a:solidFill>
                <a:effectLst/>
                <a:latin typeface="Menlo" panose="020B0609030804020204" pitchFamily="49" charset="0"/>
              </a:rPr>
              <a:t> </a:t>
            </a:r>
            <a:r>
              <a:rPr lang="en-US" sz="1600" b="0" dirty="0">
                <a:solidFill>
                  <a:srgbClr val="0000FF"/>
                </a:solidFill>
                <a:effectLst/>
                <a:latin typeface="Menlo" panose="020B0609030804020204" pitchFamily="49" charset="0"/>
              </a:rPr>
              <a:t>True</a:t>
            </a:r>
            <a:r>
              <a:rPr lang="en-US" sz="1600" b="0" dirty="0">
                <a:solidFill>
                  <a:srgbClr val="000000"/>
                </a:solidFill>
                <a:effectLst/>
                <a:latin typeface="Menlo" panose="020B0609030804020204" pitchFamily="49" charset="0"/>
              </a:rPr>
              <a:t>:</a:t>
            </a:r>
          </a:p>
          <a:p>
            <a:r>
              <a:rPr lang="en-US" sz="1600" b="0" dirty="0">
                <a:solidFill>
                  <a:srgbClr val="001080"/>
                </a:solidFill>
                <a:effectLst/>
                <a:latin typeface="Menlo" panose="020B0609030804020204" pitchFamily="49" charset="0"/>
              </a:rPr>
              <a:t>   </a:t>
            </a:r>
            <a:r>
              <a:rPr lang="en-US" sz="1600" b="0" dirty="0" err="1">
                <a:solidFill>
                  <a:srgbClr val="001080"/>
                </a:solidFill>
                <a:effectLst/>
                <a:latin typeface="Menlo" panose="020B0609030804020204" pitchFamily="49" charset="0"/>
              </a:rPr>
              <a:t>status</a:t>
            </a:r>
            <a:r>
              <a:rPr lang="en-US" sz="1600" b="0" dirty="0" err="1">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frame</a:t>
            </a:r>
            <a:r>
              <a:rPr lang="en-US" sz="1600" b="0" dirty="0">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cap</a:t>
            </a:r>
            <a:r>
              <a:rPr lang="en-US" sz="1600" b="0" dirty="0" err="1">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read</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if</a:t>
            </a:r>
            <a:r>
              <a:rPr lang="en-US" sz="1600" b="0" dirty="0">
                <a:solidFill>
                  <a:srgbClr val="000000"/>
                </a:solidFill>
                <a:effectLst/>
                <a:latin typeface="Menlo" panose="020B0609030804020204" pitchFamily="49" charset="0"/>
              </a:rPr>
              <a:t> </a:t>
            </a:r>
            <a:r>
              <a:rPr lang="en-US" sz="1600" b="0" dirty="0">
                <a:solidFill>
                  <a:srgbClr val="0000FF"/>
                </a:solidFill>
                <a:effectLst/>
                <a:latin typeface="Menlo" panose="020B0609030804020204" pitchFamily="49" charset="0"/>
              </a:rPr>
              <a:t>not</a:t>
            </a:r>
            <a:r>
              <a:rPr lang="en-US" sz="1600" b="0" dirty="0">
                <a:solidFill>
                  <a:srgbClr val="000000"/>
                </a:solidFill>
                <a:effectLst/>
                <a:latin typeface="Menlo" panose="020B0609030804020204" pitchFamily="49" charset="0"/>
              </a:rPr>
              <a:t> </a:t>
            </a:r>
            <a:r>
              <a:rPr lang="en-US" sz="1600" b="0" dirty="0">
                <a:solidFill>
                  <a:srgbClr val="001080"/>
                </a:solidFill>
                <a:effectLst/>
                <a:latin typeface="Menlo" panose="020B0609030804020204" pitchFamily="49" charset="0"/>
              </a:rPr>
              <a:t>status</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break</a:t>
            </a:r>
            <a:r>
              <a:rPr lang="en-US" sz="1600" b="0" dirty="0">
                <a:solidFill>
                  <a:srgbClr val="000000"/>
                </a:solidFill>
                <a:effectLst/>
                <a:latin typeface="Menlo" panose="020B0609030804020204" pitchFamily="49" charset="0"/>
              </a:rPr>
              <a:t> </a:t>
            </a:r>
          </a:p>
          <a:p>
            <a:r>
              <a:rPr lang="en-US" sz="1600" b="0" dirty="0">
                <a:solidFill>
                  <a:srgbClr val="001080"/>
                </a:solidFill>
                <a:effectLst/>
                <a:latin typeface="Menlo" panose="020B0609030804020204" pitchFamily="49" charset="0"/>
              </a:rPr>
              <a:t>   results</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model</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frame</a:t>
            </a:r>
            <a:r>
              <a:rPr lang="en-US" sz="1600" b="0" dirty="0">
                <a:solidFill>
                  <a:srgbClr val="000000"/>
                </a:solidFill>
                <a:effectLst/>
                <a:latin typeface="Menlo" panose="020B0609030804020204" pitchFamily="49" charset="0"/>
              </a:rPr>
              <a:t>) </a:t>
            </a:r>
          </a:p>
          <a:p>
            <a:r>
              <a:rPr lang="en-US" sz="1600" b="0" dirty="0">
                <a:solidFill>
                  <a:srgbClr val="001080"/>
                </a:solidFill>
                <a:effectLst/>
                <a:latin typeface="Menlo" panose="020B0609030804020204" pitchFamily="49" charset="0"/>
              </a:rPr>
              <a:t>   frame</a:t>
            </a:r>
            <a:r>
              <a:rPr lang="en-US" sz="1600" b="0" dirty="0">
                <a:solidFill>
                  <a:srgbClr val="000000"/>
                </a:solidFill>
                <a:effectLst/>
                <a:latin typeface="Menlo" panose="020B0609030804020204" pitchFamily="49" charset="0"/>
              </a:rPr>
              <a:t>=</a:t>
            </a:r>
            <a:r>
              <a:rPr lang="en-US" sz="1600" b="0" dirty="0">
                <a:solidFill>
                  <a:srgbClr val="001080"/>
                </a:solidFill>
                <a:effectLst/>
                <a:latin typeface="Menlo" panose="020B0609030804020204" pitchFamily="49" charset="0"/>
              </a:rPr>
              <a:t>results</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0</a:t>
            </a:r>
            <a:r>
              <a:rPr lang="en-US" sz="1600" b="0" dirty="0">
                <a:solidFill>
                  <a:srgbClr val="000000"/>
                </a:solidFill>
                <a:effectLst/>
                <a:latin typeface="Menlo" panose="020B0609030804020204" pitchFamily="49" charset="0"/>
              </a:rPr>
              <a:t>].plot()</a:t>
            </a:r>
          </a:p>
          <a:p>
            <a:r>
              <a:rPr lang="en-US" sz="1600" b="0" dirty="0">
                <a:solidFill>
                  <a:srgbClr val="267F99"/>
                </a:solidFill>
                <a:effectLst/>
                <a:latin typeface="Menlo" panose="020B0609030804020204" pitchFamily="49" charset="0"/>
              </a:rPr>
              <a:t>   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imshow</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a:t>
            </a:r>
            <a:r>
              <a:rPr lang="en-US" sz="1600" b="0" dirty="0" err="1">
                <a:solidFill>
                  <a:srgbClr val="A31515"/>
                </a:solidFill>
                <a:effectLst/>
                <a:latin typeface="Menlo" panose="020B0609030804020204" pitchFamily="49" charset="0"/>
              </a:rPr>
              <a:t>frame"</a:t>
            </a:r>
            <a:r>
              <a:rPr lang="en-US" sz="1600" b="0" dirty="0" err="1">
                <a:solidFill>
                  <a:srgbClr val="000000"/>
                </a:solidFill>
                <a:effectLst/>
                <a:latin typeface="Menlo" panose="020B0609030804020204" pitchFamily="49" charset="0"/>
              </a:rPr>
              <a:t>,</a:t>
            </a:r>
            <a:r>
              <a:rPr lang="en-US" sz="1600" b="0" dirty="0" err="1">
                <a:solidFill>
                  <a:srgbClr val="001080"/>
                </a:solidFill>
                <a:effectLst/>
                <a:latin typeface="Menlo" panose="020B0609030804020204" pitchFamily="49" charset="0"/>
              </a:rPr>
              <a:t>frame</a:t>
            </a:r>
            <a:r>
              <a:rPr lang="en-US" sz="1600" b="0" dirty="0">
                <a:solidFill>
                  <a:srgbClr val="000000"/>
                </a:solidFill>
                <a:effectLst/>
                <a:latin typeface="Menlo" panose="020B0609030804020204" pitchFamily="49" charset="0"/>
              </a:rPr>
              <a:t>) </a:t>
            </a:r>
          </a:p>
          <a:p>
            <a:r>
              <a:rPr lang="en-US" sz="1600" b="0" dirty="0">
                <a:solidFill>
                  <a:srgbClr val="AF00DB"/>
                </a:solidFill>
                <a:effectLst/>
                <a:latin typeface="Menlo" panose="020B0609030804020204" pitchFamily="49" charset="0"/>
              </a:rPr>
              <a:t>   if</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waitKey</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 &amp; </a:t>
            </a:r>
            <a:r>
              <a:rPr lang="en-US" sz="1600" b="0" dirty="0">
                <a:solidFill>
                  <a:srgbClr val="0000FF"/>
                </a:solidFill>
                <a:effectLst/>
                <a:latin typeface="Menlo" panose="020B0609030804020204" pitchFamily="49" charset="0"/>
              </a:rPr>
              <a:t>0x</a:t>
            </a:r>
            <a:r>
              <a:rPr lang="en-US" sz="1600" b="0" dirty="0">
                <a:solidFill>
                  <a:srgbClr val="098658"/>
                </a:solidFill>
                <a:effectLst/>
                <a:latin typeface="Menlo" panose="020B0609030804020204" pitchFamily="49" charset="0"/>
              </a:rPr>
              <a:t>FF</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ord</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 "</a:t>
            </a:r>
            <a:r>
              <a:rPr lang="en-US" sz="1600" b="0" dirty="0">
                <a:solidFill>
                  <a:srgbClr val="000000"/>
                </a:solidFill>
                <a:effectLst/>
                <a:latin typeface="Menlo" panose="020B0609030804020204" pitchFamily="49" charset="0"/>
              </a:rPr>
              <a:t>):</a:t>
            </a:r>
          </a:p>
          <a:p>
            <a:r>
              <a:rPr lang="en-US" sz="1600" b="0" dirty="0">
                <a:solidFill>
                  <a:srgbClr val="267F99"/>
                </a:solidFill>
                <a:effectLst/>
                <a:latin typeface="Menlo" panose="020B0609030804020204" pitchFamily="49" charset="0"/>
              </a:rPr>
              <a:t>      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waitKey</a:t>
            </a:r>
            <a:r>
              <a:rPr lang="en-US" sz="1600" b="0" dirty="0">
                <a:solidFill>
                  <a:srgbClr val="000000"/>
                </a:solidFill>
                <a:effectLst/>
                <a:latin typeface="Menlo" panose="020B0609030804020204" pitchFamily="49" charset="0"/>
              </a:rPr>
              <a:t>() </a:t>
            </a:r>
          </a:p>
          <a:p>
            <a:r>
              <a:rPr lang="en-US" sz="1600" b="0" dirty="0">
                <a:solidFill>
                  <a:srgbClr val="AF00DB"/>
                </a:solidFill>
                <a:effectLst/>
                <a:latin typeface="Menlo" panose="020B0609030804020204" pitchFamily="49" charset="0"/>
              </a:rPr>
              <a:t>   if</a:t>
            </a:r>
            <a:r>
              <a:rPr lang="en-US" sz="1600" b="0" dirty="0">
                <a:solidFill>
                  <a:srgbClr val="000000"/>
                </a:solidFill>
                <a:effectLst/>
                <a:latin typeface="Menlo" panose="020B0609030804020204" pitchFamily="49" charset="0"/>
              </a:rPr>
              <a:t> </a:t>
            </a:r>
            <a:r>
              <a:rPr lang="en-US" sz="1600" b="0" dirty="0">
                <a:solidFill>
                  <a:srgbClr val="267F99"/>
                </a:solidFill>
                <a:effectLst/>
                <a:latin typeface="Menlo" panose="020B0609030804020204" pitchFamily="49" charset="0"/>
              </a:rPr>
              <a:t>cv2</a:t>
            </a:r>
            <a:r>
              <a:rPr lang="en-US" sz="1600" b="0" dirty="0">
                <a:solidFill>
                  <a:srgbClr val="000000"/>
                </a:solidFill>
                <a:effectLst/>
                <a:latin typeface="Menlo" panose="020B0609030804020204" pitchFamily="49" charset="0"/>
              </a:rPr>
              <a:t>.</a:t>
            </a:r>
            <a:r>
              <a:rPr lang="en-US" sz="1600" b="0" dirty="0">
                <a:solidFill>
                  <a:srgbClr val="795E26"/>
                </a:solidFill>
                <a:effectLst/>
                <a:latin typeface="Menlo" panose="020B0609030804020204" pitchFamily="49" charset="0"/>
              </a:rPr>
              <a:t>waitKey</a:t>
            </a:r>
            <a:r>
              <a:rPr lang="en-US" sz="1600" b="0" dirty="0">
                <a:solidFill>
                  <a:srgbClr val="000000"/>
                </a:solidFill>
                <a:effectLst/>
                <a:latin typeface="Menlo" panose="020B0609030804020204" pitchFamily="49" charset="0"/>
              </a:rPr>
              <a:t>(</a:t>
            </a:r>
            <a:r>
              <a:rPr lang="en-US" sz="1600" b="0" dirty="0">
                <a:solidFill>
                  <a:srgbClr val="098658"/>
                </a:solidFill>
                <a:effectLst/>
                <a:latin typeface="Menlo" panose="020B0609030804020204" pitchFamily="49" charset="0"/>
              </a:rPr>
              <a:t>1</a:t>
            </a:r>
            <a:r>
              <a:rPr lang="en-US" sz="1600" b="0" dirty="0">
                <a:solidFill>
                  <a:srgbClr val="000000"/>
                </a:solidFill>
                <a:effectLst/>
                <a:latin typeface="Menlo" panose="020B0609030804020204" pitchFamily="49" charset="0"/>
              </a:rPr>
              <a:t>) &amp; </a:t>
            </a:r>
            <a:r>
              <a:rPr lang="en-US" sz="1600" b="0" dirty="0">
                <a:solidFill>
                  <a:srgbClr val="0000FF"/>
                </a:solidFill>
                <a:effectLst/>
                <a:latin typeface="Menlo" panose="020B0609030804020204" pitchFamily="49" charset="0"/>
              </a:rPr>
              <a:t>0x</a:t>
            </a:r>
            <a:r>
              <a:rPr lang="en-US" sz="1600" b="0" dirty="0">
                <a:solidFill>
                  <a:srgbClr val="098658"/>
                </a:solidFill>
                <a:effectLst/>
                <a:latin typeface="Menlo" panose="020B0609030804020204" pitchFamily="49" charset="0"/>
              </a:rPr>
              <a:t>FF</a:t>
            </a:r>
            <a:r>
              <a:rPr lang="en-US" sz="1600" b="0" dirty="0">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ord</a:t>
            </a:r>
            <a:r>
              <a:rPr lang="en-US" sz="1600" b="0" dirty="0">
                <a:solidFill>
                  <a:srgbClr val="000000"/>
                </a:solidFill>
                <a:effectLst/>
                <a:latin typeface="Menlo" panose="020B0609030804020204" pitchFamily="49" charset="0"/>
              </a:rPr>
              <a:t>(</a:t>
            </a:r>
            <a:r>
              <a:rPr lang="en-US" sz="1600" b="0" dirty="0">
                <a:solidFill>
                  <a:srgbClr val="A31515"/>
                </a:solidFill>
                <a:effectLst/>
                <a:latin typeface="Menlo" panose="020B0609030804020204" pitchFamily="49" charset="0"/>
              </a:rPr>
              <a:t>"q"</a:t>
            </a:r>
            <a:r>
              <a:rPr lang="en-US" sz="1600" b="0" dirty="0">
                <a:solidFill>
                  <a:srgbClr val="000000"/>
                </a:solidFill>
                <a:effectLst/>
                <a:latin typeface="Menlo" panose="020B0609030804020204" pitchFamily="49" charset="0"/>
              </a:rPr>
              <a:t>):</a:t>
            </a:r>
          </a:p>
          <a:p>
            <a:r>
              <a:rPr lang="en-US" sz="1600" b="0" dirty="0">
                <a:solidFill>
                  <a:srgbClr val="AF00DB"/>
                </a:solidFill>
                <a:effectLst/>
                <a:latin typeface="Menlo" panose="020B0609030804020204" pitchFamily="49" charset="0"/>
              </a:rPr>
              <a:t>      break</a:t>
            </a:r>
            <a:endParaRPr lang="en-US" sz="1600" b="0" dirty="0">
              <a:solidFill>
                <a:srgbClr val="000000"/>
              </a:solidFill>
              <a:effectLst/>
              <a:latin typeface="Menlo" panose="020B0609030804020204" pitchFamily="49" charset="0"/>
            </a:endParaRPr>
          </a:p>
          <a:p>
            <a:r>
              <a:rPr lang="en-US" sz="1600" b="0" dirty="0" err="1">
                <a:solidFill>
                  <a:srgbClr val="001080"/>
                </a:solidFill>
                <a:effectLst/>
                <a:latin typeface="Menlo" panose="020B0609030804020204" pitchFamily="49" charset="0"/>
              </a:rPr>
              <a:t>cap</a:t>
            </a:r>
            <a:r>
              <a:rPr lang="en-US" sz="1600" b="0" dirty="0" err="1">
                <a:solidFill>
                  <a:srgbClr val="000000"/>
                </a:solidFill>
                <a:effectLst/>
                <a:latin typeface="Menlo" panose="020B0609030804020204" pitchFamily="49" charset="0"/>
              </a:rPr>
              <a:t>.</a:t>
            </a:r>
            <a:r>
              <a:rPr lang="en-US" sz="1600" b="0" dirty="0" err="1">
                <a:solidFill>
                  <a:srgbClr val="795E26"/>
                </a:solidFill>
                <a:effectLst/>
                <a:latin typeface="Menlo" panose="020B0609030804020204" pitchFamily="49" charset="0"/>
              </a:rPr>
              <a:t>release</a:t>
            </a:r>
            <a:r>
              <a:rPr lang="en-US" sz="1600" b="0" dirty="0">
                <a:solidFill>
                  <a:srgbClr val="000000"/>
                </a:solidFill>
                <a:effectLst/>
                <a:latin typeface="Menlo" panose="020B0609030804020204" pitchFamily="49" charset="0"/>
              </a:rPr>
              <a:t>()</a:t>
            </a:r>
          </a:p>
        </p:txBody>
      </p:sp>
      <p:pic>
        <p:nvPicPr>
          <p:cNvPr id="10" name="Picture 9">
            <a:extLst>
              <a:ext uri="{FF2B5EF4-FFF2-40B4-BE49-F238E27FC236}">
                <a16:creationId xmlns:a16="http://schemas.microsoft.com/office/drawing/2014/main" id="{3EEAAF6C-7585-1DA5-9FF1-DC95399990D4}"/>
              </a:ext>
            </a:extLst>
          </p:cNvPr>
          <p:cNvPicPr>
            <a:picLocks noChangeAspect="1"/>
          </p:cNvPicPr>
          <p:nvPr/>
        </p:nvPicPr>
        <p:blipFill>
          <a:blip r:embed="rId4"/>
          <a:stretch>
            <a:fillRect/>
          </a:stretch>
        </p:blipFill>
        <p:spPr>
          <a:xfrm>
            <a:off x="1313022" y="5980347"/>
            <a:ext cx="10114370" cy="628494"/>
          </a:xfrm>
          <a:prstGeom prst="rect">
            <a:avLst/>
          </a:prstGeom>
        </p:spPr>
      </p:pic>
    </p:spTree>
    <p:extLst>
      <p:ext uri="{BB962C8B-B14F-4D97-AF65-F5344CB8AC3E}">
        <p14:creationId xmlns:p14="http://schemas.microsoft.com/office/powerpoint/2010/main" val="4069500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6826EE-2DEA-FD2C-7E26-3B294605EEA6}"/>
              </a:ext>
            </a:extLst>
          </p:cNvPr>
          <p:cNvSpPr txBox="1"/>
          <p:nvPr/>
        </p:nvSpPr>
        <p:spPr>
          <a:xfrm>
            <a:off x="1447800" y="1337734"/>
            <a:ext cx="1220399" cy="369332"/>
          </a:xfrm>
          <a:prstGeom prst="rect">
            <a:avLst/>
          </a:prstGeom>
          <a:noFill/>
        </p:spPr>
        <p:txBody>
          <a:bodyPr wrap="none" rtlCol="0">
            <a:spAutoFit/>
          </a:bodyPr>
          <a:lstStyle/>
          <a:p>
            <a:r>
              <a:rPr lang="es-ES_tradnl" dirty="0"/>
              <a:t>Contenido:</a:t>
            </a:r>
          </a:p>
        </p:txBody>
      </p:sp>
      <p:sp>
        <p:nvSpPr>
          <p:cNvPr id="3" name="TextBox 2">
            <a:extLst>
              <a:ext uri="{FF2B5EF4-FFF2-40B4-BE49-F238E27FC236}">
                <a16:creationId xmlns:a16="http://schemas.microsoft.com/office/drawing/2014/main" id="{14CD453C-E266-BC83-9B0C-7958FA267B23}"/>
              </a:ext>
            </a:extLst>
          </p:cNvPr>
          <p:cNvSpPr txBox="1"/>
          <p:nvPr/>
        </p:nvSpPr>
        <p:spPr>
          <a:xfrm>
            <a:off x="1998133" y="1837268"/>
            <a:ext cx="7062831" cy="3970318"/>
          </a:xfrm>
          <a:prstGeom prst="rect">
            <a:avLst/>
          </a:prstGeom>
          <a:noFill/>
        </p:spPr>
        <p:txBody>
          <a:bodyPr wrap="none" rtlCol="0">
            <a:spAutoFit/>
          </a:bodyPr>
          <a:lstStyle/>
          <a:p>
            <a:pPr marL="342900" indent="-342900">
              <a:buFont typeface="+mj-lt"/>
              <a:buAutoNum type="arabicPeriod"/>
            </a:pPr>
            <a:r>
              <a:rPr lang="es-ES_tradnl" dirty="0"/>
              <a:t>Definiciones importantes</a:t>
            </a:r>
          </a:p>
          <a:p>
            <a:pPr marL="800100" lvl="1" indent="-342900">
              <a:buFont typeface="+mj-lt"/>
              <a:buAutoNum type="arabicPeriod"/>
            </a:pPr>
            <a:r>
              <a:rPr lang="es-ES_tradnl" dirty="0"/>
              <a:t>IA</a:t>
            </a:r>
          </a:p>
          <a:p>
            <a:pPr marL="800100" lvl="1" indent="-342900">
              <a:buFont typeface="+mj-lt"/>
              <a:buAutoNum type="arabicPeriod"/>
            </a:pPr>
            <a:r>
              <a:rPr lang="es-ES_tradnl" dirty="0"/>
              <a:t>Redes Neuronales</a:t>
            </a:r>
          </a:p>
          <a:p>
            <a:pPr marL="800100" lvl="1" indent="-342900">
              <a:buFont typeface="+mj-lt"/>
              <a:buAutoNum type="arabicPeriod"/>
            </a:pPr>
            <a:r>
              <a:rPr lang="es-ES_tradnl" dirty="0"/>
              <a:t>Visión x computadora</a:t>
            </a:r>
          </a:p>
          <a:p>
            <a:pPr marL="342900" indent="-342900">
              <a:buFont typeface="+mj-lt"/>
              <a:buAutoNum type="arabicPeriod"/>
            </a:pPr>
            <a:r>
              <a:rPr lang="es-ES_tradnl" dirty="0"/>
              <a:t>Manipular imágenes y vídeo usando Python</a:t>
            </a:r>
          </a:p>
          <a:p>
            <a:pPr marL="800100" lvl="1" indent="-342900">
              <a:buFont typeface="+mj-lt"/>
              <a:buAutoNum type="arabicPeriod"/>
            </a:pPr>
            <a:r>
              <a:rPr lang="es-ES_tradnl" dirty="0"/>
              <a:t>Imagen</a:t>
            </a:r>
          </a:p>
          <a:p>
            <a:pPr marL="800100" lvl="1" indent="-342900">
              <a:buFont typeface="+mj-lt"/>
              <a:buAutoNum type="arabicPeriod"/>
            </a:pPr>
            <a:r>
              <a:rPr lang="es-ES_tradnl" dirty="0"/>
              <a:t>Vídeo</a:t>
            </a:r>
          </a:p>
          <a:p>
            <a:pPr marL="342900" indent="-342900">
              <a:buFont typeface="+mj-lt"/>
              <a:buAutoNum type="arabicPeriod"/>
            </a:pPr>
            <a:r>
              <a:rPr lang="es-ES_tradnl" dirty="0"/>
              <a:t>Ejercicios de Entendimiento (IA) con redes neuronales pre entrenadas</a:t>
            </a:r>
          </a:p>
          <a:p>
            <a:pPr marL="800100" lvl="1" indent="-342900">
              <a:buFont typeface="+mj-lt"/>
              <a:buAutoNum type="arabicPeriod"/>
            </a:pPr>
            <a:r>
              <a:rPr lang="es-ES_tradnl" dirty="0"/>
              <a:t>Detección de objetos</a:t>
            </a:r>
          </a:p>
          <a:p>
            <a:pPr marL="800100" lvl="1" indent="-342900">
              <a:buFont typeface="+mj-lt"/>
              <a:buAutoNum type="arabicPeriod"/>
            </a:pPr>
            <a:r>
              <a:rPr lang="es-ES_tradnl" dirty="0"/>
              <a:t>Poses</a:t>
            </a:r>
          </a:p>
          <a:p>
            <a:pPr marL="800100" lvl="1" indent="-342900">
              <a:buFont typeface="+mj-lt"/>
              <a:buAutoNum type="arabicPeriod"/>
            </a:pPr>
            <a:r>
              <a:rPr lang="es-ES_tradnl" dirty="0"/>
              <a:t>Segmentación</a:t>
            </a:r>
          </a:p>
          <a:p>
            <a:pPr marL="800100" lvl="1" indent="-342900">
              <a:buFont typeface="+mj-lt"/>
              <a:buAutoNum type="arabicPeriod"/>
            </a:pPr>
            <a:r>
              <a:rPr lang="es-ES_tradnl" dirty="0"/>
              <a:t>Configuración de vídeo con cámaras IP</a:t>
            </a:r>
          </a:p>
          <a:p>
            <a:pPr marL="342900" indent="-342900">
              <a:buFont typeface="+mj-lt"/>
              <a:buAutoNum type="arabicPeriod"/>
            </a:pPr>
            <a:endParaRPr lang="es-ES_tradnl" dirty="0"/>
          </a:p>
          <a:p>
            <a:pPr marL="342900" indent="-342900">
              <a:buFont typeface="+mj-lt"/>
              <a:buAutoNum type="arabicPeriod"/>
            </a:pPr>
            <a:endParaRPr lang="es-ES_tradnl" dirty="0"/>
          </a:p>
        </p:txBody>
      </p:sp>
    </p:spTree>
    <p:extLst>
      <p:ext uri="{BB962C8B-B14F-4D97-AF65-F5344CB8AC3E}">
        <p14:creationId xmlns:p14="http://schemas.microsoft.com/office/powerpoint/2010/main" val="573706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04D414-6E68-9404-5BE4-0D1C77E310BA}"/>
              </a:ext>
            </a:extLst>
          </p:cNvPr>
          <p:cNvSpPr txBox="1"/>
          <p:nvPr/>
        </p:nvSpPr>
        <p:spPr>
          <a:xfrm>
            <a:off x="591671" y="378740"/>
            <a:ext cx="2789866" cy="369332"/>
          </a:xfrm>
          <a:prstGeom prst="rect">
            <a:avLst/>
          </a:prstGeom>
          <a:noFill/>
        </p:spPr>
        <p:txBody>
          <a:bodyPr wrap="none" rtlCol="0">
            <a:spAutoFit/>
          </a:bodyPr>
          <a:lstStyle/>
          <a:p>
            <a:r>
              <a:rPr lang="es-ES_tradnl" dirty="0"/>
              <a:t>Configuración del algoritmo</a:t>
            </a:r>
          </a:p>
        </p:txBody>
      </p:sp>
      <p:sp>
        <p:nvSpPr>
          <p:cNvPr id="11" name="TextBox 10">
            <a:extLst>
              <a:ext uri="{FF2B5EF4-FFF2-40B4-BE49-F238E27FC236}">
                <a16:creationId xmlns:a16="http://schemas.microsoft.com/office/drawing/2014/main" id="{4DA50144-78EB-49BA-AF2F-33C3FF52BF78}"/>
              </a:ext>
            </a:extLst>
          </p:cNvPr>
          <p:cNvSpPr txBox="1"/>
          <p:nvPr/>
        </p:nvSpPr>
        <p:spPr>
          <a:xfrm>
            <a:off x="8072139" y="6376166"/>
            <a:ext cx="4061491" cy="369332"/>
          </a:xfrm>
          <a:prstGeom prst="rect">
            <a:avLst/>
          </a:prstGeom>
          <a:noFill/>
        </p:spPr>
        <p:txBody>
          <a:bodyPr wrap="square">
            <a:spAutoFit/>
          </a:bodyPr>
          <a:lstStyle/>
          <a:p>
            <a:r>
              <a:rPr lang="es-ES_tradnl" dirty="0">
                <a:hlinkClick r:id="rId3"/>
              </a:rPr>
              <a:t>https://docs.ultralytics.com/es/models/</a:t>
            </a:r>
            <a:r>
              <a:rPr lang="es-ES_tradnl" dirty="0"/>
              <a:t> </a:t>
            </a:r>
          </a:p>
        </p:txBody>
      </p:sp>
      <p:pic>
        <p:nvPicPr>
          <p:cNvPr id="12" name="Picture 11">
            <a:extLst>
              <a:ext uri="{FF2B5EF4-FFF2-40B4-BE49-F238E27FC236}">
                <a16:creationId xmlns:a16="http://schemas.microsoft.com/office/drawing/2014/main" id="{33A6103B-B095-CAEC-4EED-21FD4C64D5BA}"/>
              </a:ext>
            </a:extLst>
          </p:cNvPr>
          <p:cNvPicPr>
            <a:picLocks noChangeAspect="1"/>
          </p:cNvPicPr>
          <p:nvPr/>
        </p:nvPicPr>
        <p:blipFill>
          <a:blip r:embed="rId4"/>
          <a:stretch>
            <a:fillRect/>
          </a:stretch>
        </p:blipFill>
        <p:spPr>
          <a:xfrm>
            <a:off x="591671" y="886749"/>
            <a:ext cx="7772400" cy="5489417"/>
          </a:xfrm>
          <a:prstGeom prst="rect">
            <a:avLst/>
          </a:prstGeom>
        </p:spPr>
      </p:pic>
    </p:spTree>
    <p:extLst>
      <p:ext uri="{BB962C8B-B14F-4D97-AF65-F5344CB8AC3E}">
        <p14:creationId xmlns:p14="http://schemas.microsoft.com/office/powerpoint/2010/main" val="8755571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04D414-6E68-9404-5BE4-0D1C77E310BA}"/>
              </a:ext>
            </a:extLst>
          </p:cNvPr>
          <p:cNvSpPr txBox="1"/>
          <p:nvPr/>
        </p:nvSpPr>
        <p:spPr>
          <a:xfrm>
            <a:off x="519953" y="1417690"/>
            <a:ext cx="2640723" cy="369332"/>
          </a:xfrm>
          <a:prstGeom prst="rect">
            <a:avLst/>
          </a:prstGeom>
          <a:noFill/>
        </p:spPr>
        <p:txBody>
          <a:bodyPr wrap="none" rtlCol="0">
            <a:spAutoFit/>
          </a:bodyPr>
          <a:lstStyle/>
          <a:p>
            <a:r>
              <a:rPr lang="es-ES_tradnl" dirty="0"/>
              <a:t>Versiones de cada modelo</a:t>
            </a:r>
          </a:p>
        </p:txBody>
      </p:sp>
      <p:pic>
        <p:nvPicPr>
          <p:cNvPr id="2" name="Picture 1">
            <a:extLst>
              <a:ext uri="{FF2B5EF4-FFF2-40B4-BE49-F238E27FC236}">
                <a16:creationId xmlns:a16="http://schemas.microsoft.com/office/drawing/2014/main" id="{AB742989-1B17-75FB-03E2-2E2CC3B83389}"/>
              </a:ext>
            </a:extLst>
          </p:cNvPr>
          <p:cNvPicPr>
            <a:picLocks noChangeAspect="1"/>
          </p:cNvPicPr>
          <p:nvPr/>
        </p:nvPicPr>
        <p:blipFill>
          <a:blip r:embed="rId3"/>
          <a:stretch>
            <a:fillRect/>
          </a:stretch>
        </p:blipFill>
        <p:spPr>
          <a:xfrm>
            <a:off x="972669" y="1809915"/>
            <a:ext cx="9622489" cy="3902382"/>
          </a:xfrm>
          <a:prstGeom prst="rect">
            <a:avLst/>
          </a:prstGeom>
        </p:spPr>
      </p:pic>
      <p:sp>
        <p:nvSpPr>
          <p:cNvPr id="7" name="TextBox 6">
            <a:extLst>
              <a:ext uri="{FF2B5EF4-FFF2-40B4-BE49-F238E27FC236}">
                <a16:creationId xmlns:a16="http://schemas.microsoft.com/office/drawing/2014/main" id="{E5FE2A0A-D820-0D71-C904-1D3BE6B30A7A}"/>
              </a:ext>
            </a:extLst>
          </p:cNvPr>
          <p:cNvSpPr txBox="1"/>
          <p:nvPr/>
        </p:nvSpPr>
        <p:spPr>
          <a:xfrm>
            <a:off x="5163671" y="6109928"/>
            <a:ext cx="6096000" cy="369332"/>
          </a:xfrm>
          <a:prstGeom prst="rect">
            <a:avLst/>
          </a:prstGeom>
          <a:noFill/>
        </p:spPr>
        <p:txBody>
          <a:bodyPr wrap="square">
            <a:spAutoFit/>
          </a:bodyPr>
          <a:lstStyle/>
          <a:p>
            <a:r>
              <a:rPr lang="es-ES_tradnl" dirty="0">
                <a:hlinkClick r:id="rId4"/>
              </a:rPr>
              <a:t>https://docs.ultralytics.com/es/tasks/detect/#models</a:t>
            </a:r>
            <a:r>
              <a:rPr lang="es-ES_tradnl" dirty="0"/>
              <a:t> </a:t>
            </a:r>
          </a:p>
        </p:txBody>
      </p:sp>
    </p:spTree>
    <p:extLst>
      <p:ext uri="{BB962C8B-B14F-4D97-AF65-F5344CB8AC3E}">
        <p14:creationId xmlns:p14="http://schemas.microsoft.com/office/powerpoint/2010/main" val="3740395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04D414-6E68-9404-5BE4-0D1C77E310BA}"/>
              </a:ext>
            </a:extLst>
          </p:cNvPr>
          <p:cNvSpPr txBox="1"/>
          <p:nvPr/>
        </p:nvSpPr>
        <p:spPr>
          <a:xfrm>
            <a:off x="573741" y="748072"/>
            <a:ext cx="2789866" cy="369332"/>
          </a:xfrm>
          <a:prstGeom prst="rect">
            <a:avLst/>
          </a:prstGeom>
          <a:noFill/>
        </p:spPr>
        <p:txBody>
          <a:bodyPr wrap="none" rtlCol="0">
            <a:spAutoFit/>
          </a:bodyPr>
          <a:lstStyle/>
          <a:p>
            <a:r>
              <a:rPr lang="es-ES_tradnl" dirty="0"/>
              <a:t>Configuración del algoritmo</a:t>
            </a:r>
          </a:p>
        </p:txBody>
      </p:sp>
      <p:sp>
        <p:nvSpPr>
          <p:cNvPr id="8" name="TextBox 7">
            <a:extLst>
              <a:ext uri="{FF2B5EF4-FFF2-40B4-BE49-F238E27FC236}">
                <a16:creationId xmlns:a16="http://schemas.microsoft.com/office/drawing/2014/main" id="{09F4DAEB-476F-5FCC-CAD4-CE7FA22E7339}"/>
              </a:ext>
            </a:extLst>
          </p:cNvPr>
          <p:cNvSpPr txBox="1"/>
          <p:nvPr/>
        </p:nvSpPr>
        <p:spPr>
          <a:xfrm>
            <a:off x="7494494" y="5947193"/>
            <a:ext cx="4446494" cy="369332"/>
          </a:xfrm>
          <a:prstGeom prst="rect">
            <a:avLst/>
          </a:prstGeom>
          <a:noFill/>
        </p:spPr>
        <p:txBody>
          <a:bodyPr wrap="square">
            <a:spAutoFit/>
          </a:bodyPr>
          <a:lstStyle/>
          <a:p>
            <a:r>
              <a:rPr lang="es-ES_tradnl" dirty="0">
                <a:hlinkClick r:id="rId3"/>
              </a:rPr>
              <a:t>https://docs.ultralytics.com/es/usage/cfg/</a:t>
            </a:r>
            <a:r>
              <a:rPr lang="es-ES_tradnl" dirty="0"/>
              <a:t> </a:t>
            </a:r>
          </a:p>
        </p:txBody>
      </p:sp>
      <p:pic>
        <p:nvPicPr>
          <p:cNvPr id="9" name="Picture 8">
            <a:extLst>
              <a:ext uri="{FF2B5EF4-FFF2-40B4-BE49-F238E27FC236}">
                <a16:creationId xmlns:a16="http://schemas.microsoft.com/office/drawing/2014/main" id="{5C321888-7D40-4AA9-A0FC-8081DD74A02C}"/>
              </a:ext>
            </a:extLst>
          </p:cNvPr>
          <p:cNvPicPr>
            <a:picLocks noChangeAspect="1"/>
          </p:cNvPicPr>
          <p:nvPr/>
        </p:nvPicPr>
        <p:blipFill>
          <a:blip r:embed="rId4"/>
          <a:stretch>
            <a:fillRect/>
          </a:stretch>
        </p:blipFill>
        <p:spPr>
          <a:xfrm>
            <a:off x="1134035" y="1221129"/>
            <a:ext cx="8494185" cy="3447703"/>
          </a:xfrm>
          <a:prstGeom prst="rect">
            <a:avLst/>
          </a:prstGeom>
        </p:spPr>
      </p:pic>
    </p:spTree>
    <p:extLst>
      <p:ext uri="{BB962C8B-B14F-4D97-AF65-F5344CB8AC3E}">
        <p14:creationId xmlns:p14="http://schemas.microsoft.com/office/powerpoint/2010/main" val="90562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04D414-6E68-9404-5BE4-0D1C77E310BA}"/>
              </a:ext>
            </a:extLst>
          </p:cNvPr>
          <p:cNvSpPr txBox="1"/>
          <p:nvPr/>
        </p:nvSpPr>
        <p:spPr>
          <a:xfrm>
            <a:off x="573741" y="748072"/>
            <a:ext cx="2789866" cy="369332"/>
          </a:xfrm>
          <a:prstGeom prst="rect">
            <a:avLst/>
          </a:prstGeom>
          <a:noFill/>
        </p:spPr>
        <p:txBody>
          <a:bodyPr wrap="none" rtlCol="0">
            <a:spAutoFit/>
          </a:bodyPr>
          <a:lstStyle/>
          <a:p>
            <a:r>
              <a:rPr lang="es-ES_tradnl" dirty="0"/>
              <a:t>Configuración del algoritmo</a:t>
            </a:r>
          </a:p>
        </p:txBody>
      </p:sp>
      <p:sp>
        <p:nvSpPr>
          <p:cNvPr id="8" name="TextBox 7">
            <a:extLst>
              <a:ext uri="{FF2B5EF4-FFF2-40B4-BE49-F238E27FC236}">
                <a16:creationId xmlns:a16="http://schemas.microsoft.com/office/drawing/2014/main" id="{09F4DAEB-476F-5FCC-CAD4-CE7FA22E7339}"/>
              </a:ext>
            </a:extLst>
          </p:cNvPr>
          <p:cNvSpPr txBox="1"/>
          <p:nvPr/>
        </p:nvSpPr>
        <p:spPr>
          <a:xfrm>
            <a:off x="7494494" y="5947193"/>
            <a:ext cx="4446494" cy="369332"/>
          </a:xfrm>
          <a:prstGeom prst="rect">
            <a:avLst/>
          </a:prstGeom>
          <a:noFill/>
        </p:spPr>
        <p:txBody>
          <a:bodyPr wrap="square">
            <a:spAutoFit/>
          </a:bodyPr>
          <a:lstStyle/>
          <a:p>
            <a:r>
              <a:rPr lang="es-ES_tradnl" dirty="0">
                <a:hlinkClick r:id="rId3"/>
              </a:rPr>
              <a:t>https://docs.ultralytics.com/es/usage/cfg/</a:t>
            </a:r>
            <a:r>
              <a:rPr lang="es-ES_tradnl" dirty="0"/>
              <a:t> </a:t>
            </a:r>
          </a:p>
        </p:txBody>
      </p:sp>
      <p:pic>
        <p:nvPicPr>
          <p:cNvPr id="2" name="Picture 1">
            <a:extLst>
              <a:ext uri="{FF2B5EF4-FFF2-40B4-BE49-F238E27FC236}">
                <a16:creationId xmlns:a16="http://schemas.microsoft.com/office/drawing/2014/main" id="{78C41E31-10DD-907E-A4F4-C1F743822661}"/>
              </a:ext>
            </a:extLst>
          </p:cNvPr>
          <p:cNvPicPr>
            <a:picLocks noChangeAspect="1"/>
          </p:cNvPicPr>
          <p:nvPr/>
        </p:nvPicPr>
        <p:blipFill>
          <a:blip r:embed="rId4"/>
          <a:stretch>
            <a:fillRect/>
          </a:stretch>
        </p:blipFill>
        <p:spPr>
          <a:xfrm>
            <a:off x="573741" y="1517238"/>
            <a:ext cx="4944034" cy="597015"/>
          </a:xfrm>
          <a:prstGeom prst="rect">
            <a:avLst/>
          </a:prstGeom>
        </p:spPr>
      </p:pic>
      <p:pic>
        <p:nvPicPr>
          <p:cNvPr id="6" name="Picture 5">
            <a:extLst>
              <a:ext uri="{FF2B5EF4-FFF2-40B4-BE49-F238E27FC236}">
                <a16:creationId xmlns:a16="http://schemas.microsoft.com/office/drawing/2014/main" id="{20845497-4AC9-E379-9943-6EA01F3CB324}"/>
              </a:ext>
            </a:extLst>
          </p:cNvPr>
          <p:cNvPicPr>
            <a:picLocks noChangeAspect="1"/>
          </p:cNvPicPr>
          <p:nvPr/>
        </p:nvPicPr>
        <p:blipFill>
          <a:blip r:embed="rId5"/>
          <a:stretch>
            <a:fillRect/>
          </a:stretch>
        </p:blipFill>
        <p:spPr>
          <a:xfrm>
            <a:off x="573741" y="2147649"/>
            <a:ext cx="4944034" cy="540262"/>
          </a:xfrm>
          <a:prstGeom prst="rect">
            <a:avLst/>
          </a:prstGeom>
        </p:spPr>
      </p:pic>
      <p:pic>
        <p:nvPicPr>
          <p:cNvPr id="7" name="Picture 6">
            <a:extLst>
              <a:ext uri="{FF2B5EF4-FFF2-40B4-BE49-F238E27FC236}">
                <a16:creationId xmlns:a16="http://schemas.microsoft.com/office/drawing/2014/main" id="{D72F515E-BBF9-44E7-07D0-A00DA895426B}"/>
              </a:ext>
            </a:extLst>
          </p:cNvPr>
          <p:cNvPicPr>
            <a:picLocks noChangeAspect="1"/>
          </p:cNvPicPr>
          <p:nvPr/>
        </p:nvPicPr>
        <p:blipFill>
          <a:blip r:embed="rId6"/>
          <a:stretch>
            <a:fillRect/>
          </a:stretch>
        </p:blipFill>
        <p:spPr>
          <a:xfrm>
            <a:off x="573741" y="2748102"/>
            <a:ext cx="4944034" cy="533980"/>
          </a:xfrm>
          <a:prstGeom prst="rect">
            <a:avLst/>
          </a:prstGeom>
        </p:spPr>
      </p:pic>
      <p:pic>
        <p:nvPicPr>
          <p:cNvPr id="10" name="Picture 9">
            <a:extLst>
              <a:ext uri="{FF2B5EF4-FFF2-40B4-BE49-F238E27FC236}">
                <a16:creationId xmlns:a16="http://schemas.microsoft.com/office/drawing/2014/main" id="{8F6E1403-9443-4960-C3BD-847525ED4D2F}"/>
              </a:ext>
            </a:extLst>
          </p:cNvPr>
          <p:cNvPicPr>
            <a:picLocks noChangeAspect="1"/>
          </p:cNvPicPr>
          <p:nvPr/>
        </p:nvPicPr>
        <p:blipFill>
          <a:blip r:embed="rId7"/>
          <a:stretch>
            <a:fillRect/>
          </a:stretch>
        </p:blipFill>
        <p:spPr>
          <a:xfrm>
            <a:off x="573741" y="3327525"/>
            <a:ext cx="4944034" cy="452888"/>
          </a:xfrm>
          <a:prstGeom prst="rect">
            <a:avLst/>
          </a:prstGeom>
        </p:spPr>
      </p:pic>
      <p:pic>
        <p:nvPicPr>
          <p:cNvPr id="11" name="Picture 10">
            <a:extLst>
              <a:ext uri="{FF2B5EF4-FFF2-40B4-BE49-F238E27FC236}">
                <a16:creationId xmlns:a16="http://schemas.microsoft.com/office/drawing/2014/main" id="{5F4747DF-EA21-75B5-1FFC-96949E671273}"/>
              </a:ext>
            </a:extLst>
          </p:cNvPr>
          <p:cNvPicPr>
            <a:picLocks noChangeAspect="1"/>
          </p:cNvPicPr>
          <p:nvPr/>
        </p:nvPicPr>
        <p:blipFill>
          <a:blip r:embed="rId8"/>
          <a:stretch>
            <a:fillRect/>
          </a:stretch>
        </p:blipFill>
        <p:spPr>
          <a:xfrm>
            <a:off x="573741" y="3825856"/>
            <a:ext cx="4944034" cy="520094"/>
          </a:xfrm>
          <a:prstGeom prst="rect">
            <a:avLst/>
          </a:prstGeom>
        </p:spPr>
      </p:pic>
      <p:pic>
        <p:nvPicPr>
          <p:cNvPr id="12" name="Picture 11">
            <a:extLst>
              <a:ext uri="{FF2B5EF4-FFF2-40B4-BE49-F238E27FC236}">
                <a16:creationId xmlns:a16="http://schemas.microsoft.com/office/drawing/2014/main" id="{3628D922-390C-F091-9A22-E4FFE725768C}"/>
              </a:ext>
            </a:extLst>
          </p:cNvPr>
          <p:cNvPicPr>
            <a:picLocks noChangeAspect="1"/>
          </p:cNvPicPr>
          <p:nvPr/>
        </p:nvPicPr>
        <p:blipFill>
          <a:blip r:embed="rId9"/>
          <a:stretch>
            <a:fillRect/>
          </a:stretch>
        </p:blipFill>
        <p:spPr>
          <a:xfrm>
            <a:off x="573741" y="4397045"/>
            <a:ext cx="4944034" cy="543023"/>
          </a:xfrm>
          <a:prstGeom prst="rect">
            <a:avLst/>
          </a:prstGeom>
        </p:spPr>
      </p:pic>
      <p:pic>
        <p:nvPicPr>
          <p:cNvPr id="13" name="Picture 12">
            <a:extLst>
              <a:ext uri="{FF2B5EF4-FFF2-40B4-BE49-F238E27FC236}">
                <a16:creationId xmlns:a16="http://schemas.microsoft.com/office/drawing/2014/main" id="{793198F8-1DD3-12D1-8941-093C62DF8A84}"/>
              </a:ext>
            </a:extLst>
          </p:cNvPr>
          <p:cNvPicPr>
            <a:picLocks noChangeAspect="1"/>
          </p:cNvPicPr>
          <p:nvPr/>
        </p:nvPicPr>
        <p:blipFill>
          <a:blip r:embed="rId10"/>
          <a:stretch>
            <a:fillRect/>
          </a:stretch>
        </p:blipFill>
        <p:spPr>
          <a:xfrm>
            <a:off x="6096000" y="1522224"/>
            <a:ext cx="4939552" cy="1184057"/>
          </a:xfrm>
          <a:prstGeom prst="rect">
            <a:avLst/>
          </a:prstGeom>
        </p:spPr>
      </p:pic>
    </p:spTree>
    <p:extLst>
      <p:ext uri="{BB962C8B-B14F-4D97-AF65-F5344CB8AC3E}">
        <p14:creationId xmlns:p14="http://schemas.microsoft.com/office/powerpoint/2010/main" val="396546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04D414-6E68-9404-5BE4-0D1C77E310BA}"/>
              </a:ext>
            </a:extLst>
          </p:cNvPr>
          <p:cNvSpPr txBox="1"/>
          <p:nvPr/>
        </p:nvSpPr>
        <p:spPr>
          <a:xfrm>
            <a:off x="573741" y="748072"/>
            <a:ext cx="2789866" cy="369332"/>
          </a:xfrm>
          <a:prstGeom prst="rect">
            <a:avLst/>
          </a:prstGeom>
          <a:noFill/>
        </p:spPr>
        <p:txBody>
          <a:bodyPr wrap="none" rtlCol="0">
            <a:spAutoFit/>
          </a:bodyPr>
          <a:lstStyle/>
          <a:p>
            <a:r>
              <a:rPr lang="es-ES_tradnl" dirty="0"/>
              <a:t>Configuración del algoritmo</a:t>
            </a:r>
          </a:p>
        </p:txBody>
      </p:sp>
      <p:sp>
        <p:nvSpPr>
          <p:cNvPr id="8" name="TextBox 7">
            <a:extLst>
              <a:ext uri="{FF2B5EF4-FFF2-40B4-BE49-F238E27FC236}">
                <a16:creationId xmlns:a16="http://schemas.microsoft.com/office/drawing/2014/main" id="{09F4DAEB-476F-5FCC-CAD4-CE7FA22E7339}"/>
              </a:ext>
            </a:extLst>
          </p:cNvPr>
          <p:cNvSpPr txBox="1"/>
          <p:nvPr/>
        </p:nvSpPr>
        <p:spPr>
          <a:xfrm>
            <a:off x="7494494" y="5947193"/>
            <a:ext cx="4446494" cy="369332"/>
          </a:xfrm>
          <a:prstGeom prst="rect">
            <a:avLst/>
          </a:prstGeom>
          <a:noFill/>
        </p:spPr>
        <p:txBody>
          <a:bodyPr wrap="square">
            <a:spAutoFit/>
          </a:bodyPr>
          <a:lstStyle/>
          <a:p>
            <a:r>
              <a:rPr lang="es-ES_tradnl" dirty="0">
                <a:hlinkClick r:id="rId3"/>
              </a:rPr>
              <a:t>https://docs.ultralytics.com/es/usage/cfg/</a:t>
            </a:r>
            <a:r>
              <a:rPr lang="es-ES_tradnl" dirty="0"/>
              <a:t> </a:t>
            </a:r>
          </a:p>
        </p:txBody>
      </p:sp>
      <p:pic>
        <p:nvPicPr>
          <p:cNvPr id="13" name="Picture 12">
            <a:extLst>
              <a:ext uri="{FF2B5EF4-FFF2-40B4-BE49-F238E27FC236}">
                <a16:creationId xmlns:a16="http://schemas.microsoft.com/office/drawing/2014/main" id="{DF3A899F-E699-D6FA-B50C-EE95906B48E5}"/>
              </a:ext>
            </a:extLst>
          </p:cNvPr>
          <p:cNvPicPr>
            <a:picLocks noChangeAspect="1"/>
          </p:cNvPicPr>
          <p:nvPr/>
        </p:nvPicPr>
        <p:blipFill>
          <a:blip r:embed="rId4"/>
          <a:stretch>
            <a:fillRect/>
          </a:stretch>
        </p:blipFill>
        <p:spPr>
          <a:xfrm>
            <a:off x="2598382" y="1326032"/>
            <a:ext cx="1530449" cy="4621161"/>
          </a:xfrm>
          <a:prstGeom prst="rect">
            <a:avLst/>
          </a:prstGeom>
        </p:spPr>
      </p:pic>
      <p:pic>
        <p:nvPicPr>
          <p:cNvPr id="14" name="Picture 13">
            <a:extLst>
              <a:ext uri="{FF2B5EF4-FFF2-40B4-BE49-F238E27FC236}">
                <a16:creationId xmlns:a16="http://schemas.microsoft.com/office/drawing/2014/main" id="{E0E82EF5-7E59-C4FB-9DF3-A4C8DAB55EA1}"/>
              </a:ext>
            </a:extLst>
          </p:cNvPr>
          <p:cNvPicPr>
            <a:picLocks noChangeAspect="1"/>
          </p:cNvPicPr>
          <p:nvPr/>
        </p:nvPicPr>
        <p:blipFill>
          <a:blip r:embed="rId5"/>
          <a:stretch>
            <a:fillRect/>
          </a:stretch>
        </p:blipFill>
        <p:spPr>
          <a:xfrm>
            <a:off x="4972528" y="1326032"/>
            <a:ext cx="1567003" cy="4621161"/>
          </a:xfrm>
          <a:prstGeom prst="rect">
            <a:avLst/>
          </a:prstGeom>
        </p:spPr>
      </p:pic>
      <p:pic>
        <p:nvPicPr>
          <p:cNvPr id="15" name="Picture 14">
            <a:extLst>
              <a:ext uri="{FF2B5EF4-FFF2-40B4-BE49-F238E27FC236}">
                <a16:creationId xmlns:a16="http://schemas.microsoft.com/office/drawing/2014/main" id="{2EDEE9F6-F8AB-893D-A6DE-C2AA89EA72DB}"/>
              </a:ext>
            </a:extLst>
          </p:cNvPr>
          <p:cNvPicPr>
            <a:picLocks noChangeAspect="1"/>
          </p:cNvPicPr>
          <p:nvPr/>
        </p:nvPicPr>
        <p:blipFill>
          <a:blip r:embed="rId6"/>
          <a:stretch>
            <a:fillRect/>
          </a:stretch>
        </p:blipFill>
        <p:spPr>
          <a:xfrm>
            <a:off x="7383228" y="1326032"/>
            <a:ext cx="1385956" cy="1775756"/>
          </a:xfrm>
          <a:prstGeom prst="rect">
            <a:avLst/>
          </a:prstGeom>
        </p:spPr>
      </p:pic>
      <p:pic>
        <p:nvPicPr>
          <p:cNvPr id="16" name="Picture 15">
            <a:extLst>
              <a:ext uri="{FF2B5EF4-FFF2-40B4-BE49-F238E27FC236}">
                <a16:creationId xmlns:a16="http://schemas.microsoft.com/office/drawing/2014/main" id="{22D27CF5-06F9-AE60-41D1-80DB921CB862}"/>
              </a:ext>
            </a:extLst>
          </p:cNvPr>
          <p:cNvPicPr>
            <a:picLocks noChangeAspect="1"/>
          </p:cNvPicPr>
          <p:nvPr/>
        </p:nvPicPr>
        <p:blipFill>
          <a:blip r:embed="rId7"/>
          <a:stretch>
            <a:fillRect/>
          </a:stretch>
        </p:blipFill>
        <p:spPr>
          <a:xfrm>
            <a:off x="7313225" y="3962809"/>
            <a:ext cx="4242537" cy="637864"/>
          </a:xfrm>
          <a:prstGeom prst="rect">
            <a:avLst/>
          </a:prstGeom>
        </p:spPr>
      </p:pic>
    </p:spTree>
    <p:extLst>
      <p:ext uri="{BB962C8B-B14F-4D97-AF65-F5344CB8AC3E}">
        <p14:creationId xmlns:p14="http://schemas.microsoft.com/office/powerpoint/2010/main" val="2744827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Sample_13</a:t>
            </a:r>
          </a:p>
        </p:txBody>
      </p:sp>
      <p:sp>
        <p:nvSpPr>
          <p:cNvPr id="9" name="TextBox 8">
            <a:extLst>
              <a:ext uri="{FF2B5EF4-FFF2-40B4-BE49-F238E27FC236}">
                <a16:creationId xmlns:a16="http://schemas.microsoft.com/office/drawing/2014/main" id="{DD71E4A6-1061-A503-7860-B3536AB6D36F}"/>
              </a:ext>
            </a:extLst>
          </p:cNvPr>
          <p:cNvSpPr txBox="1"/>
          <p:nvPr/>
        </p:nvSpPr>
        <p:spPr>
          <a:xfrm>
            <a:off x="298125" y="1107676"/>
            <a:ext cx="11595749" cy="3754874"/>
          </a:xfrm>
          <a:prstGeom prst="rect">
            <a:avLst/>
          </a:prstGeom>
          <a:noFill/>
        </p:spPr>
        <p:txBody>
          <a:bodyPr wrap="square">
            <a:spAutoFit/>
          </a:bodyPr>
          <a:lstStyle/>
          <a:p>
            <a:r>
              <a:rPr lang="en-US" sz="1400" b="0" dirty="0">
                <a:solidFill>
                  <a:srgbClr val="008000"/>
                </a:solidFill>
                <a:effectLst/>
                <a:latin typeface="Menlo" panose="020B0609030804020204" pitchFamily="49" charset="0"/>
              </a:rPr>
              <a:t># </a:t>
            </a:r>
            <a:r>
              <a:rPr lang="en-US" sz="1400" b="0" dirty="0" err="1">
                <a:solidFill>
                  <a:srgbClr val="008000"/>
                </a:solidFill>
                <a:effectLst/>
                <a:latin typeface="Menlo" panose="020B0609030804020204" pitchFamily="49" charset="0"/>
              </a:rPr>
              <a:t>Rastreo</a:t>
            </a:r>
            <a:r>
              <a:rPr lang="en-US" sz="1400" b="0" dirty="0">
                <a:solidFill>
                  <a:srgbClr val="008000"/>
                </a:solidFill>
                <a:effectLst/>
                <a:latin typeface="Menlo" panose="020B0609030804020204" pitchFamily="49" charset="0"/>
              </a:rPr>
              <a:t> de </a:t>
            </a:r>
            <a:r>
              <a:rPr lang="en-US" sz="1400" b="0" dirty="0" err="1">
                <a:solidFill>
                  <a:srgbClr val="008000"/>
                </a:solidFill>
                <a:effectLst/>
                <a:latin typeface="Menlo" panose="020B0609030804020204" pitchFamily="49" charset="0"/>
              </a:rPr>
              <a:t>objetos</a:t>
            </a:r>
            <a:r>
              <a:rPr lang="en-US" sz="1400" b="0" dirty="0">
                <a:solidFill>
                  <a:srgbClr val="008000"/>
                </a:solidFill>
                <a:effectLst/>
                <a:latin typeface="Menlo" panose="020B0609030804020204" pitchFamily="49" charset="0"/>
              </a:rPr>
              <a:t> YOLO</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import</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from</a:t>
            </a:r>
            <a:r>
              <a:rPr lang="en-US" sz="1400" b="0" dirty="0">
                <a:solidFill>
                  <a:srgbClr val="000000"/>
                </a:solidFill>
                <a:effectLst/>
                <a:latin typeface="Menlo" panose="020B0609030804020204" pitchFamily="49" charset="0"/>
              </a:rPr>
              <a:t> </a:t>
            </a:r>
            <a:r>
              <a:rPr lang="en-US" sz="1400" b="0" dirty="0" err="1">
                <a:solidFill>
                  <a:srgbClr val="267F99"/>
                </a:solidFill>
                <a:effectLst/>
                <a:latin typeface="Menlo" panose="020B0609030804020204" pitchFamily="49" charset="0"/>
              </a:rPr>
              <a:t>ultralytics</a:t>
            </a:r>
            <a:r>
              <a:rPr lang="en-US" sz="1400" b="0" dirty="0">
                <a:solidFill>
                  <a:srgbClr val="000000"/>
                </a:solidFill>
                <a:effectLst/>
                <a:latin typeface="Menlo" panose="020B0609030804020204" pitchFamily="49" charset="0"/>
              </a:rPr>
              <a:t> </a:t>
            </a:r>
            <a:r>
              <a:rPr lang="en-US" sz="1400" b="0" dirty="0">
                <a:solidFill>
                  <a:srgbClr val="AF00DB"/>
                </a:solidFill>
                <a:effectLst/>
                <a:latin typeface="Menlo" panose="020B0609030804020204" pitchFamily="49" charset="0"/>
              </a:rPr>
              <a:t>import</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YOLO</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model</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YOLO</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"yolo11n"</a:t>
            </a:r>
            <a:r>
              <a:rPr lang="en-US" sz="1400" b="0" dirty="0">
                <a:solidFill>
                  <a:srgbClr val="000000"/>
                </a:solidFill>
                <a:effectLst/>
                <a:latin typeface="Menlo" panose="020B0609030804020204" pitchFamily="49" charset="0"/>
              </a:rPr>
              <a:t>)</a:t>
            </a:r>
          </a:p>
          <a:p>
            <a:r>
              <a:rPr lang="en-US" sz="1400" b="0" dirty="0">
                <a:solidFill>
                  <a:srgbClr val="001080"/>
                </a:solidFill>
                <a:effectLst/>
                <a:latin typeface="Menlo" panose="020B0609030804020204" pitchFamily="49" charset="0"/>
              </a:rPr>
              <a:t>cap</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VideoCapture</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"video_01.mp4"</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while</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True</a:t>
            </a:r>
            <a:r>
              <a:rPr lang="en-US" sz="1400" b="0" dirty="0">
                <a:solidFill>
                  <a:srgbClr val="000000"/>
                </a:solidFill>
                <a:effectLst/>
                <a:latin typeface="Menlo" panose="020B0609030804020204" pitchFamily="49" charset="0"/>
              </a:rPr>
              <a:t>:</a:t>
            </a:r>
          </a:p>
          <a:p>
            <a:r>
              <a:rPr lang="en-US" sz="1400" b="0" dirty="0">
                <a:solidFill>
                  <a:srgbClr val="001080"/>
                </a:solidFill>
                <a:effectLst/>
                <a:latin typeface="Menlo" panose="020B0609030804020204" pitchFamily="49" charset="0"/>
              </a:rPr>
              <a:t>   </a:t>
            </a:r>
            <a:r>
              <a:rPr lang="en-US" sz="1400" b="0" dirty="0" err="1">
                <a:solidFill>
                  <a:srgbClr val="001080"/>
                </a:solidFill>
                <a:effectLst/>
                <a:latin typeface="Menlo" panose="020B0609030804020204" pitchFamily="49" charset="0"/>
              </a:rPr>
              <a:t>status</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read</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not</a:t>
            </a:r>
            <a:r>
              <a:rPr lang="en-US" sz="1400" b="0" dirty="0">
                <a:solidFill>
                  <a:srgbClr val="000000"/>
                </a:solidFill>
                <a:effectLst/>
                <a:latin typeface="Menlo" panose="020B0609030804020204" pitchFamily="49" charset="0"/>
              </a:rPr>
              <a:t> </a:t>
            </a:r>
            <a:r>
              <a:rPr lang="en-US" sz="1400" b="0" dirty="0">
                <a:solidFill>
                  <a:srgbClr val="001080"/>
                </a:solidFill>
                <a:effectLst/>
                <a:latin typeface="Menlo" panose="020B0609030804020204" pitchFamily="49" charset="0"/>
              </a:rPr>
              <a:t>status</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   results</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model</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track</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conf</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classes</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persist</a:t>
            </a:r>
            <a:r>
              <a:rPr lang="en-US" sz="1400" b="0" dirty="0">
                <a:solidFill>
                  <a:srgbClr val="000000"/>
                </a:solidFill>
                <a:effectLst/>
                <a:latin typeface="Menlo" panose="020B0609030804020204" pitchFamily="49" charset="0"/>
              </a:rPr>
              <a:t>=</a:t>
            </a:r>
            <a:r>
              <a:rPr lang="en-US" sz="1400" b="0" dirty="0" err="1">
                <a:solidFill>
                  <a:srgbClr val="0000FF"/>
                </a:solidFill>
                <a:effectLst/>
                <a:latin typeface="Menlo" panose="020B0609030804020204" pitchFamily="49" charset="0"/>
              </a:rPr>
              <a:t>True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tracker</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a:t>
            </a:r>
            <a:r>
              <a:rPr lang="en-US" sz="1400" b="0" dirty="0" err="1">
                <a:solidFill>
                  <a:srgbClr val="A31515"/>
                </a:solidFill>
                <a:effectLst/>
                <a:latin typeface="Menlo" panose="020B0609030804020204" pitchFamily="49" charset="0"/>
              </a:rPr>
              <a:t>botsort.yaml</a:t>
            </a:r>
            <a:r>
              <a:rPr lang="en-US" sz="1400" b="0" dirty="0">
                <a:solidFill>
                  <a:srgbClr val="A31515"/>
                </a:solidFill>
                <a:effectLst/>
                <a:latin typeface="Menlo" panose="020B0609030804020204" pitchFamily="49" charset="0"/>
              </a:rPr>
              <a:t>"</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   frame</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results</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].plot()</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imshow</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a:t>
            </a:r>
            <a:r>
              <a:rPr lang="en-US" sz="1400" b="0" dirty="0" err="1">
                <a:solidFill>
                  <a:srgbClr val="A31515"/>
                </a:solidFill>
                <a:effectLst/>
                <a:latin typeface="Menlo" panose="020B0609030804020204" pitchFamily="49" charset="0"/>
              </a:rPr>
              <a:t>frame"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 </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 "</a:t>
            </a:r>
            <a:r>
              <a:rPr lang="en-US" sz="1400" b="0" dirty="0">
                <a:solidFill>
                  <a:srgbClr val="000000"/>
                </a:solidFill>
                <a:effectLst/>
                <a:latin typeface="Menlo" panose="020B0609030804020204" pitchFamily="49" charset="0"/>
              </a:rPr>
              <a:t>):</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 </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"q"</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endParaRPr lang="en-US" sz="1400" b="0" dirty="0">
              <a:solidFill>
                <a:srgbClr val="000000"/>
              </a:solidFill>
              <a:effectLst/>
              <a:latin typeface="Menlo" panose="020B0609030804020204" pitchFamily="49" charset="0"/>
            </a:endParaRPr>
          </a:p>
          <a:p>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release</a:t>
            </a:r>
            <a:r>
              <a:rPr lang="en-US" sz="1400" b="0" dirty="0">
                <a:solidFill>
                  <a:srgbClr val="000000"/>
                </a:solidFill>
                <a:effectLst/>
                <a:latin typeface="Menlo" panose="020B0609030804020204" pitchFamily="49" charset="0"/>
              </a:rPr>
              <a:t>()</a:t>
            </a:r>
          </a:p>
        </p:txBody>
      </p:sp>
      <p:pic>
        <p:nvPicPr>
          <p:cNvPr id="3" name="Picture 2">
            <a:extLst>
              <a:ext uri="{FF2B5EF4-FFF2-40B4-BE49-F238E27FC236}">
                <a16:creationId xmlns:a16="http://schemas.microsoft.com/office/drawing/2014/main" id="{BD0A485E-856F-5538-2E15-32660C1B4F62}"/>
              </a:ext>
            </a:extLst>
          </p:cNvPr>
          <p:cNvPicPr>
            <a:picLocks noChangeAspect="1"/>
          </p:cNvPicPr>
          <p:nvPr/>
        </p:nvPicPr>
        <p:blipFill>
          <a:blip r:embed="rId3"/>
          <a:stretch>
            <a:fillRect/>
          </a:stretch>
        </p:blipFill>
        <p:spPr>
          <a:xfrm>
            <a:off x="7370370" y="3538023"/>
            <a:ext cx="4128247" cy="3012278"/>
          </a:xfrm>
          <a:prstGeom prst="rect">
            <a:avLst/>
          </a:prstGeom>
        </p:spPr>
      </p:pic>
      <p:sp>
        <p:nvSpPr>
          <p:cNvPr id="8" name="TextBox 7">
            <a:extLst>
              <a:ext uri="{FF2B5EF4-FFF2-40B4-BE49-F238E27FC236}">
                <a16:creationId xmlns:a16="http://schemas.microsoft.com/office/drawing/2014/main" id="{E4E9E973-2164-FC01-0714-8C2E1F49B44A}"/>
              </a:ext>
            </a:extLst>
          </p:cNvPr>
          <p:cNvSpPr txBox="1"/>
          <p:nvPr/>
        </p:nvSpPr>
        <p:spPr>
          <a:xfrm>
            <a:off x="298125" y="6097251"/>
            <a:ext cx="6096000" cy="369332"/>
          </a:xfrm>
          <a:prstGeom prst="rect">
            <a:avLst/>
          </a:prstGeom>
          <a:noFill/>
        </p:spPr>
        <p:txBody>
          <a:bodyPr wrap="square">
            <a:spAutoFit/>
          </a:bodyPr>
          <a:lstStyle/>
          <a:p>
            <a:r>
              <a:rPr lang="es-ES_tradnl" dirty="0">
                <a:hlinkClick r:id="rId4"/>
              </a:rPr>
              <a:t>https://docs.ultralytics.com/es/modes/track/</a:t>
            </a:r>
            <a:r>
              <a:rPr lang="es-ES_tradnl" dirty="0"/>
              <a:t> </a:t>
            </a:r>
          </a:p>
        </p:txBody>
      </p:sp>
    </p:spTree>
    <p:extLst>
      <p:ext uri="{BB962C8B-B14F-4D97-AF65-F5344CB8AC3E}">
        <p14:creationId xmlns:p14="http://schemas.microsoft.com/office/powerpoint/2010/main" val="23512837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Sample_14</a:t>
            </a:r>
          </a:p>
        </p:txBody>
      </p:sp>
      <p:sp>
        <p:nvSpPr>
          <p:cNvPr id="2" name="TextBox 1">
            <a:extLst>
              <a:ext uri="{FF2B5EF4-FFF2-40B4-BE49-F238E27FC236}">
                <a16:creationId xmlns:a16="http://schemas.microsoft.com/office/drawing/2014/main" id="{A7CF0C94-3E43-243E-F95B-9CB91009E101}"/>
              </a:ext>
            </a:extLst>
          </p:cNvPr>
          <p:cNvSpPr txBox="1"/>
          <p:nvPr/>
        </p:nvSpPr>
        <p:spPr>
          <a:xfrm>
            <a:off x="298125" y="1107676"/>
            <a:ext cx="11595749" cy="3754874"/>
          </a:xfrm>
          <a:prstGeom prst="rect">
            <a:avLst/>
          </a:prstGeom>
          <a:noFill/>
        </p:spPr>
        <p:txBody>
          <a:bodyPr wrap="square">
            <a:spAutoFit/>
          </a:bodyPr>
          <a:lstStyle/>
          <a:p>
            <a:r>
              <a:rPr lang="en-US" sz="1400" b="0" dirty="0">
                <a:solidFill>
                  <a:srgbClr val="008000"/>
                </a:solidFill>
                <a:effectLst/>
                <a:latin typeface="Menlo" panose="020B0609030804020204" pitchFamily="49" charset="0"/>
              </a:rPr>
              <a:t># </a:t>
            </a:r>
            <a:r>
              <a:rPr lang="en-US" sz="1400" b="0" dirty="0" err="1">
                <a:solidFill>
                  <a:srgbClr val="008000"/>
                </a:solidFill>
                <a:effectLst/>
                <a:latin typeface="Menlo" panose="020B0609030804020204" pitchFamily="49" charset="0"/>
              </a:rPr>
              <a:t>Detección</a:t>
            </a:r>
            <a:r>
              <a:rPr lang="en-US" sz="1400" b="0" dirty="0">
                <a:solidFill>
                  <a:srgbClr val="008000"/>
                </a:solidFill>
                <a:effectLst/>
                <a:latin typeface="Menlo" panose="020B0609030804020204" pitchFamily="49" charset="0"/>
              </a:rPr>
              <a:t> de Poses YOLO</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import</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from</a:t>
            </a:r>
            <a:r>
              <a:rPr lang="en-US" sz="1400" b="0" dirty="0">
                <a:solidFill>
                  <a:srgbClr val="000000"/>
                </a:solidFill>
                <a:effectLst/>
                <a:latin typeface="Menlo" panose="020B0609030804020204" pitchFamily="49" charset="0"/>
              </a:rPr>
              <a:t> </a:t>
            </a:r>
            <a:r>
              <a:rPr lang="en-US" sz="1400" b="0" dirty="0" err="1">
                <a:solidFill>
                  <a:srgbClr val="267F99"/>
                </a:solidFill>
                <a:effectLst/>
                <a:latin typeface="Menlo" panose="020B0609030804020204" pitchFamily="49" charset="0"/>
              </a:rPr>
              <a:t>ultralytics</a:t>
            </a:r>
            <a:r>
              <a:rPr lang="en-US" sz="1400" b="0" dirty="0">
                <a:solidFill>
                  <a:srgbClr val="000000"/>
                </a:solidFill>
                <a:effectLst/>
                <a:latin typeface="Menlo" panose="020B0609030804020204" pitchFamily="49" charset="0"/>
              </a:rPr>
              <a:t> </a:t>
            </a:r>
            <a:r>
              <a:rPr lang="en-US" sz="1400" b="0" dirty="0">
                <a:solidFill>
                  <a:srgbClr val="AF00DB"/>
                </a:solidFill>
                <a:effectLst/>
                <a:latin typeface="Menlo" panose="020B0609030804020204" pitchFamily="49" charset="0"/>
              </a:rPr>
              <a:t>import</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YOLO</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model</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YOLO</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"yolo11n-pose"</a:t>
            </a:r>
            <a:r>
              <a:rPr lang="en-US" sz="1400" b="0" dirty="0">
                <a:solidFill>
                  <a:srgbClr val="000000"/>
                </a:solidFill>
                <a:effectLst/>
                <a:latin typeface="Menlo" panose="020B0609030804020204" pitchFamily="49" charset="0"/>
              </a:rPr>
              <a:t>)</a:t>
            </a:r>
          </a:p>
          <a:p>
            <a:r>
              <a:rPr lang="en-US" sz="1400" b="0" dirty="0">
                <a:solidFill>
                  <a:srgbClr val="001080"/>
                </a:solidFill>
                <a:effectLst/>
                <a:latin typeface="Menlo" panose="020B0609030804020204" pitchFamily="49" charset="0"/>
              </a:rPr>
              <a:t>cap</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VideoCapture</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"video_01.mp4"</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while</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True</a:t>
            </a:r>
            <a:r>
              <a:rPr lang="en-US" sz="1400" b="0" dirty="0">
                <a:solidFill>
                  <a:srgbClr val="000000"/>
                </a:solidFill>
                <a:effectLst/>
                <a:latin typeface="Menlo" panose="020B0609030804020204" pitchFamily="49" charset="0"/>
              </a:rPr>
              <a:t>:</a:t>
            </a:r>
          </a:p>
          <a:p>
            <a:r>
              <a:rPr lang="en-US" sz="1400" b="0" dirty="0">
                <a:solidFill>
                  <a:srgbClr val="001080"/>
                </a:solidFill>
                <a:effectLst/>
                <a:latin typeface="Menlo" panose="020B0609030804020204" pitchFamily="49" charset="0"/>
              </a:rPr>
              <a:t>   </a:t>
            </a:r>
            <a:r>
              <a:rPr lang="en-US" sz="1400" b="0" dirty="0" err="1">
                <a:solidFill>
                  <a:srgbClr val="001080"/>
                </a:solidFill>
                <a:effectLst/>
                <a:latin typeface="Menlo" panose="020B0609030804020204" pitchFamily="49" charset="0"/>
              </a:rPr>
              <a:t>status</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read</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not</a:t>
            </a:r>
            <a:r>
              <a:rPr lang="en-US" sz="1400" b="0" dirty="0">
                <a:solidFill>
                  <a:srgbClr val="000000"/>
                </a:solidFill>
                <a:effectLst/>
                <a:latin typeface="Menlo" panose="020B0609030804020204" pitchFamily="49" charset="0"/>
              </a:rPr>
              <a:t> </a:t>
            </a:r>
            <a:r>
              <a:rPr lang="en-US" sz="1400" b="0" dirty="0">
                <a:solidFill>
                  <a:srgbClr val="001080"/>
                </a:solidFill>
                <a:effectLst/>
                <a:latin typeface="Menlo" panose="020B0609030804020204" pitchFamily="49" charset="0"/>
              </a:rPr>
              <a:t>status</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   results</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model</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track</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conf</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classes</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persist</a:t>
            </a:r>
            <a:r>
              <a:rPr lang="en-US" sz="1400" b="0" dirty="0">
                <a:solidFill>
                  <a:srgbClr val="000000"/>
                </a:solidFill>
                <a:effectLst/>
                <a:latin typeface="Menlo" panose="020B0609030804020204" pitchFamily="49" charset="0"/>
              </a:rPr>
              <a:t>=</a:t>
            </a:r>
            <a:r>
              <a:rPr lang="en-US" sz="1400" b="0" dirty="0" err="1">
                <a:solidFill>
                  <a:srgbClr val="0000FF"/>
                </a:solidFill>
                <a:effectLst/>
                <a:latin typeface="Menlo" panose="020B0609030804020204" pitchFamily="49" charset="0"/>
              </a:rPr>
              <a:t>True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tracker</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a:t>
            </a:r>
            <a:r>
              <a:rPr lang="en-US" sz="1400" b="0" dirty="0" err="1">
                <a:solidFill>
                  <a:srgbClr val="A31515"/>
                </a:solidFill>
                <a:effectLst/>
                <a:latin typeface="Menlo" panose="020B0609030804020204" pitchFamily="49" charset="0"/>
              </a:rPr>
              <a:t>botsort.yaml</a:t>
            </a:r>
            <a:r>
              <a:rPr lang="en-US" sz="1400" b="0" dirty="0">
                <a:solidFill>
                  <a:srgbClr val="A31515"/>
                </a:solidFill>
                <a:effectLst/>
                <a:latin typeface="Menlo" panose="020B0609030804020204" pitchFamily="49" charset="0"/>
              </a:rPr>
              <a:t>"</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   frame</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results</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].plot()</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imshow</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a:t>
            </a:r>
            <a:r>
              <a:rPr lang="en-US" sz="1400" b="0" dirty="0" err="1">
                <a:solidFill>
                  <a:srgbClr val="A31515"/>
                </a:solidFill>
                <a:effectLst/>
                <a:latin typeface="Menlo" panose="020B0609030804020204" pitchFamily="49" charset="0"/>
              </a:rPr>
              <a:t>frame"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 </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 "</a:t>
            </a:r>
            <a:r>
              <a:rPr lang="en-US" sz="1400" b="0" dirty="0">
                <a:solidFill>
                  <a:srgbClr val="000000"/>
                </a:solidFill>
                <a:effectLst/>
                <a:latin typeface="Menlo" panose="020B0609030804020204" pitchFamily="49" charset="0"/>
              </a:rPr>
              <a:t>):</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 </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"q"</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endParaRPr lang="en-US" sz="1400" b="0" dirty="0">
              <a:solidFill>
                <a:srgbClr val="000000"/>
              </a:solidFill>
              <a:effectLst/>
              <a:latin typeface="Menlo" panose="020B0609030804020204" pitchFamily="49" charset="0"/>
            </a:endParaRPr>
          </a:p>
          <a:p>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release</a:t>
            </a:r>
            <a:r>
              <a:rPr lang="en-US" sz="1400" b="0" dirty="0">
                <a:solidFill>
                  <a:srgbClr val="000000"/>
                </a:solidFill>
                <a:effectLst/>
                <a:latin typeface="Menlo" panose="020B0609030804020204" pitchFamily="49" charset="0"/>
              </a:rPr>
              <a:t>()</a:t>
            </a:r>
          </a:p>
        </p:txBody>
      </p:sp>
      <p:pic>
        <p:nvPicPr>
          <p:cNvPr id="6" name="Picture 5">
            <a:extLst>
              <a:ext uri="{FF2B5EF4-FFF2-40B4-BE49-F238E27FC236}">
                <a16:creationId xmlns:a16="http://schemas.microsoft.com/office/drawing/2014/main" id="{18032DD5-CA49-9C80-15D5-27B5A05C6878}"/>
              </a:ext>
            </a:extLst>
          </p:cNvPr>
          <p:cNvPicPr>
            <a:picLocks noChangeAspect="1"/>
          </p:cNvPicPr>
          <p:nvPr/>
        </p:nvPicPr>
        <p:blipFill>
          <a:blip r:embed="rId3"/>
          <a:stretch>
            <a:fillRect/>
          </a:stretch>
        </p:blipFill>
        <p:spPr>
          <a:xfrm>
            <a:off x="6094670" y="3747247"/>
            <a:ext cx="5362224" cy="2858136"/>
          </a:xfrm>
          <a:prstGeom prst="rect">
            <a:avLst/>
          </a:prstGeom>
        </p:spPr>
      </p:pic>
    </p:spTree>
    <p:extLst>
      <p:ext uri="{BB962C8B-B14F-4D97-AF65-F5344CB8AC3E}">
        <p14:creationId xmlns:p14="http://schemas.microsoft.com/office/powerpoint/2010/main" val="1382289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9A361B-A184-DE96-EDFA-980ECCC79913}"/>
              </a:ext>
            </a:extLst>
          </p:cNvPr>
          <p:cNvPicPr>
            <a:picLocks noChangeAspect="1"/>
          </p:cNvPicPr>
          <p:nvPr/>
        </p:nvPicPr>
        <p:blipFill>
          <a:blip r:embed="rId3"/>
          <a:stretch>
            <a:fillRect/>
          </a:stretch>
        </p:blipFill>
        <p:spPr>
          <a:xfrm>
            <a:off x="1083608" y="1230406"/>
            <a:ext cx="1562100" cy="5257800"/>
          </a:xfrm>
          <a:prstGeom prst="rect">
            <a:avLst/>
          </a:prstGeom>
        </p:spPr>
      </p:pic>
      <p:sp>
        <p:nvSpPr>
          <p:cNvPr id="8" name="TextBox 7">
            <a:extLst>
              <a:ext uri="{FF2B5EF4-FFF2-40B4-BE49-F238E27FC236}">
                <a16:creationId xmlns:a16="http://schemas.microsoft.com/office/drawing/2014/main" id="{395E6696-B3EF-005E-DC84-BED9B84F0004}"/>
              </a:ext>
            </a:extLst>
          </p:cNvPr>
          <p:cNvSpPr txBox="1"/>
          <p:nvPr/>
        </p:nvSpPr>
        <p:spPr>
          <a:xfrm>
            <a:off x="1237129" y="563406"/>
            <a:ext cx="2470869" cy="369332"/>
          </a:xfrm>
          <a:prstGeom prst="rect">
            <a:avLst/>
          </a:prstGeom>
          <a:noFill/>
        </p:spPr>
        <p:txBody>
          <a:bodyPr wrap="none" rtlCol="0">
            <a:spAutoFit/>
          </a:bodyPr>
          <a:lstStyle/>
          <a:p>
            <a:r>
              <a:rPr lang="es-ES_tradnl" dirty="0" err="1"/>
              <a:t>Keypoints</a:t>
            </a:r>
            <a:r>
              <a:rPr lang="es-ES_tradnl" dirty="0"/>
              <a:t> para las poses</a:t>
            </a:r>
          </a:p>
        </p:txBody>
      </p:sp>
      <p:pic>
        <p:nvPicPr>
          <p:cNvPr id="10" name="Picture 9">
            <a:extLst>
              <a:ext uri="{FF2B5EF4-FFF2-40B4-BE49-F238E27FC236}">
                <a16:creationId xmlns:a16="http://schemas.microsoft.com/office/drawing/2014/main" id="{FB5AB3FA-D16A-C23F-3530-A2A3481E9CC1}"/>
              </a:ext>
            </a:extLst>
          </p:cNvPr>
          <p:cNvPicPr>
            <a:picLocks noChangeAspect="1"/>
          </p:cNvPicPr>
          <p:nvPr/>
        </p:nvPicPr>
        <p:blipFill>
          <a:blip r:embed="rId4"/>
          <a:stretch>
            <a:fillRect/>
          </a:stretch>
        </p:blipFill>
        <p:spPr>
          <a:xfrm>
            <a:off x="4740564" y="1581150"/>
            <a:ext cx="1574800" cy="3695700"/>
          </a:xfrm>
          <a:prstGeom prst="rect">
            <a:avLst/>
          </a:prstGeom>
        </p:spPr>
      </p:pic>
    </p:spTree>
    <p:extLst>
      <p:ext uri="{BB962C8B-B14F-4D97-AF65-F5344CB8AC3E}">
        <p14:creationId xmlns:p14="http://schemas.microsoft.com/office/powerpoint/2010/main" val="33431246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Sample_15</a:t>
            </a:r>
          </a:p>
        </p:txBody>
      </p:sp>
      <p:sp>
        <p:nvSpPr>
          <p:cNvPr id="2" name="TextBox 1">
            <a:extLst>
              <a:ext uri="{FF2B5EF4-FFF2-40B4-BE49-F238E27FC236}">
                <a16:creationId xmlns:a16="http://schemas.microsoft.com/office/drawing/2014/main" id="{A7CF0C94-3E43-243E-F95B-9CB91009E101}"/>
              </a:ext>
            </a:extLst>
          </p:cNvPr>
          <p:cNvSpPr txBox="1"/>
          <p:nvPr/>
        </p:nvSpPr>
        <p:spPr>
          <a:xfrm>
            <a:off x="298125" y="1107676"/>
            <a:ext cx="11595749" cy="3754874"/>
          </a:xfrm>
          <a:prstGeom prst="rect">
            <a:avLst/>
          </a:prstGeom>
          <a:noFill/>
        </p:spPr>
        <p:txBody>
          <a:bodyPr wrap="square">
            <a:spAutoFit/>
          </a:bodyPr>
          <a:lstStyle/>
          <a:p>
            <a:r>
              <a:rPr lang="en-US" sz="1400" b="0" dirty="0">
                <a:solidFill>
                  <a:srgbClr val="008000"/>
                </a:solidFill>
                <a:effectLst/>
                <a:latin typeface="Menlo" panose="020B0609030804020204" pitchFamily="49" charset="0"/>
              </a:rPr>
              <a:t># </a:t>
            </a:r>
            <a:r>
              <a:rPr lang="en-US" sz="1400" b="0" dirty="0" err="1">
                <a:solidFill>
                  <a:srgbClr val="008000"/>
                </a:solidFill>
                <a:effectLst/>
                <a:latin typeface="Menlo" panose="020B0609030804020204" pitchFamily="49" charset="0"/>
              </a:rPr>
              <a:t>Segmentación</a:t>
            </a:r>
            <a:r>
              <a:rPr lang="en-US" sz="1400" b="0" dirty="0">
                <a:solidFill>
                  <a:srgbClr val="008000"/>
                </a:solidFill>
                <a:effectLst/>
                <a:latin typeface="Menlo" panose="020B0609030804020204" pitchFamily="49" charset="0"/>
              </a:rPr>
              <a:t> de </a:t>
            </a:r>
            <a:r>
              <a:rPr lang="en-US" sz="1400" b="0" dirty="0" err="1">
                <a:solidFill>
                  <a:srgbClr val="008000"/>
                </a:solidFill>
                <a:effectLst/>
                <a:latin typeface="Menlo" panose="020B0609030804020204" pitchFamily="49" charset="0"/>
              </a:rPr>
              <a:t>objetos</a:t>
            </a:r>
            <a:r>
              <a:rPr lang="en-US" sz="1400" b="0" dirty="0">
                <a:solidFill>
                  <a:srgbClr val="008000"/>
                </a:solidFill>
                <a:effectLst/>
                <a:latin typeface="Menlo" panose="020B0609030804020204" pitchFamily="49" charset="0"/>
              </a:rPr>
              <a:t> YOLO</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import</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endParaRPr lang="en-US" sz="1400" b="0" dirty="0">
              <a:solidFill>
                <a:srgbClr val="000000"/>
              </a:solidFill>
              <a:effectLst/>
              <a:latin typeface="Menlo" panose="020B0609030804020204" pitchFamily="49" charset="0"/>
            </a:endParaRPr>
          </a:p>
          <a:p>
            <a:r>
              <a:rPr lang="en-US" sz="1400" b="0" dirty="0">
                <a:solidFill>
                  <a:srgbClr val="AF00DB"/>
                </a:solidFill>
                <a:effectLst/>
                <a:latin typeface="Menlo" panose="020B0609030804020204" pitchFamily="49" charset="0"/>
              </a:rPr>
              <a:t>from</a:t>
            </a:r>
            <a:r>
              <a:rPr lang="en-US" sz="1400" b="0" dirty="0">
                <a:solidFill>
                  <a:srgbClr val="000000"/>
                </a:solidFill>
                <a:effectLst/>
                <a:latin typeface="Menlo" panose="020B0609030804020204" pitchFamily="49" charset="0"/>
              </a:rPr>
              <a:t> </a:t>
            </a:r>
            <a:r>
              <a:rPr lang="en-US" sz="1400" b="0" dirty="0" err="1">
                <a:solidFill>
                  <a:srgbClr val="267F99"/>
                </a:solidFill>
                <a:effectLst/>
                <a:latin typeface="Menlo" panose="020B0609030804020204" pitchFamily="49" charset="0"/>
              </a:rPr>
              <a:t>ultralytics</a:t>
            </a:r>
            <a:r>
              <a:rPr lang="en-US" sz="1400" b="0" dirty="0">
                <a:solidFill>
                  <a:srgbClr val="000000"/>
                </a:solidFill>
                <a:effectLst/>
                <a:latin typeface="Menlo" panose="020B0609030804020204" pitchFamily="49" charset="0"/>
              </a:rPr>
              <a:t> </a:t>
            </a:r>
            <a:r>
              <a:rPr lang="en-US" sz="1400" b="0" dirty="0">
                <a:solidFill>
                  <a:srgbClr val="AF00DB"/>
                </a:solidFill>
                <a:effectLst/>
                <a:latin typeface="Menlo" panose="020B0609030804020204" pitchFamily="49" charset="0"/>
              </a:rPr>
              <a:t>import</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YOLO</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model</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YOLO</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"yolo11n-seg"</a:t>
            </a:r>
            <a:r>
              <a:rPr lang="en-US" sz="1400" b="0" dirty="0">
                <a:solidFill>
                  <a:srgbClr val="000000"/>
                </a:solidFill>
                <a:effectLst/>
                <a:latin typeface="Menlo" panose="020B0609030804020204" pitchFamily="49" charset="0"/>
              </a:rPr>
              <a:t>)</a:t>
            </a:r>
          </a:p>
          <a:p>
            <a:r>
              <a:rPr lang="en-US" sz="1400" b="0" dirty="0">
                <a:solidFill>
                  <a:srgbClr val="001080"/>
                </a:solidFill>
                <a:effectLst/>
                <a:latin typeface="Menlo" panose="020B0609030804020204" pitchFamily="49" charset="0"/>
              </a:rPr>
              <a:t>cap</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267F99"/>
                </a:solidFill>
                <a:effectLst/>
                <a:latin typeface="Menlo" panose="020B0609030804020204" pitchFamily="49" charset="0"/>
              </a:rPr>
              <a:t>VideoCapture</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"video_01.mp4"</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while</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True</a:t>
            </a:r>
            <a:r>
              <a:rPr lang="en-US" sz="1400" b="0" dirty="0">
                <a:solidFill>
                  <a:srgbClr val="000000"/>
                </a:solidFill>
                <a:effectLst/>
                <a:latin typeface="Menlo" panose="020B0609030804020204" pitchFamily="49" charset="0"/>
              </a:rPr>
              <a:t>:</a:t>
            </a:r>
          </a:p>
          <a:p>
            <a:r>
              <a:rPr lang="en-US" sz="1400" b="0" dirty="0">
                <a:solidFill>
                  <a:srgbClr val="001080"/>
                </a:solidFill>
                <a:effectLst/>
                <a:latin typeface="Menlo" panose="020B0609030804020204" pitchFamily="49" charset="0"/>
              </a:rPr>
              <a:t>   </a:t>
            </a:r>
            <a:r>
              <a:rPr lang="en-US" sz="1400" b="0" dirty="0" err="1">
                <a:solidFill>
                  <a:srgbClr val="001080"/>
                </a:solidFill>
                <a:effectLst/>
                <a:latin typeface="Menlo" panose="020B0609030804020204" pitchFamily="49" charset="0"/>
              </a:rPr>
              <a:t>status</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read</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0000FF"/>
                </a:solidFill>
                <a:effectLst/>
                <a:latin typeface="Menlo" panose="020B0609030804020204" pitchFamily="49" charset="0"/>
              </a:rPr>
              <a:t>not</a:t>
            </a:r>
            <a:r>
              <a:rPr lang="en-US" sz="1400" b="0" dirty="0">
                <a:solidFill>
                  <a:srgbClr val="000000"/>
                </a:solidFill>
                <a:effectLst/>
                <a:latin typeface="Menlo" panose="020B0609030804020204" pitchFamily="49" charset="0"/>
              </a:rPr>
              <a:t> </a:t>
            </a:r>
            <a:r>
              <a:rPr lang="en-US" sz="1400" b="0" dirty="0">
                <a:solidFill>
                  <a:srgbClr val="001080"/>
                </a:solidFill>
                <a:effectLst/>
                <a:latin typeface="Menlo" panose="020B0609030804020204" pitchFamily="49" charset="0"/>
              </a:rPr>
              <a:t>status</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   results</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model</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track</a:t>
            </a:r>
            <a:r>
              <a:rPr lang="en-US" sz="1400" b="0" dirty="0">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conf</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.2</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classes</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persist</a:t>
            </a:r>
            <a:r>
              <a:rPr lang="en-US" sz="1400" b="0" dirty="0">
                <a:solidFill>
                  <a:srgbClr val="000000"/>
                </a:solidFill>
                <a:effectLst/>
                <a:latin typeface="Menlo" panose="020B0609030804020204" pitchFamily="49" charset="0"/>
              </a:rPr>
              <a:t>=</a:t>
            </a:r>
            <a:r>
              <a:rPr lang="en-US" sz="1400" b="0" dirty="0" err="1">
                <a:solidFill>
                  <a:srgbClr val="0000FF"/>
                </a:solidFill>
                <a:effectLst/>
                <a:latin typeface="Menlo" panose="020B0609030804020204" pitchFamily="49" charset="0"/>
              </a:rPr>
              <a:t>True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tracker</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a:t>
            </a:r>
            <a:r>
              <a:rPr lang="en-US" sz="1400" b="0" dirty="0" err="1">
                <a:solidFill>
                  <a:srgbClr val="A31515"/>
                </a:solidFill>
                <a:effectLst/>
                <a:latin typeface="Menlo" panose="020B0609030804020204" pitchFamily="49" charset="0"/>
              </a:rPr>
              <a:t>botsort.yaml</a:t>
            </a:r>
            <a:r>
              <a:rPr lang="en-US" sz="1400" b="0" dirty="0">
                <a:solidFill>
                  <a:srgbClr val="A31515"/>
                </a:solidFill>
                <a:effectLst/>
                <a:latin typeface="Menlo" panose="020B0609030804020204" pitchFamily="49" charset="0"/>
              </a:rPr>
              <a:t>"</a:t>
            </a:r>
            <a:r>
              <a:rPr lang="en-US" sz="1400" b="0" dirty="0">
                <a:solidFill>
                  <a:srgbClr val="000000"/>
                </a:solidFill>
                <a:effectLst/>
                <a:latin typeface="Menlo" panose="020B0609030804020204" pitchFamily="49" charset="0"/>
              </a:rPr>
              <a:t>) </a:t>
            </a:r>
          </a:p>
          <a:p>
            <a:r>
              <a:rPr lang="en-US" sz="1400" b="0" dirty="0">
                <a:solidFill>
                  <a:srgbClr val="001080"/>
                </a:solidFill>
                <a:effectLst/>
                <a:latin typeface="Menlo" panose="020B0609030804020204" pitchFamily="49" charset="0"/>
              </a:rPr>
              <a:t>   frame</a:t>
            </a:r>
            <a:r>
              <a:rPr lang="en-US" sz="1400" b="0" dirty="0">
                <a:solidFill>
                  <a:srgbClr val="000000"/>
                </a:solidFill>
                <a:effectLst/>
                <a:latin typeface="Menlo" panose="020B0609030804020204" pitchFamily="49" charset="0"/>
              </a:rPr>
              <a:t>=</a:t>
            </a:r>
            <a:r>
              <a:rPr lang="en-US" sz="1400" b="0" dirty="0">
                <a:solidFill>
                  <a:srgbClr val="001080"/>
                </a:solidFill>
                <a:effectLst/>
                <a:latin typeface="Menlo" panose="020B0609030804020204" pitchFamily="49" charset="0"/>
              </a:rPr>
              <a:t>results</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0</a:t>
            </a:r>
            <a:r>
              <a:rPr lang="en-US" sz="1400" b="0" dirty="0">
                <a:solidFill>
                  <a:srgbClr val="000000"/>
                </a:solidFill>
                <a:effectLst/>
                <a:latin typeface="Menlo" panose="020B0609030804020204" pitchFamily="49" charset="0"/>
              </a:rPr>
              <a:t>].plot()</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imshow</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a:t>
            </a:r>
            <a:r>
              <a:rPr lang="en-US" sz="1400" b="0" dirty="0" err="1">
                <a:solidFill>
                  <a:srgbClr val="A31515"/>
                </a:solidFill>
                <a:effectLst/>
                <a:latin typeface="Menlo" panose="020B0609030804020204" pitchFamily="49" charset="0"/>
              </a:rPr>
              <a:t>frame"</a:t>
            </a:r>
            <a:r>
              <a:rPr lang="en-US" sz="1400" b="0" dirty="0" err="1">
                <a:solidFill>
                  <a:srgbClr val="000000"/>
                </a:solidFill>
                <a:effectLst/>
                <a:latin typeface="Menlo" panose="020B0609030804020204" pitchFamily="49" charset="0"/>
              </a:rPr>
              <a:t>,</a:t>
            </a:r>
            <a:r>
              <a:rPr lang="en-US" sz="1400" b="0" dirty="0" err="1">
                <a:solidFill>
                  <a:srgbClr val="001080"/>
                </a:solidFill>
                <a:effectLst/>
                <a:latin typeface="Menlo" panose="020B0609030804020204" pitchFamily="49" charset="0"/>
              </a:rPr>
              <a:t>frame</a:t>
            </a:r>
            <a:r>
              <a:rPr lang="en-US" sz="1400" b="0" dirty="0">
                <a:solidFill>
                  <a:srgbClr val="000000"/>
                </a:solidFill>
                <a:effectLst/>
                <a:latin typeface="Menlo" panose="020B0609030804020204" pitchFamily="49" charset="0"/>
              </a:rPr>
              <a:t>) </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 "</a:t>
            </a:r>
            <a:r>
              <a:rPr lang="en-US" sz="1400" b="0" dirty="0">
                <a:solidFill>
                  <a:srgbClr val="000000"/>
                </a:solidFill>
                <a:effectLst/>
                <a:latin typeface="Menlo" panose="020B0609030804020204" pitchFamily="49" charset="0"/>
              </a:rPr>
              <a:t>):</a:t>
            </a:r>
          </a:p>
          <a:p>
            <a:r>
              <a:rPr lang="en-US" sz="1400" b="0" dirty="0">
                <a:solidFill>
                  <a:srgbClr val="267F99"/>
                </a:solidFill>
                <a:effectLst/>
                <a:latin typeface="Menlo" panose="020B0609030804020204" pitchFamily="49" charset="0"/>
              </a:rPr>
              <a:t>      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 </a:t>
            </a:r>
          </a:p>
          <a:p>
            <a:r>
              <a:rPr lang="en-US" sz="1400" b="0" dirty="0">
                <a:solidFill>
                  <a:srgbClr val="AF00DB"/>
                </a:solidFill>
                <a:effectLst/>
                <a:latin typeface="Menlo" panose="020B0609030804020204" pitchFamily="49" charset="0"/>
              </a:rPr>
              <a:t>   if</a:t>
            </a:r>
            <a:r>
              <a:rPr lang="en-US" sz="1400" b="0" dirty="0">
                <a:solidFill>
                  <a:srgbClr val="000000"/>
                </a:solidFill>
                <a:effectLst/>
                <a:latin typeface="Menlo" panose="020B0609030804020204" pitchFamily="49" charset="0"/>
              </a:rPr>
              <a:t> </a:t>
            </a:r>
            <a:r>
              <a:rPr lang="en-US" sz="1400" b="0" dirty="0">
                <a:solidFill>
                  <a:srgbClr val="267F99"/>
                </a:solidFill>
                <a:effectLst/>
                <a:latin typeface="Menlo" panose="020B0609030804020204" pitchFamily="49" charset="0"/>
              </a:rPr>
              <a:t>cv2</a:t>
            </a:r>
            <a:r>
              <a:rPr lang="en-US" sz="1400" b="0" dirty="0">
                <a:solidFill>
                  <a:srgbClr val="000000"/>
                </a:solidFill>
                <a:effectLst/>
                <a:latin typeface="Menlo" panose="020B0609030804020204" pitchFamily="49" charset="0"/>
              </a:rPr>
              <a:t>.</a:t>
            </a:r>
            <a:r>
              <a:rPr lang="en-US" sz="1400" b="0" dirty="0">
                <a:solidFill>
                  <a:srgbClr val="795E26"/>
                </a:solidFill>
                <a:effectLst/>
                <a:latin typeface="Menlo" panose="020B0609030804020204" pitchFamily="49" charset="0"/>
              </a:rPr>
              <a:t>waitKey</a:t>
            </a:r>
            <a:r>
              <a:rPr lang="en-US" sz="1400" b="0" dirty="0">
                <a:solidFill>
                  <a:srgbClr val="000000"/>
                </a:solidFill>
                <a:effectLst/>
                <a:latin typeface="Menlo" panose="020B0609030804020204" pitchFamily="49" charset="0"/>
              </a:rPr>
              <a:t>(</a:t>
            </a:r>
            <a:r>
              <a:rPr lang="en-US" sz="1400" b="0" dirty="0">
                <a:solidFill>
                  <a:srgbClr val="098658"/>
                </a:solidFill>
                <a:effectLst/>
                <a:latin typeface="Menlo" panose="020B0609030804020204" pitchFamily="49" charset="0"/>
              </a:rPr>
              <a:t>1</a:t>
            </a:r>
            <a:r>
              <a:rPr lang="en-US" sz="1400" b="0" dirty="0">
                <a:solidFill>
                  <a:srgbClr val="000000"/>
                </a:solidFill>
                <a:effectLst/>
                <a:latin typeface="Menlo" panose="020B0609030804020204" pitchFamily="49" charset="0"/>
              </a:rPr>
              <a:t>) &amp; </a:t>
            </a:r>
            <a:r>
              <a:rPr lang="en-US" sz="1400" b="0" dirty="0">
                <a:solidFill>
                  <a:srgbClr val="0000FF"/>
                </a:solidFill>
                <a:effectLst/>
                <a:latin typeface="Menlo" panose="020B0609030804020204" pitchFamily="49" charset="0"/>
              </a:rPr>
              <a:t>0x</a:t>
            </a:r>
            <a:r>
              <a:rPr lang="en-US" sz="1400" b="0" dirty="0">
                <a:solidFill>
                  <a:srgbClr val="098658"/>
                </a:solidFill>
                <a:effectLst/>
                <a:latin typeface="Menlo" panose="020B0609030804020204" pitchFamily="49" charset="0"/>
              </a:rPr>
              <a:t>FF</a:t>
            </a:r>
            <a:r>
              <a:rPr lang="en-US" sz="1400" b="0" dirty="0">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ord</a:t>
            </a:r>
            <a:r>
              <a:rPr lang="en-US" sz="1400" b="0" dirty="0">
                <a:solidFill>
                  <a:srgbClr val="000000"/>
                </a:solidFill>
                <a:effectLst/>
                <a:latin typeface="Menlo" panose="020B0609030804020204" pitchFamily="49" charset="0"/>
              </a:rPr>
              <a:t>(</a:t>
            </a:r>
            <a:r>
              <a:rPr lang="en-US" sz="1400" b="0" dirty="0">
                <a:solidFill>
                  <a:srgbClr val="A31515"/>
                </a:solidFill>
                <a:effectLst/>
                <a:latin typeface="Menlo" panose="020B0609030804020204" pitchFamily="49" charset="0"/>
              </a:rPr>
              <a:t>"q"</a:t>
            </a:r>
            <a:r>
              <a:rPr lang="en-US" sz="1400" b="0" dirty="0">
                <a:solidFill>
                  <a:srgbClr val="000000"/>
                </a:solidFill>
                <a:effectLst/>
                <a:latin typeface="Menlo" panose="020B0609030804020204" pitchFamily="49" charset="0"/>
              </a:rPr>
              <a:t>):</a:t>
            </a:r>
          </a:p>
          <a:p>
            <a:r>
              <a:rPr lang="en-US" sz="1400" b="0" dirty="0">
                <a:solidFill>
                  <a:srgbClr val="AF00DB"/>
                </a:solidFill>
                <a:effectLst/>
                <a:latin typeface="Menlo" panose="020B0609030804020204" pitchFamily="49" charset="0"/>
              </a:rPr>
              <a:t>      break</a:t>
            </a:r>
            <a:endParaRPr lang="en-US" sz="1400" b="0" dirty="0">
              <a:solidFill>
                <a:srgbClr val="000000"/>
              </a:solidFill>
              <a:effectLst/>
              <a:latin typeface="Menlo" panose="020B0609030804020204" pitchFamily="49" charset="0"/>
            </a:endParaRPr>
          </a:p>
          <a:p>
            <a:r>
              <a:rPr lang="en-US" sz="1400" b="0" dirty="0" err="1">
                <a:solidFill>
                  <a:srgbClr val="001080"/>
                </a:solidFill>
                <a:effectLst/>
                <a:latin typeface="Menlo" panose="020B0609030804020204" pitchFamily="49" charset="0"/>
              </a:rPr>
              <a:t>cap</a:t>
            </a:r>
            <a:r>
              <a:rPr lang="en-US" sz="1400" b="0" dirty="0" err="1">
                <a:solidFill>
                  <a:srgbClr val="000000"/>
                </a:solidFill>
                <a:effectLst/>
                <a:latin typeface="Menlo" panose="020B0609030804020204" pitchFamily="49" charset="0"/>
              </a:rPr>
              <a:t>.</a:t>
            </a:r>
            <a:r>
              <a:rPr lang="en-US" sz="1400" b="0" dirty="0" err="1">
                <a:solidFill>
                  <a:srgbClr val="795E26"/>
                </a:solidFill>
                <a:effectLst/>
                <a:latin typeface="Menlo" panose="020B0609030804020204" pitchFamily="49" charset="0"/>
              </a:rPr>
              <a:t>release</a:t>
            </a:r>
            <a:r>
              <a:rPr lang="en-US" sz="1400" b="0" dirty="0">
                <a:solidFill>
                  <a:srgbClr val="000000"/>
                </a:solidFill>
                <a:effectLst/>
                <a:latin typeface="Menlo" panose="020B0609030804020204" pitchFamily="49" charset="0"/>
              </a:rPr>
              <a:t>()</a:t>
            </a:r>
          </a:p>
        </p:txBody>
      </p:sp>
      <p:pic>
        <p:nvPicPr>
          <p:cNvPr id="3" name="Picture 2">
            <a:extLst>
              <a:ext uri="{FF2B5EF4-FFF2-40B4-BE49-F238E27FC236}">
                <a16:creationId xmlns:a16="http://schemas.microsoft.com/office/drawing/2014/main" id="{A42436EB-173E-38B8-CB57-BF758B170B39}"/>
              </a:ext>
            </a:extLst>
          </p:cNvPr>
          <p:cNvPicPr>
            <a:picLocks noChangeAspect="1"/>
          </p:cNvPicPr>
          <p:nvPr/>
        </p:nvPicPr>
        <p:blipFill>
          <a:blip r:embed="rId3"/>
          <a:stretch>
            <a:fillRect/>
          </a:stretch>
        </p:blipFill>
        <p:spPr>
          <a:xfrm>
            <a:off x="6629977" y="3469030"/>
            <a:ext cx="3982605" cy="3010229"/>
          </a:xfrm>
          <a:prstGeom prst="rect">
            <a:avLst/>
          </a:prstGeom>
        </p:spPr>
      </p:pic>
      <p:sp>
        <p:nvSpPr>
          <p:cNvPr id="9" name="TextBox 8">
            <a:extLst>
              <a:ext uri="{FF2B5EF4-FFF2-40B4-BE49-F238E27FC236}">
                <a16:creationId xmlns:a16="http://schemas.microsoft.com/office/drawing/2014/main" id="{D6B3A419-2DD7-90AE-F642-D9554550DB00}"/>
              </a:ext>
            </a:extLst>
          </p:cNvPr>
          <p:cNvSpPr txBox="1"/>
          <p:nvPr/>
        </p:nvSpPr>
        <p:spPr>
          <a:xfrm>
            <a:off x="533977" y="5925262"/>
            <a:ext cx="6096000" cy="369332"/>
          </a:xfrm>
          <a:prstGeom prst="rect">
            <a:avLst/>
          </a:prstGeom>
          <a:noFill/>
        </p:spPr>
        <p:txBody>
          <a:bodyPr wrap="square">
            <a:spAutoFit/>
          </a:bodyPr>
          <a:lstStyle/>
          <a:p>
            <a:r>
              <a:rPr lang="es-ES_tradnl" dirty="0">
                <a:hlinkClick r:id="rId4"/>
              </a:rPr>
              <a:t>https://docs.ultralytics.com/es/tasks/segment/</a:t>
            </a:r>
            <a:r>
              <a:rPr lang="es-ES_tradnl" dirty="0"/>
              <a:t> </a:t>
            </a:r>
          </a:p>
        </p:txBody>
      </p:sp>
    </p:spTree>
    <p:extLst>
      <p:ext uri="{BB962C8B-B14F-4D97-AF65-F5344CB8AC3E}">
        <p14:creationId xmlns:p14="http://schemas.microsoft.com/office/powerpoint/2010/main" val="38183854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68A813A-E4F1-6442-395D-41F69BE7AE8F}"/>
              </a:ext>
            </a:extLst>
          </p:cNvPr>
          <p:cNvSpPr txBox="1"/>
          <p:nvPr/>
        </p:nvSpPr>
        <p:spPr>
          <a:xfrm>
            <a:off x="665018" y="748072"/>
            <a:ext cx="3309945" cy="369332"/>
          </a:xfrm>
          <a:prstGeom prst="rect">
            <a:avLst/>
          </a:prstGeom>
          <a:noFill/>
        </p:spPr>
        <p:txBody>
          <a:bodyPr wrap="none" rtlCol="0">
            <a:spAutoFit/>
          </a:bodyPr>
          <a:lstStyle/>
          <a:p>
            <a:r>
              <a:rPr lang="es-ES_tradnl" dirty="0"/>
              <a:t>Obteniendo vídeo de una cámara</a:t>
            </a:r>
          </a:p>
        </p:txBody>
      </p:sp>
      <p:sp>
        <p:nvSpPr>
          <p:cNvPr id="8" name="TextBox 7">
            <a:extLst>
              <a:ext uri="{FF2B5EF4-FFF2-40B4-BE49-F238E27FC236}">
                <a16:creationId xmlns:a16="http://schemas.microsoft.com/office/drawing/2014/main" id="{8101583A-EB53-0FC7-20FA-BE392183E682}"/>
              </a:ext>
            </a:extLst>
          </p:cNvPr>
          <p:cNvSpPr txBox="1"/>
          <p:nvPr/>
        </p:nvSpPr>
        <p:spPr>
          <a:xfrm>
            <a:off x="858982" y="1676400"/>
            <a:ext cx="2248564" cy="369332"/>
          </a:xfrm>
          <a:prstGeom prst="rect">
            <a:avLst/>
          </a:prstGeom>
          <a:noFill/>
        </p:spPr>
        <p:txBody>
          <a:bodyPr wrap="none" rtlCol="0">
            <a:spAutoFit/>
          </a:bodyPr>
          <a:lstStyle/>
          <a:p>
            <a:r>
              <a:rPr lang="es-ES_tradnl" dirty="0"/>
              <a:t>Para una cámara web:</a:t>
            </a:r>
          </a:p>
        </p:txBody>
      </p:sp>
      <p:sp>
        <p:nvSpPr>
          <p:cNvPr id="11" name="TextBox 10">
            <a:extLst>
              <a:ext uri="{FF2B5EF4-FFF2-40B4-BE49-F238E27FC236}">
                <a16:creationId xmlns:a16="http://schemas.microsoft.com/office/drawing/2014/main" id="{82803A02-4C3E-013E-6028-A2B3B7066785}"/>
              </a:ext>
            </a:extLst>
          </p:cNvPr>
          <p:cNvSpPr txBox="1"/>
          <p:nvPr/>
        </p:nvSpPr>
        <p:spPr>
          <a:xfrm>
            <a:off x="1219199" y="2045732"/>
            <a:ext cx="6539345" cy="646331"/>
          </a:xfrm>
          <a:prstGeom prst="rect">
            <a:avLst/>
          </a:prstGeom>
          <a:noFill/>
        </p:spPr>
        <p:txBody>
          <a:bodyPr wrap="square">
            <a:spAutoFit/>
          </a:bodyPr>
          <a:lstStyle/>
          <a:p>
            <a:r>
              <a:rPr lang="en-US" b="0" dirty="0">
                <a:solidFill>
                  <a:srgbClr val="008000"/>
                </a:solidFill>
                <a:effectLst/>
                <a:latin typeface="Menlo" panose="020B0609030804020204" pitchFamily="49" charset="0"/>
              </a:rPr>
              <a:t># cap=cv2.VideoCapture("video_01.mp4")</a:t>
            </a:r>
            <a:endParaRPr lang="en-US" b="0" dirty="0">
              <a:solidFill>
                <a:srgbClr val="000000"/>
              </a:solidFill>
              <a:effectLst/>
              <a:latin typeface="Menlo" panose="020B0609030804020204" pitchFamily="49" charset="0"/>
            </a:endParaRPr>
          </a:p>
          <a:p>
            <a:r>
              <a:rPr lang="en-US" b="0" dirty="0">
                <a:solidFill>
                  <a:srgbClr val="001080"/>
                </a:solidFill>
                <a:effectLst/>
                <a:latin typeface="Menlo" panose="020B0609030804020204" pitchFamily="49" charset="0"/>
              </a:rPr>
              <a:t>cap</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VideoCapture</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0</a:t>
            </a:r>
            <a:r>
              <a:rPr lang="en-US" b="0" dirty="0">
                <a:solidFill>
                  <a:srgbClr val="000000"/>
                </a:solidFill>
                <a:effectLst/>
                <a:latin typeface="Menlo" panose="020B0609030804020204" pitchFamily="49" charset="0"/>
              </a:rPr>
              <a:t>)</a:t>
            </a:r>
          </a:p>
        </p:txBody>
      </p:sp>
    </p:spTree>
    <p:extLst>
      <p:ext uri="{BB962C8B-B14F-4D97-AF65-F5344CB8AC3E}">
        <p14:creationId xmlns:p14="http://schemas.microsoft.com/office/powerpoint/2010/main" val="3014556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7B4761D-A723-6AE4-8637-44E5EDA9BEBE}"/>
              </a:ext>
            </a:extLst>
          </p:cNvPr>
          <p:cNvSpPr txBox="1"/>
          <p:nvPr/>
        </p:nvSpPr>
        <p:spPr>
          <a:xfrm>
            <a:off x="1557539" y="2144178"/>
            <a:ext cx="7704371" cy="646331"/>
          </a:xfrm>
          <a:prstGeom prst="rect">
            <a:avLst/>
          </a:prstGeom>
          <a:noFill/>
        </p:spPr>
        <p:txBody>
          <a:bodyPr wrap="square" rtlCol="0">
            <a:spAutoFit/>
          </a:bodyPr>
          <a:lstStyle/>
          <a:p>
            <a:r>
              <a:rPr lang="en-MX" dirty="0"/>
              <a:t>Son las computadoras tratando de entender lo que está pasando en una imágen de una escena natural.</a:t>
            </a:r>
          </a:p>
        </p:txBody>
      </p:sp>
      <p:sp>
        <p:nvSpPr>
          <p:cNvPr id="9" name="TextBox 8">
            <a:extLst>
              <a:ext uri="{FF2B5EF4-FFF2-40B4-BE49-F238E27FC236}">
                <a16:creationId xmlns:a16="http://schemas.microsoft.com/office/drawing/2014/main" id="{1CCA6CB3-2FA1-F7E4-879B-CB4E59BA54ED}"/>
              </a:ext>
            </a:extLst>
          </p:cNvPr>
          <p:cNvSpPr txBox="1"/>
          <p:nvPr/>
        </p:nvSpPr>
        <p:spPr>
          <a:xfrm>
            <a:off x="1259352" y="1336830"/>
            <a:ext cx="3348737" cy="523220"/>
          </a:xfrm>
          <a:prstGeom prst="rect">
            <a:avLst/>
          </a:prstGeom>
          <a:noFill/>
        </p:spPr>
        <p:txBody>
          <a:bodyPr wrap="none" rtlCol="0">
            <a:spAutoFit/>
          </a:bodyPr>
          <a:lstStyle/>
          <a:p>
            <a:r>
              <a:rPr lang="en-MX" sz="2800" dirty="0"/>
              <a:t>Visión x computadora</a:t>
            </a:r>
          </a:p>
        </p:txBody>
      </p:sp>
      <p:pic>
        <p:nvPicPr>
          <p:cNvPr id="10" name="Picture 2" descr="Explicación de las aplicaciones de la visión por ordenador">
            <a:extLst>
              <a:ext uri="{FF2B5EF4-FFF2-40B4-BE49-F238E27FC236}">
                <a16:creationId xmlns:a16="http://schemas.microsoft.com/office/drawing/2014/main" id="{B877C161-16ED-4DB9-E42E-D2103D5E3B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1766" y="3429000"/>
            <a:ext cx="7495504" cy="2771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48719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Sample_16</a:t>
            </a:r>
          </a:p>
        </p:txBody>
      </p:sp>
      <p:pic>
        <p:nvPicPr>
          <p:cNvPr id="6" name="Picture 5">
            <a:extLst>
              <a:ext uri="{FF2B5EF4-FFF2-40B4-BE49-F238E27FC236}">
                <a16:creationId xmlns:a16="http://schemas.microsoft.com/office/drawing/2014/main" id="{59A81B4B-09F9-B59F-4DB9-D9E904E5D7DB}"/>
              </a:ext>
            </a:extLst>
          </p:cNvPr>
          <p:cNvPicPr>
            <a:picLocks noChangeAspect="1"/>
          </p:cNvPicPr>
          <p:nvPr/>
        </p:nvPicPr>
        <p:blipFill>
          <a:blip r:embed="rId3"/>
          <a:stretch>
            <a:fillRect/>
          </a:stretch>
        </p:blipFill>
        <p:spPr>
          <a:xfrm>
            <a:off x="713508" y="1224061"/>
            <a:ext cx="9192491" cy="4887885"/>
          </a:xfrm>
          <a:prstGeom prst="rect">
            <a:avLst/>
          </a:prstGeom>
        </p:spPr>
      </p:pic>
    </p:spTree>
    <p:extLst>
      <p:ext uri="{BB962C8B-B14F-4D97-AF65-F5344CB8AC3E}">
        <p14:creationId xmlns:p14="http://schemas.microsoft.com/office/powerpoint/2010/main" val="2005056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68A813A-E4F1-6442-395D-41F69BE7AE8F}"/>
              </a:ext>
            </a:extLst>
          </p:cNvPr>
          <p:cNvSpPr txBox="1"/>
          <p:nvPr/>
        </p:nvSpPr>
        <p:spPr>
          <a:xfrm>
            <a:off x="665018" y="748072"/>
            <a:ext cx="3309945" cy="369332"/>
          </a:xfrm>
          <a:prstGeom prst="rect">
            <a:avLst/>
          </a:prstGeom>
          <a:noFill/>
        </p:spPr>
        <p:txBody>
          <a:bodyPr wrap="none" rtlCol="0">
            <a:spAutoFit/>
          </a:bodyPr>
          <a:lstStyle/>
          <a:p>
            <a:r>
              <a:rPr lang="es-ES_tradnl" dirty="0"/>
              <a:t>Obteniendo vídeo de una cámara</a:t>
            </a:r>
          </a:p>
        </p:txBody>
      </p:sp>
      <p:sp>
        <p:nvSpPr>
          <p:cNvPr id="8" name="TextBox 7">
            <a:extLst>
              <a:ext uri="{FF2B5EF4-FFF2-40B4-BE49-F238E27FC236}">
                <a16:creationId xmlns:a16="http://schemas.microsoft.com/office/drawing/2014/main" id="{8101583A-EB53-0FC7-20FA-BE392183E682}"/>
              </a:ext>
            </a:extLst>
          </p:cNvPr>
          <p:cNvSpPr txBox="1"/>
          <p:nvPr/>
        </p:nvSpPr>
        <p:spPr>
          <a:xfrm>
            <a:off x="665018" y="1357745"/>
            <a:ext cx="2034211" cy="369332"/>
          </a:xfrm>
          <a:prstGeom prst="rect">
            <a:avLst/>
          </a:prstGeom>
          <a:noFill/>
        </p:spPr>
        <p:txBody>
          <a:bodyPr wrap="none" rtlCol="0">
            <a:spAutoFit/>
          </a:bodyPr>
          <a:lstStyle/>
          <a:p>
            <a:r>
              <a:rPr lang="es-ES_tradnl" dirty="0"/>
              <a:t>Para una cámara IP:</a:t>
            </a:r>
          </a:p>
        </p:txBody>
      </p:sp>
      <p:sp>
        <p:nvSpPr>
          <p:cNvPr id="2" name="TextBox 1">
            <a:extLst>
              <a:ext uri="{FF2B5EF4-FFF2-40B4-BE49-F238E27FC236}">
                <a16:creationId xmlns:a16="http://schemas.microsoft.com/office/drawing/2014/main" id="{07280921-D21F-34F7-8A77-D116C552B33F}"/>
              </a:ext>
            </a:extLst>
          </p:cNvPr>
          <p:cNvSpPr txBox="1"/>
          <p:nvPr/>
        </p:nvSpPr>
        <p:spPr>
          <a:xfrm>
            <a:off x="1094509" y="2119745"/>
            <a:ext cx="7633855" cy="1200329"/>
          </a:xfrm>
          <a:prstGeom prst="rect">
            <a:avLst/>
          </a:prstGeom>
          <a:noFill/>
        </p:spPr>
        <p:txBody>
          <a:bodyPr wrap="square" rtlCol="0">
            <a:spAutoFit/>
          </a:bodyPr>
          <a:lstStyle/>
          <a:p>
            <a:pPr marL="342900" indent="-342900">
              <a:buFont typeface="+mj-lt"/>
              <a:buAutoNum type="arabicPeriod"/>
            </a:pPr>
            <a:r>
              <a:rPr lang="es-ES_tradnl" dirty="0"/>
              <a:t>Conectarse a la aplicación del proveedor</a:t>
            </a:r>
          </a:p>
          <a:p>
            <a:pPr marL="342900" indent="-342900">
              <a:buFont typeface="+mj-lt"/>
              <a:buAutoNum type="arabicPeriod"/>
            </a:pPr>
            <a:r>
              <a:rPr lang="es-ES_tradnl" dirty="0"/>
              <a:t>Agregamos un dispositivo</a:t>
            </a:r>
          </a:p>
          <a:p>
            <a:pPr marL="342900" indent="-342900">
              <a:buFont typeface="+mj-lt"/>
              <a:buAutoNum type="arabicPeriod"/>
            </a:pPr>
            <a:r>
              <a:rPr lang="es-ES_tradnl" dirty="0"/>
              <a:t>Seleccionamos tipo de cámara</a:t>
            </a:r>
          </a:p>
          <a:p>
            <a:pPr marL="342900" indent="-342900">
              <a:buFont typeface="+mj-lt"/>
              <a:buAutoNum type="arabicPeriod"/>
            </a:pPr>
            <a:endParaRPr lang="es-ES_tradnl" dirty="0"/>
          </a:p>
        </p:txBody>
      </p:sp>
      <p:pic>
        <p:nvPicPr>
          <p:cNvPr id="3" name="Picture 2">
            <a:extLst>
              <a:ext uri="{FF2B5EF4-FFF2-40B4-BE49-F238E27FC236}">
                <a16:creationId xmlns:a16="http://schemas.microsoft.com/office/drawing/2014/main" id="{82F62931-8E83-A0C3-131C-5BB732F8B014}"/>
              </a:ext>
            </a:extLst>
          </p:cNvPr>
          <p:cNvPicPr>
            <a:picLocks noChangeAspect="1"/>
          </p:cNvPicPr>
          <p:nvPr/>
        </p:nvPicPr>
        <p:blipFill>
          <a:blip r:embed="rId3"/>
          <a:stretch>
            <a:fillRect/>
          </a:stretch>
        </p:blipFill>
        <p:spPr>
          <a:xfrm>
            <a:off x="9434494" y="1373698"/>
            <a:ext cx="1424709" cy="1492094"/>
          </a:xfrm>
          <a:prstGeom prst="rect">
            <a:avLst/>
          </a:prstGeom>
        </p:spPr>
      </p:pic>
      <p:pic>
        <p:nvPicPr>
          <p:cNvPr id="7" name="Picture 6">
            <a:extLst>
              <a:ext uri="{FF2B5EF4-FFF2-40B4-BE49-F238E27FC236}">
                <a16:creationId xmlns:a16="http://schemas.microsoft.com/office/drawing/2014/main" id="{211655BB-0DA9-5D2C-EB9B-572966F19B25}"/>
              </a:ext>
            </a:extLst>
          </p:cNvPr>
          <p:cNvPicPr>
            <a:picLocks noChangeAspect="1"/>
          </p:cNvPicPr>
          <p:nvPr/>
        </p:nvPicPr>
        <p:blipFill>
          <a:blip r:embed="rId4"/>
          <a:stretch>
            <a:fillRect/>
          </a:stretch>
        </p:blipFill>
        <p:spPr>
          <a:xfrm>
            <a:off x="665018" y="4299448"/>
            <a:ext cx="4523531" cy="2246535"/>
          </a:xfrm>
          <a:prstGeom prst="rect">
            <a:avLst/>
          </a:prstGeom>
        </p:spPr>
      </p:pic>
      <p:pic>
        <p:nvPicPr>
          <p:cNvPr id="9" name="Picture 8">
            <a:extLst>
              <a:ext uri="{FF2B5EF4-FFF2-40B4-BE49-F238E27FC236}">
                <a16:creationId xmlns:a16="http://schemas.microsoft.com/office/drawing/2014/main" id="{7E729F64-6B5E-085E-0924-119E936C4030}"/>
              </a:ext>
            </a:extLst>
          </p:cNvPr>
          <p:cNvPicPr>
            <a:picLocks noChangeAspect="1"/>
          </p:cNvPicPr>
          <p:nvPr/>
        </p:nvPicPr>
        <p:blipFill>
          <a:blip r:embed="rId5"/>
          <a:stretch>
            <a:fillRect/>
          </a:stretch>
        </p:blipFill>
        <p:spPr>
          <a:xfrm>
            <a:off x="7003453" y="3849481"/>
            <a:ext cx="3643969" cy="2652358"/>
          </a:xfrm>
          <a:prstGeom prst="rect">
            <a:avLst/>
          </a:prstGeom>
        </p:spPr>
      </p:pic>
    </p:spTree>
    <p:extLst>
      <p:ext uri="{BB962C8B-B14F-4D97-AF65-F5344CB8AC3E}">
        <p14:creationId xmlns:p14="http://schemas.microsoft.com/office/powerpoint/2010/main" val="37740610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68A813A-E4F1-6442-395D-41F69BE7AE8F}"/>
              </a:ext>
            </a:extLst>
          </p:cNvPr>
          <p:cNvSpPr txBox="1"/>
          <p:nvPr/>
        </p:nvSpPr>
        <p:spPr>
          <a:xfrm>
            <a:off x="665018" y="748072"/>
            <a:ext cx="3309945" cy="369332"/>
          </a:xfrm>
          <a:prstGeom prst="rect">
            <a:avLst/>
          </a:prstGeom>
          <a:noFill/>
        </p:spPr>
        <p:txBody>
          <a:bodyPr wrap="none" rtlCol="0">
            <a:spAutoFit/>
          </a:bodyPr>
          <a:lstStyle/>
          <a:p>
            <a:r>
              <a:rPr lang="es-ES_tradnl" dirty="0"/>
              <a:t>Obteniendo vídeo de una cámara</a:t>
            </a:r>
          </a:p>
        </p:txBody>
      </p:sp>
      <p:sp>
        <p:nvSpPr>
          <p:cNvPr id="8" name="TextBox 7">
            <a:extLst>
              <a:ext uri="{FF2B5EF4-FFF2-40B4-BE49-F238E27FC236}">
                <a16:creationId xmlns:a16="http://schemas.microsoft.com/office/drawing/2014/main" id="{8101583A-EB53-0FC7-20FA-BE392183E682}"/>
              </a:ext>
            </a:extLst>
          </p:cNvPr>
          <p:cNvSpPr txBox="1"/>
          <p:nvPr/>
        </p:nvSpPr>
        <p:spPr>
          <a:xfrm>
            <a:off x="665018" y="1357745"/>
            <a:ext cx="2034211" cy="369332"/>
          </a:xfrm>
          <a:prstGeom prst="rect">
            <a:avLst/>
          </a:prstGeom>
          <a:noFill/>
        </p:spPr>
        <p:txBody>
          <a:bodyPr wrap="none" rtlCol="0">
            <a:spAutoFit/>
          </a:bodyPr>
          <a:lstStyle/>
          <a:p>
            <a:r>
              <a:rPr lang="es-ES_tradnl" dirty="0"/>
              <a:t>Para una cámara IP:</a:t>
            </a:r>
          </a:p>
        </p:txBody>
      </p:sp>
      <p:sp>
        <p:nvSpPr>
          <p:cNvPr id="2" name="TextBox 1">
            <a:extLst>
              <a:ext uri="{FF2B5EF4-FFF2-40B4-BE49-F238E27FC236}">
                <a16:creationId xmlns:a16="http://schemas.microsoft.com/office/drawing/2014/main" id="{07280921-D21F-34F7-8A77-D116C552B33F}"/>
              </a:ext>
            </a:extLst>
          </p:cNvPr>
          <p:cNvSpPr txBox="1"/>
          <p:nvPr/>
        </p:nvSpPr>
        <p:spPr>
          <a:xfrm>
            <a:off x="789709" y="1812933"/>
            <a:ext cx="7633855" cy="3139321"/>
          </a:xfrm>
          <a:prstGeom prst="rect">
            <a:avLst/>
          </a:prstGeom>
          <a:noFill/>
        </p:spPr>
        <p:txBody>
          <a:bodyPr wrap="square" rtlCol="0">
            <a:spAutoFit/>
          </a:bodyPr>
          <a:lstStyle/>
          <a:p>
            <a:pPr marL="342900" indent="-342900">
              <a:buFont typeface="+mj-lt"/>
              <a:buAutoNum type="arabicPeriod"/>
            </a:pPr>
            <a:r>
              <a:rPr lang="es-ES_tradnl" dirty="0"/>
              <a:t>Conectarse a la aplicación del proveedor</a:t>
            </a:r>
          </a:p>
          <a:p>
            <a:pPr marL="342900" indent="-342900">
              <a:buFont typeface="+mj-lt"/>
              <a:buAutoNum type="arabicPeriod"/>
            </a:pPr>
            <a:r>
              <a:rPr lang="es-ES_tradnl" dirty="0"/>
              <a:t>Agregamos un dispositivo</a:t>
            </a:r>
          </a:p>
          <a:p>
            <a:pPr marL="342900" indent="-342900">
              <a:buFont typeface="+mj-lt"/>
              <a:buAutoNum type="arabicPeriod"/>
            </a:pPr>
            <a:r>
              <a:rPr lang="es-ES_tradnl" dirty="0"/>
              <a:t>Seleccionamos tipo de cámara</a:t>
            </a:r>
          </a:p>
          <a:p>
            <a:pPr marL="342900" indent="-342900">
              <a:buFont typeface="+mj-lt"/>
              <a:buAutoNum type="arabicPeriod"/>
            </a:pPr>
            <a:r>
              <a:rPr lang="es-ES_tradnl" dirty="0"/>
              <a:t>Seguir instrucciones</a:t>
            </a:r>
          </a:p>
          <a:p>
            <a:pPr marL="342900" indent="-342900">
              <a:buFont typeface="+mj-lt"/>
              <a:buAutoNum type="arabicPeriod"/>
            </a:pPr>
            <a:r>
              <a:rPr lang="es-ES_tradnl" dirty="0"/>
              <a:t>Conectar equipo a la cámara</a:t>
            </a:r>
          </a:p>
          <a:p>
            <a:pPr marL="342900" indent="-342900">
              <a:buFont typeface="+mj-lt"/>
              <a:buAutoNum type="arabicPeriod"/>
            </a:pPr>
            <a:r>
              <a:rPr lang="es-ES_tradnl" dirty="0"/>
              <a:t>Ingresar datos de la red</a:t>
            </a:r>
          </a:p>
          <a:p>
            <a:pPr marL="342900" indent="-342900">
              <a:buFont typeface="+mj-lt"/>
              <a:buAutoNum type="arabicPeriod"/>
            </a:pPr>
            <a:r>
              <a:rPr lang="es-ES_tradnl" dirty="0"/>
              <a:t>Acceder a la cámara a través de la App</a:t>
            </a:r>
          </a:p>
          <a:p>
            <a:pPr marL="342900" indent="-342900">
              <a:buFont typeface="+mj-lt"/>
              <a:buAutoNum type="arabicPeriod"/>
            </a:pPr>
            <a:r>
              <a:rPr lang="es-ES_tradnl" dirty="0"/>
              <a:t>Obtener IP de la cámara (</a:t>
            </a:r>
            <a:r>
              <a:rPr lang="es-ES_tradnl" dirty="0" err="1"/>
              <a:t>micamara</a:t>
            </a:r>
            <a:r>
              <a:rPr lang="es-ES_tradnl" dirty="0"/>
              <a:t>, 12345678) 192.168.0.100</a:t>
            </a:r>
          </a:p>
          <a:p>
            <a:pPr marL="342900" indent="-342900">
              <a:buFont typeface="+mj-lt"/>
              <a:buAutoNum type="arabicPeriod"/>
            </a:pPr>
            <a:r>
              <a:rPr lang="es-ES_tradnl" dirty="0"/>
              <a:t>Conectar computadora a la misma red</a:t>
            </a:r>
          </a:p>
          <a:p>
            <a:endParaRPr lang="es-ES_tradnl" dirty="0"/>
          </a:p>
          <a:p>
            <a:pPr marL="342900" indent="-342900">
              <a:buFont typeface="+mj-lt"/>
              <a:buAutoNum type="arabicPeriod"/>
            </a:pPr>
            <a:endParaRPr lang="es-ES_tradnl" dirty="0"/>
          </a:p>
        </p:txBody>
      </p:sp>
      <p:pic>
        <p:nvPicPr>
          <p:cNvPr id="10" name="Picture 9">
            <a:extLst>
              <a:ext uri="{FF2B5EF4-FFF2-40B4-BE49-F238E27FC236}">
                <a16:creationId xmlns:a16="http://schemas.microsoft.com/office/drawing/2014/main" id="{02C12B70-8E2C-CA1F-637B-DA77D300BF8B}"/>
              </a:ext>
            </a:extLst>
          </p:cNvPr>
          <p:cNvPicPr>
            <a:picLocks noChangeAspect="1"/>
          </p:cNvPicPr>
          <p:nvPr/>
        </p:nvPicPr>
        <p:blipFill>
          <a:blip r:embed="rId3"/>
          <a:stretch>
            <a:fillRect/>
          </a:stretch>
        </p:blipFill>
        <p:spPr>
          <a:xfrm>
            <a:off x="9892146" y="1117404"/>
            <a:ext cx="1510145" cy="1735308"/>
          </a:xfrm>
          <a:prstGeom prst="rect">
            <a:avLst/>
          </a:prstGeom>
        </p:spPr>
      </p:pic>
      <p:pic>
        <p:nvPicPr>
          <p:cNvPr id="11" name="Picture 10">
            <a:extLst>
              <a:ext uri="{FF2B5EF4-FFF2-40B4-BE49-F238E27FC236}">
                <a16:creationId xmlns:a16="http://schemas.microsoft.com/office/drawing/2014/main" id="{790EAD74-31DA-B48E-9C66-AB4EEA23C9F9}"/>
              </a:ext>
            </a:extLst>
          </p:cNvPr>
          <p:cNvPicPr>
            <a:picLocks noChangeAspect="1"/>
          </p:cNvPicPr>
          <p:nvPr/>
        </p:nvPicPr>
        <p:blipFill>
          <a:blip r:embed="rId4"/>
          <a:stretch>
            <a:fillRect/>
          </a:stretch>
        </p:blipFill>
        <p:spPr>
          <a:xfrm>
            <a:off x="9124373" y="3134229"/>
            <a:ext cx="2539822" cy="2378279"/>
          </a:xfrm>
          <a:prstGeom prst="rect">
            <a:avLst/>
          </a:prstGeom>
        </p:spPr>
      </p:pic>
    </p:spTree>
    <p:extLst>
      <p:ext uri="{BB962C8B-B14F-4D97-AF65-F5344CB8AC3E}">
        <p14:creationId xmlns:p14="http://schemas.microsoft.com/office/powerpoint/2010/main" val="1354131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3B150FD-4351-5E35-6593-1D2BFDB7034D}"/>
              </a:ext>
            </a:extLst>
          </p:cNvPr>
          <p:cNvSpPr txBox="1"/>
          <p:nvPr/>
        </p:nvSpPr>
        <p:spPr>
          <a:xfrm>
            <a:off x="537881" y="563406"/>
            <a:ext cx="2699136" cy="369332"/>
          </a:xfrm>
          <a:prstGeom prst="rect">
            <a:avLst/>
          </a:prstGeom>
          <a:solidFill>
            <a:schemeClr val="tx1"/>
          </a:solidFill>
        </p:spPr>
        <p:txBody>
          <a:bodyPr wrap="square" rtlCol="0">
            <a:spAutoFit/>
          </a:bodyPr>
          <a:lstStyle/>
          <a:p>
            <a:pPr algn="ctr"/>
            <a:r>
              <a:rPr lang="es-ES_tradnl" dirty="0">
                <a:solidFill>
                  <a:srgbClr val="0FDD3F"/>
                </a:solidFill>
              </a:rPr>
              <a:t>Sample_17</a:t>
            </a:r>
          </a:p>
        </p:txBody>
      </p:sp>
      <p:sp>
        <p:nvSpPr>
          <p:cNvPr id="3" name="TextBox 2">
            <a:extLst>
              <a:ext uri="{FF2B5EF4-FFF2-40B4-BE49-F238E27FC236}">
                <a16:creationId xmlns:a16="http://schemas.microsoft.com/office/drawing/2014/main" id="{508F55C2-086C-D1B0-796E-61677DAF3FE5}"/>
              </a:ext>
            </a:extLst>
          </p:cNvPr>
          <p:cNvSpPr txBox="1"/>
          <p:nvPr/>
        </p:nvSpPr>
        <p:spPr>
          <a:xfrm>
            <a:off x="1329359" y="1434551"/>
            <a:ext cx="10319302" cy="3139321"/>
          </a:xfrm>
          <a:prstGeom prst="rect">
            <a:avLst/>
          </a:prstGeom>
          <a:noFill/>
        </p:spPr>
        <p:txBody>
          <a:bodyPr wrap="square">
            <a:spAutoFit/>
          </a:bodyPr>
          <a:lstStyle/>
          <a:p>
            <a:r>
              <a:rPr lang="en-US" b="0" dirty="0">
                <a:solidFill>
                  <a:srgbClr val="008000"/>
                </a:solidFill>
                <a:effectLst/>
                <a:latin typeface="Menlo" panose="020B0609030804020204" pitchFamily="49" charset="0"/>
              </a:rPr>
              <a:t># </a:t>
            </a:r>
            <a:r>
              <a:rPr lang="en-US" b="0" dirty="0" err="1">
                <a:solidFill>
                  <a:srgbClr val="008000"/>
                </a:solidFill>
                <a:effectLst/>
                <a:latin typeface="Menlo" panose="020B0609030804020204" pitchFamily="49" charset="0"/>
              </a:rPr>
              <a:t>Reproduciendo</a:t>
            </a:r>
            <a:r>
              <a:rPr lang="en-US" b="0" dirty="0">
                <a:solidFill>
                  <a:srgbClr val="008000"/>
                </a:solidFill>
                <a:effectLst/>
                <a:latin typeface="Menlo" panose="020B0609030804020204" pitchFamily="49" charset="0"/>
              </a:rPr>
              <a:t> </a:t>
            </a:r>
            <a:r>
              <a:rPr lang="en-US" b="0" dirty="0" err="1">
                <a:solidFill>
                  <a:srgbClr val="008000"/>
                </a:solidFill>
                <a:effectLst/>
                <a:latin typeface="Menlo" panose="020B0609030804020204" pitchFamily="49" charset="0"/>
              </a:rPr>
              <a:t>vídeo</a:t>
            </a:r>
            <a:endParaRPr lang="en-US" b="0" dirty="0">
              <a:solidFill>
                <a:srgbClr val="000000"/>
              </a:solidFill>
              <a:effectLst/>
              <a:latin typeface="Menlo" panose="020B0609030804020204" pitchFamily="49" charset="0"/>
            </a:endParaRPr>
          </a:p>
          <a:p>
            <a:r>
              <a:rPr lang="en-US" b="0" dirty="0">
                <a:solidFill>
                  <a:srgbClr val="AF00DB"/>
                </a:solidFill>
                <a:effectLst/>
                <a:latin typeface="Menlo" panose="020B0609030804020204" pitchFamily="49" charset="0"/>
              </a:rPr>
              <a:t>import</a:t>
            </a:r>
            <a:r>
              <a:rPr lang="en-US" b="0" dirty="0">
                <a:solidFill>
                  <a:srgbClr val="000000"/>
                </a:solidFill>
                <a:effectLst/>
                <a:latin typeface="Menlo" panose="020B0609030804020204" pitchFamily="49" charset="0"/>
              </a:rPr>
              <a:t> </a:t>
            </a:r>
            <a:r>
              <a:rPr lang="en-US" b="0" dirty="0">
                <a:solidFill>
                  <a:srgbClr val="267F99"/>
                </a:solidFill>
                <a:effectLst/>
                <a:latin typeface="Menlo" panose="020B0609030804020204" pitchFamily="49" charset="0"/>
              </a:rPr>
              <a:t>cv2</a:t>
            </a:r>
            <a:endParaRPr lang="en-US" b="0" dirty="0">
              <a:solidFill>
                <a:srgbClr val="000000"/>
              </a:solidFill>
              <a:effectLst/>
              <a:latin typeface="Menlo" panose="020B0609030804020204" pitchFamily="49" charset="0"/>
            </a:endParaRPr>
          </a:p>
          <a:p>
            <a:r>
              <a:rPr lang="en-US" b="0" dirty="0">
                <a:solidFill>
                  <a:srgbClr val="001080"/>
                </a:solidFill>
                <a:effectLst/>
                <a:latin typeface="Menlo" panose="020B0609030804020204" pitchFamily="49" charset="0"/>
              </a:rPr>
              <a:t>cap</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267F99"/>
                </a:solidFill>
                <a:effectLst/>
                <a:latin typeface="Menlo" panose="020B0609030804020204" pitchFamily="49" charset="0"/>
              </a:rPr>
              <a:t>VideoCapture</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a:t>
            </a:r>
            <a:r>
              <a:rPr lang="en-US" b="0" dirty="0" err="1">
                <a:solidFill>
                  <a:srgbClr val="A31515"/>
                </a:solidFill>
                <a:effectLst/>
                <a:latin typeface="Menlo" panose="020B0609030804020204" pitchFamily="49" charset="0"/>
              </a:rPr>
              <a:t>rtsp</a:t>
            </a:r>
            <a:r>
              <a:rPr lang="en-US" b="0" dirty="0">
                <a:solidFill>
                  <a:srgbClr val="A31515"/>
                </a:solidFill>
                <a:effectLst/>
                <a:latin typeface="Menlo" panose="020B0609030804020204" pitchFamily="49" charset="0"/>
              </a:rPr>
              <a:t>://micamara:cam-1234@192.168.0.101/stream1"</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while</a:t>
            </a:r>
            <a:r>
              <a:rPr lang="en-US" b="0" dirty="0">
                <a:solidFill>
                  <a:srgbClr val="000000"/>
                </a:solidFill>
                <a:effectLst/>
                <a:latin typeface="Menlo" panose="020B0609030804020204" pitchFamily="49" charset="0"/>
              </a:rPr>
              <a:t> </a:t>
            </a:r>
            <a:r>
              <a:rPr lang="en-US" b="0" dirty="0">
                <a:solidFill>
                  <a:srgbClr val="0000FF"/>
                </a:solidFill>
                <a:effectLst/>
                <a:latin typeface="Menlo" panose="020B0609030804020204" pitchFamily="49" charset="0"/>
              </a:rPr>
              <a:t>True</a:t>
            </a:r>
            <a:r>
              <a:rPr lang="en-US" b="0" dirty="0">
                <a:solidFill>
                  <a:srgbClr val="000000"/>
                </a:solidFill>
                <a:effectLst/>
                <a:latin typeface="Menlo" panose="020B0609030804020204" pitchFamily="49" charset="0"/>
              </a:rPr>
              <a:t>:</a:t>
            </a:r>
          </a:p>
          <a:p>
            <a:r>
              <a:rPr lang="en-US" b="0" dirty="0">
                <a:solidFill>
                  <a:srgbClr val="001080"/>
                </a:solidFill>
                <a:effectLst/>
                <a:latin typeface="Menlo" panose="020B0609030804020204" pitchFamily="49" charset="0"/>
              </a:rPr>
              <a:t>   </a:t>
            </a:r>
            <a:r>
              <a:rPr lang="en-US" b="0" dirty="0" err="1">
                <a:solidFill>
                  <a:srgbClr val="001080"/>
                </a:solidFill>
                <a:effectLst/>
                <a:latin typeface="Menlo" panose="020B0609030804020204" pitchFamily="49" charset="0"/>
              </a:rPr>
              <a:t>status</a:t>
            </a:r>
            <a:r>
              <a:rPr lang="en-US" b="0" dirty="0" err="1">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frame</a:t>
            </a:r>
            <a:r>
              <a:rPr lang="en-US" b="0" dirty="0">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cap</a:t>
            </a:r>
            <a:r>
              <a:rPr lang="en-US" b="0" dirty="0" err="1">
                <a:solidFill>
                  <a:srgbClr val="000000"/>
                </a:solidFill>
                <a:effectLst/>
                <a:latin typeface="Menlo" panose="020B0609030804020204" pitchFamily="49" charset="0"/>
              </a:rPr>
              <a:t>.</a:t>
            </a:r>
            <a:r>
              <a:rPr lang="en-US" b="0" dirty="0" err="1">
                <a:solidFill>
                  <a:srgbClr val="795E26"/>
                </a:solidFill>
                <a:effectLst/>
                <a:latin typeface="Menlo" panose="020B0609030804020204" pitchFamily="49" charset="0"/>
              </a:rPr>
              <a:t>read</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   if</a:t>
            </a:r>
            <a:r>
              <a:rPr lang="en-US" b="0" dirty="0">
                <a:solidFill>
                  <a:srgbClr val="000000"/>
                </a:solidFill>
                <a:effectLst/>
                <a:latin typeface="Menlo" panose="020B0609030804020204" pitchFamily="49" charset="0"/>
              </a:rPr>
              <a:t> </a:t>
            </a:r>
            <a:r>
              <a:rPr lang="en-US" b="0" dirty="0">
                <a:solidFill>
                  <a:srgbClr val="0000FF"/>
                </a:solidFill>
                <a:effectLst/>
                <a:latin typeface="Menlo" panose="020B0609030804020204" pitchFamily="49" charset="0"/>
              </a:rPr>
              <a:t>not</a:t>
            </a:r>
            <a:r>
              <a:rPr lang="en-US" b="0" dirty="0">
                <a:solidFill>
                  <a:srgbClr val="000000"/>
                </a:solidFill>
                <a:effectLst/>
                <a:latin typeface="Menlo" panose="020B0609030804020204" pitchFamily="49" charset="0"/>
              </a:rPr>
              <a:t> </a:t>
            </a:r>
            <a:r>
              <a:rPr lang="en-US" b="0" dirty="0">
                <a:solidFill>
                  <a:srgbClr val="001080"/>
                </a:solidFill>
                <a:effectLst/>
                <a:latin typeface="Menlo" panose="020B0609030804020204" pitchFamily="49" charset="0"/>
              </a:rPr>
              <a:t>status</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      break</a:t>
            </a:r>
            <a:endParaRPr lang="en-US" b="0" dirty="0">
              <a:solidFill>
                <a:srgbClr val="000000"/>
              </a:solidFill>
              <a:effectLst/>
              <a:latin typeface="Menlo" panose="020B0609030804020204" pitchFamily="49" charset="0"/>
            </a:endParaRPr>
          </a:p>
          <a:p>
            <a:r>
              <a:rPr lang="en-US" b="0" dirty="0">
                <a:solidFill>
                  <a:srgbClr val="267F99"/>
                </a:solidFill>
                <a:effectLst/>
                <a:latin typeface="Menlo" panose="020B0609030804020204" pitchFamily="49" charset="0"/>
              </a:rPr>
              <a:t>   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imshow</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a:t>
            </a:r>
            <a:r>
              <a:rPr lang="en-US" b="0" dirty="0" err="1">
                <a:solidFill>
                  <a:srgbClr val="A31515"/>
                </a:solidFill>
                <a:effectLst/>
                <a:latin typeface="Menlo" panose="020B0609030804020204" pitchFamily="49" charset="0"/>
              </a:rPr>
              <a:t>frame"</a:t>
            </a:r>
            <a:r>
              <a:rPr lang="en-US" b="0" dirty="0" err="1">
                <a:solidFill>
                  <a:srgbClr val="000000"/>
                </a:solidFill>
                <a:effectLst/>
                <a:latin typeface="Menlo" panose="020B0609030804020204" pitchFamily="49" charset="0"/>
              </a:rPr>
              <a:t>,</a:t>
            </a:r>
            <a:r>
              <a:rPr lang="en-US" b="0" dirty="0" err="1">
                <a:solidFill>
                  <a:srgbClr val="001080"/>
                </a:solidFill>
                <a:effectLst/>
                <a:latin typeface="Menlo" panose="020B0609030804020204" pitchFamily="49" charset="0"/>
              </a:rPr>
              <a:t>frame</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   if</a:t>
            </a:r>
            <a:r>
              <a:rPr lang="en-US" b="0" dirty="0">
                <a:solidFill>
                  <a:srgbClr val="000000"/>
                </a:solidFill>
                <a:effectLst/>
                <a:latin typeface="Menlo" panose="020B0609030804020204" pitchFamily="49" charset="0"/>
              </a:rPr>
              <a:t> </a:t>
            </a:r>
            <a:r>
              <a:rPr lang="en-US" b="0" dirty="0">
                <a:solidFill>
                  <a:srgbClr val="267F99"/>
                </a:solidFill>
                <a:effectLst/>
                <a:latin typeface="Menlo" panose="020B0609030804020204" pitchFamily="49" charset="0"/>
              </a:rPr>
              <a:t>cv2</a:t>
            </a:r>
            <a:r>
              <a:rPr lang="en-US" b="0" dirty="0">
                <a:solidFill>
                  <a:srgbClr val="000000"/>
                </a:solidFill>
                <a:effectLst/>
                <a:latin typeface="Menlo" panose="020B0609030804020204" pitchFamily="49" charset="0"/>
              </a:rPr>
              <a:t>.</a:t>
            </a:r>
            <a:r>
              <a:rPr lang="en-US" b="0" dirty="0">
                <a:solidFill>
                  <a:srgbClr val="795E26"/>
                </a:solidFill>
                <a:effectLst/>
                <a:latin typeface="Menlo" panose="020B0609030804020204" pitchFamily="49" charset="0"/>
              </a:rPr>
              <a:t>waitKey</a:t>
            </a:r>
            <a:r>
              <a:rPr lang="en-US" b="0" dirty="0">
                <a:solidFill>
                  <a:srgbClr val="000000"/>
                </a:solidFill>
                <a:effectLst/>
                <a:latin typeface="Menlo" panose="020B0609030804020204" pitchFamily="49" charset="0"/>
              </a:rPr>
              <a:t>(</a:t>
            </a:r>
            <a:r>
              <a:rPr lang="en-US" b="0" dirty="0">
                <a:solidFill>
                  <a:srgbClr val="098658"/>
                </a:solidFill>
                <a:effectLst/>
                <a:latin typeface="Menlo" panose="020B0609030804020204" pitchFamily="49" charset="0"/>
              </a:rPr>
              <a:t>1</a:t>
            </a:r>
            <a:r>
              <a:rPr lang="en-US" b="0" dirty="0">
                <a:solidFill>
                  <a:srgbClr val="000000"/>
                </a:solidFill>
                <a:effectLst/>
                <a:latin typeface="Menlo" panose="020B0609030804020204" pitchFamily="49" charset="0"/>
              </a:rPr>
              <a:t>) &amp; </a:t>
            </a:r>
            <a:r>
              <a:rPr lang="en-US" b="0" dirty="0">
                <a:solidFill>
                  <a:srgbClr val="0000FF"/>
                </a:solidFill>
                <a:effectLst/>
                <a:latin typeface="Menlo" panose="020B0609030804020204" pitchFamily="49" charset="0"/>
              </a:rPr>
              <a:t>0x</a:t>
            </a:r>
            <a:r>
              <a:rPr lang="en-US" b="0" dirty="0">
                <a:solidFill>
                  <a:srgbClr val="098658"/>
                </a:solidFill>
                <a:effectLst/>
                <a:latin typeface="Menlo" panose="020B0609030804020204" pitchFamily="49" charset="0"/>
              </a:rPr>
              <a:t>FF</a:t>
            </a:r>
            <a:r>
              <a:rPr lang="en-US" b="0" dirty="0">
                <a:solidFill>
                  <a:srgbClr val="000000"/>
                </a:solidFill>
                <a:effectLst/>
                <a:latin typeface="Menlo" panose="020B0609030804020204" pitchFamily="49" charset="0"/>
              </a:rPr>
              <a:t>==</a:t>
            </a:r>
            <a:r>
              <a:rPr lang="en-US" b="0" dirty="0" err="1">
                <a:solidFill>
                  <a:srgbClr val="795E26"/>
                </a:solidFill>
                <a:effectLst/>
                <a:latin typeface="Menlo" panose="020B0609030804020204" pitchFamily="49" charset="0"/>
              </a:rPr>
              <a:t>ord</a:t>
            </a:r>
            <a:r>
              <a:rPr lang="en-US" b="0" dirty="0">
                <a:solidFill>
                  <a:srgbClr val="000000"/>
                </a:solidFill>
                <a:effectLst/>
                <a:latin typeface="Menlo" panose="020B0609030804020204" pitchFamily="49" charset="0"/>
              </a:rPr>
              <a:t>(</a:t>
            </a:r>
            <a:r>
              <a:rPr lang="en-US" b="0" dirty="0">
                <a:solidFill>
                  <a:srgbClr val="A31515"/>
                </a:solidFill>
                <a:effectLst/>
                <a:latin typeface="Menlo" panose="020B0609030804020204" pitchFamily="49" charset="0"/>
              </a:rPr>
              <a:t>"q"</a:t>
            </a:r>
            <a:r>
              <a:rPr lang="en-US" b="0" dirty="0">
                <a:solidFill>
                  <a:srgbClr val="000000"/>
                </a:solidFill>
                <a:effectLst/>
                <a:latin typeface="Menlo" panose="020B0609030804020204" pitchFamily="49" charset="0"/>
              </a:rPr>
              <a:t>):</a:t>
            </a:r>
          </a:p>
          <a:p>
            <a:r>
              <a:rPr lang="en-US" b="0" dirty="0">
                <a:solidFill>
                  <a:srgbClr val="AF00DB"/>
                </a:solidFill>
                <a:effectLst/>
                <a:latin typeface="Menlo" panose="020B0609030804020204" pitchFamily="49" charset="0"/>
              </a:rPr>
              <a:t>      break</a:t>
            </a:r>
            <a:endParaRPr lang="en-US" b="0" dirty="0">
              <a:solidFill>
                <a:srgbClr val="000000"/>
              </a:solidFill>
              <a:effectLst/>
              <a:latin typeface="Menlo" panose="020B0609030804020204" pitchFamily="49" charset="0"/>
            </a:endParaRPr>
          </a:p>
          <a:p>
            <a:r>
              <a:rPr lang="en-US" b="0" dirty="0" err="1">
                <a:solidFill>
                  <a:srgbClr val="001080"/>
                </a:solidFill>
                <a:effectLst/>
                <a:latin typeface="Menlo" panose="020B0609030804020204" pitchFamily="49" charset="0"/>
              </a:rPr>
              <a:t>cap</a:t>
            </a:r>
            <a:r>
              <a:rPr lang="en-US" b="0" dirty="0" err="1">
                <a:solidFill>
                  <a:srgbClr val="000000"/>
                </a:solidFill>
                <a:effectLst/>
                <a:latin typeface="Menlo" panose="020B0609030804020204" pitchFamily="49" charset="0"/>
              </a:rPr>
              <a:t>.</a:t>
            </a:r>
            <a:r>
              <a:rPr lang="en-US" b="0" dirty="0" err="1">
                <a:solidFill>
                  <a:srgbClr val="795E26"/>
                </a:solidFill>
                <a:effectLst/>
                <a:latin typeface="Menlo" panose="020B0609030804020204" pitchFamily="49" charset="0"/>
              </a:rPr>
              <a:t>release</a:t>
            </a:r>
            <a:r>
              <a:rPr lang="en-US" b="0" dirty="0">
                <a:solidFill>
                  <a:srgbClr val="000000"/>
                </a:solidFill>
                <a:effectLst/>
                <a:latin typeface="Menlo" panose="020B0609030804020204" pitchFamily="49" charset="0"/>
              </a:rPr>
              <a:t>()</a:t>
            </a:r>
          </a:p>
        </p:txBody>
      </p:sp>
    </p:spTree>
    <p:extLst>
      <p:ext uri="{BB962C8B-B14F-4D97-AF65-F5344CB8AC3E}">
        <p14:creationId xmlns:p14="http://schemas.microsoft.com/office/powerpoint/2010/main" val="1943174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B3C8E7-12F1-9CFD-8E51-D5C3C6CA6EC1}"/>
              </a:ext>
            </a:extLst>
          </p:cNvPr>
          <p:cNvPicPr>
            <a:picLocks noChangeAspect="1"/>
          </p:cNvPicPr>
          <p:nvPr/>
        </p:nvPicPr>
        <p:blipFill>
          <a:blip r:embed="rId3"/>
          <a:stretch>
            <a:fillRect/>
          </a:stretch>
        </p:blipFill>
        <p:spPr>
          <a:xfrm>
            <a:off x="2288721" y="1881594"/>
            <a:ext cx="2260329" cy="1522262"/>
          </a:xfrm>
          <a:prstGeom prst="rect">
            <a:avLst/>
          </a:prstGeom>
        </p:spPr>
      </p:pic>
      <p:pic>
        <p:nvPicPr>
          <p:cNvPr id="3" name="Picture 2">
            <a:extLst>
              <a:ext uri="{FF2B5EF4-FFF2-40B4-BE49-F238E27FC236}">
                <a16:creationId xmlns:a16="http://schemas.microsoft.com/office/drawing/2014/main" id="{1B26201D-D007-C3D3-B3D7-C148952F4263}"/>
              </a:ext>
            </a:extLst>
          </p:cNvPr>
          <p:cNvPicPr>
            <a:picLocks noChangeAspect="1"/>
          </p:cNvPicPr>
          <p:nvPr/>
        </p:nvPicPr>
        <p:blipFill>
          <a:blip r:embed="rId4"/>
          <a:stretch>
            <a:fillRect/>
          </a:stretch>
        </p:blipFill>
        <p:spPr>
          <a:xfrm>
            <a:off x="6722624" y="3794699"/>
            <a:ext cx="4061438" cy="2514601"/>
          </a:xfrm>
          <a:prstGeom prst="rect">
            <a:avLst/>
          </a:prstGeom>
        </p:spPr>
      </p:pic>
      <p:pic>
        <p:nvPicPr>
          <p:cNvPr id="10" name="Picture 9">
            <a:extLst>
              <a:ext uri="{FF2B5EF4-FFF2-40B4-BE49-F238E27FC236}">
                <a16:creationId xmlns:a16="http://schemas.microsoft.com/office/drawing/2014/main" id="{790403BE-49E5-CAE4-8E0D-D03532B1DC4F}"/>
              </a:ext>
            </a:extLst>
          </p:cNvPr>
          <p:cNvPicPr>
            <a:picLocks noChangeAspect="1"/>
          </p:cNvPicPr>
          <p:nvPr/>
        </p:nvPicPr>
        <p:blipFill>
          <a:blip r:embed="rId5"/>
          <a:stretch>
            <a:fillRect/>
          </a:stretch>
        </p:blipFill>
        <p:spPr>
          <a:xfrm>
            <a:off x="7642951" y="2036612"/>
            <a:ext cx="2220784" cy="1367244"/>
          </a:xfrm>
          <a:prstGeom prst="rect">
            <a:avLst/>
          </a:prstGeom>
        </p:spPr>
      </p:pic>
      <p:pic>
        <p:nvPicPr>
          <p:cNvPr id="11" name="Picture 10">
            <a:extLst>
              <a:ext uri="{FF2B5EF4-FFF2-40B4-BE49-F238E27FC236}">
                <a16:creationId xmlns:a16="http://schemas.microsoft.com/office/drawing/2014/main" id="{C6202A1E-C8A3-3A53-2A21-9BEB27C12854}"/>
              </a:ext>
            </a:extLst>
          </p:cNvPr>
          <p:cNvPicPr>
            <a:picLocks noChangeAspect="1"/>
          </p:cNvPicPr>
          <p:nvPr/>
        </p:nvPicPr>
        <p:blipFill>
          <a:blip r:embed="rId6"/>
          <a:stretch>
            <a:fillRect/>
          </a:stretch>
        </p:blipFill>
        <p:spPr>
          <a:xfrm>
            <a:off x="2383723" y="3620504"/>
            <a:ext cx="1581885" cy="2862989"/>
          </a:xfrm>
          <a:prstGeom prst="rect">
            <a:avLst/>
          </a:prstGeom>
        </p:spPr>
      </p:pic>
      <p:sp>
        <p:nvSpPr>
          <p:cNvPr id="12" name="TextBox 11">
            <a:extLst>
              <a:ext uri="{FF2B5EF4-FFF2-40B4-BE49-F238E27FC236}">
                <a16:creationId xmlns:a16="http://schemas.microsoft.com/office/drawing/2014/main" id="{A7A162BE-7E0F-0EAF-3045-D1E952AA0729}"/>
              </a:ext>
            </a:extLst>
          </p:cNvPr>
          <p:cNvSpPr txBox="1"/>
          <p:nvPr/>
        </p:nvSpPr>
        <p:spPr>
          <a:xfrm>
            <a:off x="1639971" y="1219272"/>
            <a:ext cx="4651273" cy="369332"/>
          </a:xfrm>
          <a:prstGeom prst="rect">
            <a:avLst/>
          </a:prstGeom>
          <a:noFill/>
        </p:spPr>
        <p:txBody>
          <a:bodyPr wrap="none" rtlCol="0">
            <a:spAutoFit/>
          </a:bodyPr>
          <a:lstStyle/>
          <a:p>
            <a:r>
              <a:rPr lang="es-ES_tradnl" dirty="0"/>
              <a:t>Representación de las imágenes x computadora</a:t>
            </a:r>
          </a:p>
        </p:txBody>
      </p:sp>
    </p:spTree>
    <p:extLst>
      <p:ext uri="{BB962C8B-B14F-4D97-AF65-F5344CB8AC3E}">
        <p14:creationId xmlns:p14="http://schemas.microsoft.com/office/powerpoint/2010/main" val="305524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049F6B-1B38-EB9F-84EB-BDFD8FD956CA}"/>
              </a:ext>
            </a:extLst>
          </p:cNvPr>
          <p:cNvPicPr>
            <a:picLocks noChangeAspect="1"/>
          </p:cNvPicPr>
          <p:nvPr/>
        </p:nvPicPr>
        <p:blipFill>
          <a:blip r:embed="rId3"/>
          <a:stretch>
            <a:fillRect/>
          </a:stretch>
        </p:blipFill>
        <p:spPr>
          <a:xfrm>
            <a:off x="776572" y="1294926"/>
            <a:ext cx="4724400" cy="2679700"/>
          </a:xfrm>
          <a:prstGeom prst="rect">
            <a:avLst/>
          </a:prstGeom>
        </p:spPr>
      </p:pic>
      <p:pic>
        <p:nvPicPr>
          <p:cNvPr id="7" name="Picture 6">
            <a:extLst>
              <a:ext uri="{FF2B5EF4-FFF2-40B4-BE49-F238E27FC236}">
                <a16:creationId xmlns:a16="http://schemas.microsoft.com/office/drawing/2014/main" id="{3BAE8D5A-0BD5-C8DE-82E4-503605C0267D}"/>
              </a:ext>
            </a:extLst>
          </p:cNvPr>
          <p:cNvPicPr>
            <a:picLocks noChangeAspect="1"/>
          </p:cNvPicPr>
          <p:nvPr/>
        </p:nvPicPr>
        <p:blipFill>
          <a:blip r:embed="rId4"/>
          <a:stretch>
            <a:fillRect/>
          </a:stretch>
        </p:blipFill>
        <p:spPr>
          <a:xfrm>
            <a:off x="776572" y="4479758"/>
            <a:ext cx="4369594" cy="1901792"/>
          </a:xfrm>
          <a:prstGeom prst="rect">
            <a:avLst/>
          </a:prstGeom>
        </p:spPr>
      </p:pic>
      <p:pic>
        <p:nvPicPr>
          <p:cNvPr id="8" name="Picture 7">
            <a:extLst>
              <a:ext uri="{FF2B5EF4-FFF2-40B4-BE49-F238E27FC236}">
                <a16:creationId xmlns:a16="http://schemas.microsoft.com/office/drawing/2014/main" id="{C110DBA6-78EE-9782-E4AE-046953B596A7}"/>
              </a:ext>
            </a:extLst>
          </p:cNvPr>
          <p:cNvPicPr>
            <a:picLocks noChangeAspect="1"/>
          </p:cNvPicPr>
          <p:nvPr/>
        </p:nvPicPr>
        <p:blipFill>
          <a:blip r:embed="rId5"/>
          <a:stretch>
            <a:fillRect/>
          </a:stretch>
        </p:blipFill>
        <p:spPr>
          <a:xfrm>
            <a:off x="7090344" y="4591180"/>
            <a:ext cx="4017210" cy="1678948"/>
          </a:xfrm>
          <a:prstGeom prst="rect">
            <a:avLst/>
          </a:prstGeom>
        </p:spPr>
      </p:pic>
      <p:pic>
        <p:nvPicPr>
          <p:cNvPr id="9" name="Picture 8">
            <a:extLst>
              <a:ext uri="{FF2B5EF4-FFF2-40B4-BE49-F238E27FC236}">
                <a16:creationId xmlns:a16="http://schemas.microsoft.com/office/drawing/2014/main" id="{211036B4-B34F-00EB-0B44-B119E4B28535}"/>
              </a:ext>
            </a:extLst>
          </p:cNvPr>
          <p:cNvPicPr>
            <a:picLocks noChangeAspect="1"/>
          </p:cNvPicPr>
          <p:nvPr/>
        </p:nvPicPr>
        <p:blipFill>
          <a:blip r:embed="rId6"/>
          <a:stretch>
            <a:fillRect/>
          </a:stretch>
        </p:blipFill>
        <p:spPr>
          <a:xfrm>
            <a:off x="7452330" y="1646264"/>
            <a:ext cx="3293238" cy="2418640"/>
          </a:xfrm>
          <a:prstGeom prst="rect">
            <a:avLst/>
          </a:prstGeom>
        </p:spPr>
      </p:pic>
      <p:sp>
        <p:nvSpPr>
          <p:cNvPr id="13" name="TextBox 12">
            <a:extLst>
              <a:ext uri="{FF2B5EF4-FFF2-40B4-BE49-F238E27FC236}">
                <a16:creationId xmlns:a16="http://schemas.microsoft.com/office/drawing/2014/main" id="{A4E1C61B-83FE-4B20-CFB7-A649FFC73720}"/>
              </a:ext>
            </a:extLst>
          </p:cNvPr>
          <p:cNvSpPr txBox="1"/>
          <p:nvPr/>
        </p:nvSpPr>
        <p:spPr>
          <a:xfrm>
            <a:off x="4851133" y="604458"/>
            <a:ext cx="3453831" cy="369332"/>
          </a:xfrm>
          <a:prstGeom prst="rect">
            <a:avLst/>
          </a:prstGeom>
          <a:noFill/>
        </p:spPr>
        <p:txBody>
          <a:bodyPr wrap="none" rtlCol="0">
            <a:spAutoFit/>
          </a:bodyPr>
          <a:lstStyle/>
          <a:p>
            <a:r>
              <a:rPr lang="es-ES_tradnl" dirty="0"/>
              <a:t>Detección de obstáculos con visión</a:t>
            </a:r>
          </a:p>
        </p:txBody>
      </p:sp>
    </p:spTree>
    <p:extLst>
      <p:ext uri="{BB962C8B-B14F-4D97-AF65-F5344CB8AC3E}">
        <p14:creationId xmlns:p14="http://schemas.microsoft.com/office/powerpoint/2010/main" val="359909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4E1C61B-83FE-4B20-CFB7-A649FFC73720}"/>
              </a:ext>
            </a:extLst>
          </p:cNvPr>
          <p:cNvSpPr txBox="1"/>
          <p:nvPr/>
        </p:nvSpPr>
        <p:spPr>
          <a:xfrm>
            <a:off x="4851133" y="604458"/>
            <a:ext cx="3453831" cy="369332"/>
          </a:xfrm>
          <a:prstGeom prst="rect">
            <a:avLst/>
          </a:prstGeom>
          <a:noFill/>
        </p:spPr>
        <p:txBody>
          <a:bodyPr wrap="none" rtlCol="0">
            <a:spAutoFit/>
          </a:bodyPr>
          <a:lstStyle/>
          <a:p>
            <a:r>
              <a:rPr lang="es-ES_tradnl" dirty="0"/>
              <a:t>Detección de obstáculos con visión</a:t>
            </a:r>
          </a:p>
        </p:txBody>
      </p:sp>
      <p:pic>
        <p:nvPicPr>
          <p:cNvPr id="2" name="Picture 1">
            <a:extLst>
              <a:ext uri="{FF2B5EF4-FFF2-40B4-BE49-F238E27FC236}">
                <a16:creationId xmlns:a16="http://schemas.microsoft.com/office/drawing/2014/main" id="{DE7E960F-AAFE-CCC3-4903-54483D50826C}"/>
              </a:ext>
            </a:extLst>
          </p:cNvPr>
          <p:cNvPicPr>
            <a:picLocks noChangeAspect="1"/>
          </p:cNvPicPr>
          <p:nvPr/>
        </p:nvPicPr>
        <p:blipFill>
          <a:blip r:embed="rId3"/>
          <a:stretch>
            <a:fillRect/>
          </a:stretch>
        </p:blipFill>
        <p:spPr>
          <a:xfrm>
            <a:off x="2117558" y="1646834"/>
            <a:ext cx="7895724" cy="2379750"/>
          </a:xfrm>
          <a:prstGeom prst="rect">
            <a:avLst/>
          </a:prstGeom>
        </p:spPr>
      </p:pic>
      <p:pic>
        <p:nvPicPr>
          <p:cNvPr id="3" name="Picture 2">
            <a:extLst>
              <a:ext uri="{FF2B5EF4-FFF2-40B4-BE49-F238E27FC236}">
                <a16:creationId xmlns:a16="http://schemas.microsoft.com/office/drawing/2014/main" id="{4B18ED8D-3ED0-9FDE-DAB2-8F620E972BCB}"/>
              </a:ext>
            </a:extLst>
          </p:cNvPr>
          <p:cNvPicPr>
            <a:picLocks noChangeAspect="1"/>
          </p:cNvPicPr>
          <p:nvPr/>
        </p:nvPicPr>
        <p:blipFill>
          <a:blip r:embed="rId4"/>
          <a:stretch>
            <a:fillRect/>
          </a:stretch>
        </p:blipFill>
        <p:spPr>
          <a:xfrm>
            <a:off x="2240882" y="4252302"/>
            <a:ext cx="7772400" cy="2357505"/>
          </a:xfrm>
          <a:prstGeom prst="rect">
            <a:avLst/>
          </a:prstGeom>
        </p:spPr>
      </p:pic>
    </p:spTree>
    <p:extLst>
      <p:ext uri="{BB962C8B-B14F-4D97-AF65-F5344CB8AC3E}">
        <p14:creationId xmlns:p14="http://schemas.microsoft.com/office/powerpoint/2010/main" val="3234202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4E1C61B-83FE-4B20-CFB7-A649FFC73720}"/>
              </a:ext>
            </a:extLst>
          </p:cNvPr>
          <p:cNvSpPr txBox="1"/>
          <p:nvPr/>
        </p:nvSpPr>
        <p:spPr>
          <a:xfrm>
            <a:off x="4225491" y="563406"/>
            <a:ext cx="3378810" cy="369332"/>
          </a:xfrm>
          <a:prstGeom prst="rect">
            <a:avLst/>
          </a:prstGeom>
          <a:noFill/>
        </p:spPr>
        <p:txBody>
          <a:bodyPr wrap="none" rtlCol="0">
            <a:spAutoFit/>
          </a:bodyPr>
          <a:lstStyle/>
          <a:p>
            <a:r>
              <a:rPr lang="es-ES_tradnl" dirty="0"/>
              <a:t>Detección de obstáculos sin visión</a:t>
            </a:r>
          </a:p>
        </p:txBody>
      </p:sp>
      <p:pic>
        <p:nvPicPr>
          <p:cNvPr id="6" name="Picture 5">
            <a:extLst>
              <a:ext uri="{FF2B5EF4-FFF2-40B4-BE49-F238E27FC236}">
                <a16:creationId xmlns:a16="http://schemas.microsoft.com/office/drawing/2014/main" id="{2EBD062F-4F35-504E-7CFA-1810C4A8584B}"/>
              </a:ext>
            </a:extLst>
          </p:cNvPr>
          <p:cNvPicPr>
            <a:picLocks noChangeAspect="1"/>
          </p:cNvPicPr>
          <p:nvPr/>
        </p:nvPicPr>
        <p:blipFill>
          <a:blip r:embed="rId3"/>
          <a:stretch>
            <a:fillRect/>
          </a:stretch>
        </p:blipFill>
        <p:spPr>
          <a:xfrm>
            <a:off x="4062661" y="1235337"/>
            <a:ext cx="4908084" cy="2562995"/>
          </a:xfrm>
          <a:prstGeom prst="rect">
            <a:avLst/>
          </a:prstGeom>
        </p:spPr>
      </p:pic>
      <p:pic>
        <p:nvPicPr>
          <p:cNvPr id="7" name="Picture 6">
            <a:extLst>
              <a:ext uri="{FF2B5EF4-FFF2-40B4-BE49-F238E27FC236}">
                <a16:creationId xmlns:a16="http://schemas.microsoft.com/office/drawing/2014/main" id="{024E51EA-989C-AFCB-3577-3AD15E7588E6}"/>
              </a:ext>
            </a:extLst>
          </p:cNvPr>
          <p:cNvPicPr>
            <a:picLocks noChangeAspect="1"/>
          </p:cNvPicPr>
          <p:nvPr/>
        </p:nvPicPr>
        <p:blipFill>
          <a:blip r:embed="rId4"/>
          <a:stretch>
            <a:fillRect/>
          </a:stretch>
        </p:blipFill>
        <p:spPr>
          <a:xfrm>
            <a:off x="759528" y="1030037"/>
            <a:ext cx="1663700" cy="1917700"/>
          </a:xfrm>
          <a:prstGeom prst="rect">
            <a:avLst/>
          </a:prstGeom>
        </p:spPr>
      </p:pic>
      <p:sp>
        <p:nvSpPr>
          <p:cNvPr id="8" name="TextBox 7">
            <a:extLst>
              <a:ext uri="{FF2B5EF4-FFF2-40B4-BE49-F238E27FC236}">
                <a16:creationId xmlns:a16="http://schemas.microsoft.com/office/drawing/2014/main" id="{05ABB486-D42B-B01F-9533-B44B72D7BFE6}"/>
              </a:ext>
            </a:extLst>
          </p:cNvPr>
          <p:cNvSpPr txBox="1"/>
          <p:nvPr/>
        </p:nvSpPr>
        <p:spPr>
          <a:xfrm>
            <a:off x="652898" y="3059668"/>
            <a:ext cx="1635576" cy="369332"/>
          </a:xfrm>
          <a:prstGeom prst="rect">
            <a:avLst/>
          </a:prstGeom>
          <a:noFill/>
        </p:spPr>
        <p:txBody>
          <a:bodyPr wrap="none" rtlCol="0">
            <a:spAutoFit/>
          </a:bodyPr>
          <a:lstStyle/>
          <a:p>
            <a:r>
              <a:rPr lang="es-ES_tradnl" dirty="0"/>
              <a:t>Telémetro láser</a:t>
            </a:r>
          </a:p>
        </p:txBody>
      </p:sp>
      <p:pic>
        <p:nvPicPr>
          <p:cNvPr id="9" name="Picture 8">
            <a:extLst>
              <a:ext uri="{FF2B5EF4-FFF2-40B4-BE49-F238E27FC236}">
                <a16:creationId xmlns:a16="http://schemas.microsoft.com/office/drawing/2014/main" id="{90B32F37-020E-525B-A5AA-EDC884EED99C}"/>
              </a:ext>
            </a:extLst>
          </p:cNvPr>
          <p:cNvPicPr>
            <a:picLocks noChangeAspect="1"/>
          </p:cNvPicPr>
          <p:nvPr/>
        </p:nvPicPr>
        <p:blipFill>
          <a:blip r:embed="rId5"/>
          <a:stretch>
            <a:fillRect/>
          </a:stretch>
        </p:blipFill>
        <p:spPr>
          <a:xfrm>
            <a:off x="652898" y="3564653"/>
            <a:ext cx="4265611" cy="2813488"/>
          </a:xfrm>
          <a:prstGeom prst="rect">
            <a:avLst/>
          </a:prstGeom>
        </p:spPr>
      </p:pic>
    </p:spTree>
    <p:extLst>
      <p:ext uri="{BB962C8B-B14F-4D97-AF65-F5344CB8AC3E}">
        <p14:creationId xmlns:p14="http://schemas.microsoft.com/office/powerpoint/2010/main" val="2833213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4E1C61B-83FE-4B20-CFB7-A649FFC73720}"/>
              </a:ext>
            </a:extLst>
          </p:cNvPr>
          <p:cNvSpPr txBox="1"/>
          <p:nvPr/>
        </p:nvSpPr>
        <p:spPr>
          <a:xfrm>
            <a:off x="4225491" y="563406"/>
            <a:ext cx="2405274" cy="369332"/>
          </a:xfrm>
          <a:prstGeom prst="rect">
            <a:avLst/>
          </a:prstGeom>
          <a:noFill/>
        </p:spPr>
        <p:txBody>
          <a:bodyPr wrap="none" rtlCol="0">
            <a:spAutoFit/>
          </a:bodyPr>
          <a:lstStyle/>
          <a:p>
            <a:r>
              <a:rPr lang="es-ES_tradnl" dirty="0"/>
              <a:t>Integración de sensores</a:t>
            </a:r>
          </a:p>
        </p:txBody>
      </p:sp>
      <p:pic>
        <p:nvPicPr>
          <p:cNvPr id="2" name="Picture 1">
            <a:extLst>
              <a:ext uri="{FF2B5EF4-FFF2-40B4-BE49-F238E27FC236}">
                <a16:creationId xmlns:a16="http://schemas.microsoft.com/office/drawing/2014/main" id="{35262917-7A12-D197-BA24-03F934F7945B}"/>
              </a:ext>
            </a:extLst>
          </p:cNvPr>
          <p:cNvPicPr>
            <a:picLocks noChangeAspect="1"/>
          </p:cNvPicPr>
          <p:nvPr/>
        </p:nvPicPr>
        <p:blipFill>
          <a:blip r:embed="rId3"/>
          <a:stretch>
            <a:fillRect/>
          </a:stretch>
        </p:blipFill>
        <p:spPr>
          <a:xfrm>
            <a:off x="1061188" y="4108918"/>
            <a:ext cx="7772400" cy="2312762"/>
          </a:xfrm>
          <a:prstGeom prst="rect">
            <a:avLst/>
          </a:prstGeom>
        </p:spPr>
      </p:pic>
      <p:pic>
        <p:nvPicPr>
          <p:cNvPr id="3" name="Picture 2">
            <a:extLst>
              <a:ext uri="{FF2B5EF4-FFF2-40B4-BE49-F238E27FC236}">
                <a16:creationId xmlns:a16="http://schemas.microsoft.com/office/drawing/2014/main" id="{75B327A2-41AB-7CEC-DC93-2D6A5D4F3DA6}"/>
              </a:ext>
            </a:extLst>
          </p:cNvPr>
          <p:cNvPicPr>
            <a:picLocks noChangeAspect="1"/>
          </p:cNvPicPr>
          <p:nvPr/>
        </p:nvPicPr>
        <p:blipFill>
          <a:blip r:embed="rId4"/>
          <a:stretch>
            <a:fillRect/>
          </a:stretch>
        </p:blipFill>
        <p:spPr>
          <a:xfrm>
            <a:off x="2148138" y="1238620"/>
            <a:ext cx="7895724" cy="2379750"/>
          </a:xfrm>
          <a:prstGeom prst="rect">
            <a:avLst/>
          </a:prstGeom>
        </p:spPr>
      </p:pic>
      <p:pic>
        <p:nvPicPr>
          <p:cNvPr id="10" name="Picture 9">
            <a:extLst>
              <a:ext uri="{FF2B5EF4-FFF2-40B4-BE49-F238E27FC236}">
                <a16:creationId xmlns:a16="http://schemas.microsoft.com/office/drawing/2014/main" id="{52EAA8E1-B55C-68B5-D10B-394FDBA8E9CC}"/>
              </a:ext>
            </a:extLst>
          </p:cNvPr>
          <p:cNvPicPr>
            <a:picLocks noChangeAspect="1"/>
          </p:cNvPicPr>
          <p:nvPr/>
        </p:nvPicPr>
        <p:blipFill>
          <a:blip r:embed="rId5"/>
          <a:stretch>
            <a:fillRect/>
          </a:stretch>
        </p:blipFill>
        <p:spPr>
          <a:xfrm>
            <a:off x="8864627" y="4118543"/>
            <a:ext cx="2602787" cy="2032000"/>
          </a:xfrm>
          <a:prstGeom prst="rect">
            <a:avLst/>
          </a:prstGeom>
        </p:spPr>
      </p:pic>
    </p:spTree>
    <p:extLst>
      <p:ext uri="{BB962C8B-B14F-4D97-AF65-F5344CB8AC3E}">
        <p14:creationId xmlns:p14="http://schemas.microsoft.com/office/powerpoint/2010/main" val="3755962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8611</TotalTime>
  <Words>3526</Words>
  <Application>Microsoft Macintosh PowerPoint</Application>
  <PresentationFormat>Widescreen</PresentationFormat>
  <Paragraphs>417</Paragraphs>
  <Slides>43</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AmazonEmber</vt:lpstr>
      <vt:lpstr>Arial</vt:lpstr>
      <vt:lpstr>Calibri</vt:lpstr>
      <vt:lpstr>Calibri Light</vt:lpstr>
      <vt:lpstr>Menlo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Adrián Núñez Vieyra</dc:creator>
  <cp:lastModifiedBy>Adrián Núñez Vieyra</cp:lastModifiedBy>
  <cp:revision>18</cp:revision>
  <dcterms:created xsi:type="dcterms:W3CDTF">2025-10-22T16:21:56Z</dcterms:created>
  <dcterms:modified xsi:type="dcterms:W3CDTF">2025-11-19T17:05:46Z</dcterms:modified>
</cp:coreProperties>
</file>