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678" r:id="rId3"/>
    <p:sldId id="728" r:id="rId4"/>
    <p:sldId id="691" r:id="rId5"/>
    <p:sldId id="692" r:id="rId6"/>
    <p:sldId id="693" r:id="rId7"/>
    <p:sldId id="732" r:id="rId8"/>
    <p:sldId id="729" r:id="rId9"/>
    <p:sldId id="694" r:id="rId10"/>
    <p:sldId id="730" r:id="rId11"/>
    <p:sldId id="733" r:id="rId12"/>
    <p:sldId id="734" r:id="rId13"/>
    <p:sldId id="731" r:id="rId14"/>
    <p:sldId id="727" r:id="rId15"/>
    <p:sldId id="590" r:id="rId16"/>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ie-su" initials="c"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9F9F9"/>
    <a:srgbClr val="86858A"/>
    <a:srgbClr val="921630"/>
    <a:srgbClr val="3A6E33"/>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80" d="100"/>
          <a:sy n="80" d="100"/>
        </p:scale>
        <p:origin x="-1336" y="-2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1C2F2A-2556-493A-A52A-8D6C09F1BC62}" type="datetimeFigureOut">
              <a:rPr lang="es-MX" smtClean="0"/>
              <a:pPr/>
              <a:t>16/10/14</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CF69C4-1B94-4D64-9E17-4F9DEBD3E466}" type="slidenum">
              <a:rPr lang="es-MX" smtClean="0"/>
              <a:pPr/>
              <a:t>‹Nr.›</a:t>
            </a:fld>
            <a:endParaRPr lang="es-MX"/>
          </a:p>
        </p:txBody>
      </p:sp>
    </p:spTree>
    <p:extLst>
      <p:ext uri="{BB962C8B-B14F-4D97-AF65-F5344CB8AC3E}">
        <p14:creationId xmlns:p14="http://schemas.microsoft.com/office/powerpoint/2010/main" val="4275153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dirty="0" smtClean="0"/>
              <a:t>M.C. Juan Carlos Olivares Rojas</a:t>
            </a:r>
          </a:p>
          <a:p>
            <a:r>
              <a:rPr lang="es-MX" dirty="0" smtClean="0"/>
              <a:t>jcolivares@itmorelia.edu.mx</a:t>
            </a:r>
            <a:endParaRPr lang="es-MX" dirty="0"/>
          </a:p>
        </p:txBody>
      </p:sp>
      <p:sp>
        <p:nvSpPr>
          <p:cNvPr id="4" name="3 Marcador de número de diapositiva"/>
          <p:cNvSpPr>
            <a:spLocks noGrp="1"/>
          </p:cNvSpPr>
          <p:nvPr>
            <p:ph type="sldNum" sz="quarter" idx="10"/>
          </p:nvPr>
        </p:nvSpPr>
        <p:spPr/>
        <p:txBody>
          <a:bodyPr/>
          <a:lstStyle/>
          <a:p>
            <a:fld id="{DDCF69C4-1B94-4D64-9E17-4F9DEBD3E466}" type="slidenum">
              <a:rPr lang="es-MX" smtClean="0"/>
              <a:pPr/>
              <a:t>1</a:t>
            </a:fld>
            <a:endParaRPr lang="es-MX"/>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MX" dirty="0" smtClean="0"/>
              <a:t>Se realizo un maquetado(Mockup) para tener la primera idea abstracta de lo que seria la apariencia del sitio y la funcionalidad que este tendria, se identificaron los puntos importantes dentro de los alcances que tendria este proyecto para así cubrir el funcionamiento de cada uno de ellos, ademas se utilizó una platilla ya diseñada como base para todo el sitio realizada de forma responsiva para no tener problemas de resolución. Se recibió apoyo del investigador en temas de programación y que herramientas utilizar, al mismo tiempo se investigo en fuentes bibliográficas y fuentes confiables de Internet y debido a estos grandes conocimientos se fue desarrollando el sistema.</a:t>
            </a:r>
            <a:endParaRPr lang="es-ES_tradnl" smtClean="0"/>
          </a:p>
          <a:p>
            <a:endParaRPr lang="es-ES" dirty="0"/>
          </a:p>
        </p:txBody>
      </p:sp>
      <p:sp>
        <p:nvSpPr>
          <p:cNvPr id="4" name="Marcador de número de diapositiva 3"/>
          <p:cNvSpPr>
            <a:spLocks noGrp="1"/>
          </p:cNvSpPr>
          <p:nvPr>
            <p:ph type="sldNum" sz="quarter" idx="10"/>
          </p:nvPr>
        </p:nvSpPr>
        <p:spPr/>
        <p:txBody>
          <a:bodyPr/>
          <a:lstStyle/>
          <a:p>
            <a:fld id="{DDCF69C4-1B94-4D64-9E17-4F9DEBD3E466}" type="slidenum">
              <a:rPr lang="es-MX" smtClean="0"/>
              <a:pPr/>
              <a:t>10</a:t>
            </a:fld>
            <a:endParaRPr lang="es-MX"/>
          </a:p>
        </p:txBody>
      </p:sp>
    </p:spTree>
    <p:extLst>
      <p:ext uri="{BB962C8B-B14F-4D97-AF65-F5344CB8AC3E}">
        <p14:creationId xmlns:p14="http://schemas.microsoft.com/office/powerpoint/2010/main" val="4000519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s-ES" dirty="0"/>
          </a:p>
        </p:txBody>
      </p:sp>
      <p:sp>
        <p:nvSpPr>
          <p:cNvPr id="4" name="Marcador de número de diapositiva 3"/>
          <p:cNvSpPr>
            <a:spLocks noGrp="1"/>
          </p:cNvSpPr>
          <p:nvPr>
            <p:ph type="sldNum" sz="quarter" idx="10"/>
          </p:nvPr>
        </p:nvSpPr>
        <p:spPr/>
        <p:txBody>
          <a:bodyPr/>
          <a:lstStyle/>
          <a:p>
            <a:fld id="{DDCF69C4-1B94-4D64-9E17-4F9DEBD3E466}" type="slidenum">
              <a:rPr lang="es-MX" smtClean="0"/>
              <a:pPr/>
              <a:t>11</a:t>
            </a:fld>
            <a:endParaRPr lang="es-MX"/>
          </a:p>
        </p:txBody>
      </p:sp>
    </p:spTree>
    <p:extLst>
      <p:ext uri="{BB962C8B-B14F-4D97-AF65-F5344CB8AC3E}">
        <p14:creationId xmlns:p14="http://schemas.microsoft.com/office/powerpoint/2010/main" val="4000519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s-ES" dirty="0"/>
          </a:p>
        </p:txBody>
      </p:sp>
      <p:sp>
        <p:nvSpPr>
          <p:cNvPr id="4" name="Marcador de número de diapositiva 3"/>
          <p:cNvSpPr>
            <a:spLocks noGrp="1"/>
          </p:cNvSpPr>
          <p:nvPr>
            <p:ph type="sldNum" sz="quarter" idx="10"/>
          </p:nvPr>
        </p:nvSpPr>
        <p:spPr/>
        <p:txBody>
          <a:bodyPr/>
          <a:lstStyle/>
          <a:p>
            <a:fld id="{DDCF69C4-1B94-4D64-9E17-4F9DEBD3E466}" type="slidenum">
              <a:rPr lang="es-MX" smtClean="0"/>
              <a:pPr/>
              <a:t>12</a:t>
            </a:fld>
            <a:endParaRPr lang="es-MX"/>
          </a:p>
        </p:txBody>
      </p:sp>
    </p:spTree>
    <p:extLst>
      <p:ext uri="{BB962C8B-B14F-4D97-AF65-F5344CB8AC3E}">
        <p14:creationId xmlns:p14="http://schemas.microsoft.com/office/powerpoint/2010/main" val="4000519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s-ES" dirty="0"/>
          </a:p>
        </p:txBody>
      </p:sp>
      <p:sp>
        <p:nvSpPr>
          <p:cNvPr id="4" name="Marcador de número de diapositiva 3"/>
          <p:cNvSpPr>
            <a:spLocks noGrp="1"/>
          </p:cNvSpPr>
          <p:nvPr>
            <p:ph type="sldNum" sz="quarter" idx="10"/>
          </p:nvPr>
        </p:nvSpPr>
        <p:spPr/>
        <p:txBody>
          <a:bodyPr/>
          <a:lstStyle/>
          <a:p>
            <a:fld id="{DDCF69C4-1B94-4D64-9E17-4F9DEBD3E466}" type="slidenum">
              <a:rPr lang="es-MX" smtClean="0"/>
              <a:pPr/>
              <a:t>13</a:t>
            </a:fld>
            <a:endParaRPr lang="es-MX"/>
          </a:p>
        </p:txBody>
      </p:sp>
    </p:spTree>
    <p:extLst>
      <p:ext uri="{BB962C8B-B14F-4D97-AF65-F5344CB8AC3E}">
        <p14:creationId xmlns:p14="http://schemas.microsoft.com/office/powerpoint/2010/main" val="4000519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s-ES" dirty="0"/>
          </a:p>
        </p:txBody>
      </p:sp>
      <p:sp>
        <p:nvSpPr>
          <p:cNvPr id="4" name="Marcador de número de diapositiva 3"/>
          <p:cNvSpPr>
            <a:spLocks noGrp="1"/>
          </p:cNvSpPr>
          <p:nvPr>
            <p:ph type="sldNum" sz="quarter" idx="10"/>
          </p:nvPr>
        </p:nvSpPr>
        <p:spPr/>
        <p:txBody>
          <a:bodyPr/>
          <a:lstStyle/>
          <a:p>
            <a:fld id="{DDCF69C4-1B94-4D64-9E17-4F9DEBD3E466}" type="slidenum">
              <a:rPr lang="es-MX" smtClean="0"/>
              <a:pPr/>
              <a:t>14</a:t>
            </a:fld>
            <a:endParaRPr lang="es-MX"/>
          </a:p>
        </p:txBody>
      </p:sp>
    </p:spTree>
    <p:extLst>
      <p:ext uri="{BB962C8B-B14F-4D97-AF65-F5344CB8AC3E}">
        <p14:creationId xmlns:p14="http://schemas.microsoft.com/office/powerpoint/2010/main" val="4000519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s-ES" dirty="0"/>
          </a:p>
        </p:txBody>
      </p:sp>
      <p:sp>
        <p:nvSpPr>
          <p:cNvPr id="4" name="Marcador de número de diapositiva 3"/>
          <p:cNvSpPr>
            <a:spLocks noGrp="1"/>
          </p:cNvSpPr>
          <p:nvPr>
            <p:ph type="sldNum" sz="quarter" idx="10"/>
          </p:nvPr>
        </p:nvSpPr>
        <p:spPr/>
        <p:txBody>
          <a:bodyPr/>
          <a:lstStyle/>
          <a:p>
            <a:fld id="{DDCF69C4-1B94-4D64-9E17-4F9DEBD3E466}" type="slidenum">
              <a:rPr lang="es-MX" smtClean="0"/>
              <a:pPr/>
              <a:t>2</a:t>
            </a:fld>
            <a:endParaRPr lang="es-MX"/>
          </a:p>
        </p:txBody>
      </p:sp>
    </p:spTree>
    <p:extLst>
      <p:ext uri="{BB962C8B-B14F-4D97-AF65-F5344CB8AC3E}">
        <p14:creationId xmlns:p14="http://schemas.microsoft.com/office/powerpoint/2010/main" val="4000519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dirty="0" smtClean="0"/>
              <a:t>, se ha buscado una herramienta que ayude a facilitar y a documentar este tipo de seguimientos, buscando además reducir el uso de papel y sobre todo un método más eficiente y sencillo para el almacenamiento de la información. </a:t>
            </a:r>
            <a:endParaRPr lang="es-ES_tradnl"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MX"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MX" dirty="0" smtClean="0"/>
              <a:t>Esto otorgará más agilidad, control y seguridad de información  tanto a los padres para saber como realizar sus menus diarios, como a los médicos para llevar el seguimiento de cada uno de sus pacientes.</a:t>
            </a:r>
            <a:endParaRPr lang="es-ES_tradnl" dirty="0" smtClean="0"/>
          </a:p>
          <a:p>
            <a:endParaRPr lang="es-ES" dirty="0"/>
          </a:p>
        </p:txBody>
      </p:sp>
      <p:sp>
        <p:nvSpPr>
          <p:cNvPr id="4" name="Marcador de número de diapositiva 3"/>
          <p:cNvSpPr>
            <a:spLocks noGrp="1"/>
          </p:cNvSpPr>
          <p:nvPr>
            <p:ph type="sldNum" sz="quarter" idx="10"/>
          </p:nvPr>
        </p:nvSpPr>
        <p:spPr/>
        <p:txBody>
          <a:bodyPr/>
          <a:lstStyle/>
          <a:p>
            <a:fld id="{DDCF69C4-1B94-4D64-9E17-4F9DEBD3E466}" type="slidenum">
              <a:rPr lang="es-MX" smtClean="0"/>
              <a:pPr/>
              <a:t>3</a:t>
            </a:fld>
            <a:endParaRPr lang="es-MX"/>
          </a:p>
        </p:txBody>
      </p:sp>
    </p:spTree>
    <p:extLst>
      <p:ext uri="{BB962C8B-B14F-4D97-AF65-F5344CB8AC3E}">
        <p14:creationId xmlns:p14="http://schemas.microsoft.com/office/powerpoint/2010/main" val="4000519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s-MX" dirty="0" smtClean="0"/>
              <a:t>El primer paso fue adentrarse en el proyecto entrevistar al cliente(Investigador) se  dieron a conocer los alcances que tendría y hasta donde estaba trabajado el mismo. </a:t>
            </a:r>
            <a:endParaRPr lang="es-ES_tradnl" dirty="0" smtClean="0"/>
          </a:p>
          <a:p>
            <a:r>
              <a:rPr lang="es-MX" dirty="0" smtClean="0"/>
              <a:t>Posteriormente hubo recopilación de información para conocer a fondo de que trata la diabetes tipo 1 para así cubrir las especificaciones que contendria dicha herramienta e inmediatamente despues se tomaron las decisiones sobre que tipo de lenguaje de programación utilizar, gestores de base de datos y servidores locales e interpretes para dichos lenguajes ya que seria una aplicación web.</a:t>
            </a:r>
            <a:endParaRPr lang="es-ES_tradnl" dirty="0" smtClean="0"/>
          </a:p>
          <a:p>
            <a:endParaRPr lang="es-ES" dirty="0"/>
          </a:p>
        </p:txBody>
      </p:sp>
      <p:sp>
        <p:nvSpPr>
          <p:cNvPr id="4" name="Marcador de número de diapositiva 3"/>
          <p:cNvSpPr>
            <a:spLocks noGrp="1"/>
          </p:cNvSpPr>
          <p:nvPr>
            <p:ph type="sldNum" sz="quarter" idx="10"/>
          </p:nvPr>
        </p:nvSpPr>
        <p:spPr/>
        <p:txBody>
          <a:bodyPr/>
          <a:lstStyle/>
          <a:p>
            <a:fld id="{DDCF69C4-1B94-4D64-9E17-4F9DEBD3E466}" type="slidenum">
              <a:rPr lang="es-MX" smtClean="0"/>
              <a:pPr/>
              <a:t>4</a:t>
            </a:fld>
            <a:endParaRPr lang="es-MX"/>
          </a:p>
        </p:txBody>
      </p:sp>
    </p:spTree>
    <p:extLst>
      <p:ext uri="{BB962C8B-B14F-4D97-AF65-F5344CB8AC3E}">
        <p14:creationId xmlns:p14="http://schemas.microsoft.com/office/powerpoint/2010/main" val="4000519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s-ES" dirty="0"/>
          </a:p>
        </p:txBody>
      </p:sp>
      <p:sp>
        <p:nvSpPr>
          <p:cNvPr id="4" name="Marcador de número de diapositiva 3"/>
          <p:cNvSpPr>
            <a:spLocks noGrp="1"/>
          </p:cNvSpPr>
          <p:nvPr>
            <p:ph type="sldNum" sz="quarter" idx="10"/>
          </p:nvPr>
        </p:nvSpPr>
        <p:spPr/>
        <p:txBody>
          <a:bodyPr/>
          <a:lstStyle/>
          <a:p>
            <a:fld id="{DDCF69C4-1B94-4D64-9E17-4F9DEBD3E466}" type="slidenum">
              <a:rPr lang="es-MX" smtClean="0"/>
              <a:pPr/>
              <a:t>5</a:t>
            </a:fld>
            <a:endParaRPr lang="es-MX"/>
          </a:p>
        </p:txBody>
      </p:sp>
    </p:spTree>
    <p:extLst>
      <p:ext uri="{BB962C8B-B14F-4D97-AF65-F5344CB8AC3E}">
        <p14:creationId xmlns:p14="http://schemas.microsoft.com/office/powerpoint/2010/main" val="4000519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MX" dirty="0" smtClean="0"/>
              <a:t>Se realizo un maquetado(Mockup) para tener la primera idea abstracta de lo que seria la apariencia del sitio y la funcionalidad que este tendria, se identificaron los puntos importantes dentro de los alcances que tendria este proyecto para así cubrir el funcionamiento de cada uno de ellos, ademas se utilizó una platilla ya diseñada como base para todo el sitio realizada de forma responsiva para no tener problemas de resolución. Se recibió apoyo del investigador en temas de programación y que herramientas utilizar, al mismo tiempo se investigo en fuentes bibliográficas y fuentes confiables de Internet y debido a estos grandes conocimientos se fue desarrollando el sistema.</a:t>
            </a:r>
            <a:endParaRPr lang="es-ES_tradnl" dirty="0" smtClean="0"/>
          </a:p>
          <a:p>
            <a:endParaRPr lang="es-ES" dirty="0"/>
          </a:p>
        </p:txBody>
      </p:sp>
      <p:sp>
        <p:nvSpPr>
          <p:cNvPr id="4" name="Marcador de número de diapositiva 3"/>
          <p:cNvSpPr>
            <a:spLocks noGrp="1"/>
          </p:cNvSpPr>
          <p:nvPr>
            <p:ph type="sldNum" sz="quarter" idx="10"/>
          </p:nvPr>
        </p:nvSpPr>
        <p:spPr/>
        <p:txBody>
          <a:bodyPr/>
          <a:lstStyle/>
          <a:p>
            <a:fld id="{DDCF69C4-1B94-4D64-9E17-4F9DEBD3E466}" type="slidenum">
              <a:rPr lang="es-MX" smtClean="0"/>
              <a:pPr/>
              <a:t>6</a:t>
            </a:fld>
            <a:endParaRPr lang="es-MX"/>
          </a:p>
        </p:txBody>
      </p:sp>
    </p:spTree>
    <p:extLst>
      <p:ext uri="{BB962C8B-B14F-4D97-AF65-F5344CB8AC3E}">
        <p14:creationId xmlns:p14="http://schemas.microsoft.com/office/powerpoint/2010/main" val="4000519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s-ES" dirty="0"/>
          </a:p>
        </p:txBody>
      </p:sp>
      <p:sp>
        <p:nvSpPr>
          <p:cNvPr id="4" name="Marcador de número de diapositiva 3"/>
          <p:cNvSpPr>
            <a:spLocks noGrp="1"/>
          </p:cNvSpPr>
          <p:nvPr>
            <p:ph type="sldNum" sz="quarter" idx="10"/>
          </p:nvPr>
        </p:nvSpPr>
        <p:spPr/>
        <p:txBody>
          <a:bodyPr/>
          <a:lstStyle/>
          <a:p>
            <a:fld id="{DDCF69C4-1B94-4D64-9E17-4F9DEBD3E466}" type="slidenum">
              <a:rPr lang="es-MX" smtClean="0"/>
              <a:pPr/>
              <a:t>7</a:t>
            </a:fld>
            <a:endParaRPr lang="es-MX"/>
          </a:p>
        </p:txBody>
      </p:sp>
    </p:spTree>
    <p:extLst>
      <p:ext uri="{BB962C8B-B14F-4D97-AF65-F5344CB8AC3E}">
        <p14:creationId xmlns:p14="http://schemas.microsoft.com/office/powerpoint/2010/main" val="4000519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MX" dirty="0" smtClean="0"/>
              <a:t>Se realizo un maquetado(Mockup) para tener la primera idea abstracta de lo que seria la apariencia del sitio y la funcionalidad que este tendria, se identificaron los puntos importantes dentro de los alcances que tendria este proyecto para así cubrir el funcionamiento de cada uno de ellos, ademas se utilizó una platilla ya diseñada como base para todo el sitio realizada de forma responsiva para no tener problemas de resolución. Se recibió apoyo del investigador en temas de programación y que herramientas utilizar, al mismo tiempo se investigo en fuentes bibliográficas y fuentes confiables de Internet y debido a estos grandes conocimientos se fue desarrollando el sistema.</a:t>
            </a:r>
            <a:endParaRPr lang="es-ES_tradnl" smtClean="0"/>
          </a:p>
          <a:p>
            <a:endParaRPr lang="es-ES" dirty="0"/>
          </a:p>
        </p:txBody>
      </p:sp>
      <p:sp>
        <p:nvSpPr>
          <p:cNvPr id="4" name="Marcador de número de diapositiva 3"/>
          <p:cNvSpPr>
            <a:spLocks noGrp="1"/>
          </p:cNvSpPr>
          <p:nvPr>
            <p:ph type="sldNum" sz="quarter" idx="10"/>
          </p:nvPr>
        </p:nvSpPr>
        <p:spPr/>
        <p:txBody>
          <a:bodyPr/>
          <a:lstStyle/>
          <a:p>
            <a:fld id="{DDCF69C4-1B94-4D64-9E17-4F9DEBD3E466}" type="slidenum">
              <a:rPr lang="es-MX" smtClean="0"/>
              <a:pPr/>
              <a:t>8</a:t>
            </a:fld>
            <a:endParaRPr lang="es-MX"/>
          </a:p>
        </p:txBody>
      </p:sp>
    </p:spTree>
    <p:extLst>
      <p:ext uri="{BB962C8B-B14F-4D97-AF65-F5344CB8AC3E}">
        <p14:creationId xmlns:p14="http://schemas.microsoft.com/office/powerpoint/2010/main" val="4000519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s-ES_tradnl" dirty="0" smtClean="0"/>
              <a:t>El público en general visualizara un menú en general con las porciones indicadas </a:t>
            </a:r>
          </a:p>
          <a:p>
            <a:endParaRPr lang="es-ES_tradnl" dirty="0" smtClean="0"/>
          </a:p>
          <a:p>
            <a:r>
              <a:rPr lang="es-ES_tradnl" dirty="0" smtClean="0"/>
              <a:t>por doctores expertos en la rama.</a:t>
            </a:r>
          </a:p>
          <a:p>
            <a:endParaRPr lang="es-ES_tradnl" dirty="0" smtClean="0"/>
          </a:p>
          <a:p>
            <a:r>
              <a:rPr lang="es-ES_tradnl" dirty="0" smtClean="0"/>
              <a:t>ü Registro del doctor al sitio.</a:t>
            </a:r>
          </a:p>
          <a:p>
            <a:endParaRPr lang="es-ES_tradnl" dirty="0" smtClean="0"/>
          </a:p>
          <a:p>
            <a:r>
              <a:rPr lang="es-ES_tradnl" dirty="0" smtClean="0"/>
              <a:t>ü Los doctores tendrán el privilegio de poder administrar los alimentos que se </a:t>
            </a:r>
          </a:p>
          <a:p>
            <a:endParaRPr lang="es-ES_tradnl" dirty="0" smtClean="0"/>
          </a:p>
          <a:p>
            <a:r>
              <a:rPr lang="es-ES_tradnl" dirty="0" smtClean="0"/>
              <a:t>muestran en al sitio y para la selección del menú del padre para el paciente.</a:t>
            </a:r>
          </a:p>
          <a:p>
            <a:endParaRPr lang="es-ES_tradnl" dirty="0" smtClean="0"/>
          </a:p>
          <a:p>
            <a:r>
              <a:rPr lang="es-ES_tradnl" dirty="0" smtClean="0"/>
              <a:t>ü El doctor será el que registre a los pacientes y en su caso se le creara </a:t>
            </a:r>
          </a:p>
          <a:p>
            <a:endParaRPr lang="es-ES_tradnl" dirty="0" smtClean="0"/>
          </a:p>
          <a:p>
            <a:r>
              <a:rPr lang="es-ES_tradnl" dirty="0" smtClean="0"/>
              <a:t>automáticamente su perfil dentro del sitio web.</a:t>
            </a:r>
          </a:p>
          <a:p>
            <a:endParaRPr lang="es-ES_tradnl" dirty="0" smtClean="0"/>
          </a:p>
          <a:p>
            <a:r>
              <a:rPr lang="es-ES_tradnl" dirty="0" smtClean="0"/>
              <a:t>ü Cada doctor tendrá sus propios pacientes en por ello que no existirá una </a:t>
            </a:r>
          </a:p>
          <a:p>
            <a:endParaRPr lang="es-ES_tradnl" dirty="0" smtClean="0"/>
          </a:p>
          <a:p>
            <a:r>
              <a:rPr lang="es-ES_tradnl" dirty="0" smtClean="0"/>
              <a:t>redundancia de médicos hacia el paciente y viceversa.</a:t>
            </a:r>
          </a:p>
          <a:p>
            <a:endParaRPr lang="es-ES_tradnl" dirty="0" smtClean="0"/>
          </a:p>
          <a:p>
            <a:r>
              <a:rPr lang="es-ES_tradnl" dirty="0" smtClean="0"/>
              <a:t>ü Podrá ver la administración de los exámenes médicos y clínicos que se le hagan </a:t>
            </a:r>
          </a:p>
          <a:p>
            <a:endParaRPr lang="es-ES_tradnl" dirty="0" smtClean="0"/>
          </a:p>
          <a:p>
            <a:r>
              <a:rPr lang="es-ES_tradnl" dirty="0" smtClean="0"/>
              <a:t>al paciente los cuales el padre será el que los mande al doctor. Posteriormente se le generara un reporte en formato PDF para visualizar de forma exacta el </a:t>
            </a:r>
          </a:p>
          <a:p>
            <a:endParaRPr lang="es-ES_tradnl" dirty="0" smtClean="0"/>
          </a:p>
          <a:p>
            <a:r>
              <a:rPr lang="es-ES_tradnl" dirty="0" smtClean="0"/>
              <a:t>estado de lo mismo.</a:t>
            </a:r>
          </a:p>
          <a:p>
            <a:endParaRPr lang="es-ES_tradnl" dirty="0" smtClean="0"/>
          </a:p>
          <a:p>
            <a:r>
              <a:rPr lang="es-ES_tradnl" dirty="0" smtClean="0"/>
              <a:t>ü Podrá también generar un reporte del seguimiento del paciente el cual se basa a </a:t>
            </a:r>
          </a:p>
          <a:p>
            <a:endParaRPr lang="es-ES_tradnl" dirty="0" smtClean="0"/>
          </a:p>
          <a:p>
            <a:r>
              <a:rPr lang="es-ES_tradnl" dirty="0" smtClean="0"/>
              <a:t>las fechas de inicio y fin del mismo, así como también le arrojara una gráfica del </a:t>
            </a:r>
          </a:p>
          <a:p>
            <a:endParaRPr lang="es-ES_tradnl" dirty="0" smtClean="0"/>
          </a:p>
          <a:p>
            <a:r>
              <a:rPr lang="es-ES_tradnl" dirty="0" smtClean="0"/>
              <a:t>estado de la glucosa pre o pos y de la insulina que le asignen al paciente.</a:t>
            </a:r>
          </a:p>
          <a:p>
            <a:endParaRPr lang="es-ES_tradnl" dirty="0" smtClean="0"/>
          </a:p>
          <a:p>
            <a:r>
              <a:rPr lang="es-ES_tradnl" dirty="0" smtClean="0"/>
              <a:t>ü Conforme a los resultados de los exámenes médicos, clínicos y del reporte del </a:t>
            </a:r>
          </a:p>
          <a:p>
            <a:endParaRPr lang="es-ES_tradnl" dirty="0" smtClean="0"/>
          </a:p>
          <a:p>
            <a:r>
              <a:rPr lang="es-ES_tradnl" dirty="0" smtClean="0"/>
              <a:t>paciente, el doctor podrá administrar un menú semanal, donde se le asignaran </a:t>
            </a:r>
          </a:p>
          <a:p>
            <a:endParaRPr lang="es-ES_tradnl" dirty="0" smtClean="0"/>
          </a:p>
          <a:p>
            <a:r>
              <a:rPr lang="es-ES_tradnl" dirty="0" smtClean="0"/>
              <a:t>los tipos de alimentos consumir durante cada comida junto con las raciones </a:t>
            </a:r>
          </a:p>
          <a:p>
            <a:endParaRPr lang="es-ES_tradnl" dirty="0" smtClean="0"/>
          </a:p>
          <a:p>
            <a:r>
              <a:rPr lang="es-ES_tradnl" dirty="0" smtClean="0"/>
              <a:t>correspondientes.</a:t>
            </a:r>
          </a:p>
          <a:p>
            <a:endParaRPr lang="es-ES_tradnl" dirty="0" smtClean="0"/>
          </a:p>
          <a:p>
            <a:r>
              <a:rPr lang="es-ES_tradnl" dirty="0" smtClean="0"/>
              <a:t>Por parte del paciente será el responsable el tutor de ingresar al sitio y realizar lo </a:t>
            </a:r>
          </a:p>
          <a:p>
            <a:endParaRPr lang="es-ES_tradnl" dirty="0" smtClean="0"/>
          </a:p>
          <a:p>
            <a:r>
              <a:rPr lang="es-ES_tradnl" dirty="0" smtClean="0"/>
              <a:t>siguiente:</a:t>
            </a:r>
          </a:p>
          <a:p>
            <a:endParaRPr lang="es-ES_tradnl" dirty="0" smtClean="0"/>
          </a:p>
          <a:p>
            <a:r>
              <a:rPr lang="es-ES_tradnl" dirty="0" smtClean="0"/>
              <a:t>ü Será el que registre el seguimiento diario del paciente.</a:t>
            </a:r>
          </a:p>
          <a:p>
            <a:endParaRPr lang="es-ES_tradnl" dirty="0" smtClean="0"/>
          </a:p>
          <a:p>
            <a:r>
              <a:rPr lang="es-ES_tradnl" dirty="0" smtClean="0"/>
              <a:t>ü Mandar todos los exámenes médicos y clínicos al doctor para que los examine.</a:t>
            </a:r>
          </a:p>
          <a:p>
            <a:endParaRPr lang="es-ES_tradnl" dirty="0" smtClean="0"/>
          </a:p>
          <a:p>
            <a:r>
              <a:rPr lang="es-ES_tradnl" dirty="0" smtClean="0"/>
              <a:t>ü Seleccionar el menú semanal asignado por el doctor que le atiende. </a:t>
            </a:r>
            <a:endParaRPr lang="es-ES" dirty="0"/>
          </a:p>
        </p:txBody>
      </p:sp>
      <p:sp>
        <p:nvSpPr>
          <p:cNvPr id="4" name="Marcador de número de diapositiva 3"/>
          <p:cNvSpPr>
            <a:spLocks noGrp="1"/>
          </p:cNvSpPr>
          <p:nvPr>
            <p:ph type="sldNum" sz="quarter" idx="10"/>
          </p:nvPr>
        </p:nvSpPr>
        <p:spPr/>
        <p:txBody>
          <a:bodyPr/>
          <a:lstStyle/>
          <a:p>
            <a:fld id="{DDCF69C4-1B94-4D64-9E17-4F9DEBD3E466}" type="slidenum">
              <a:rPr lang="es-MX" smtClean="0"/>
              <a:pPr/>
              <a:t>9</a:t>
            </a:fld>
            <a:endParaRPr lang="es-MX"/>
          </a:p>
        </p:txBody>
      </p:sp>
    </p:spTree>
    <p:extLst>
      <p:ext uri="{BB962C8B-B14F-4D97-AF65-F5344CB8AC3E}">
        <p14:creationId xmlns:p14="http://schemas.microsoft.com/office/powerpoint/2010/main" val="4000519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solidFill>
          <a:srgbClr val="F9F9F9"/>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lvl1pPr>
              <a:defRPr>
                <a:solidFill>
                  <a:srgbClr val="3A6E33"/>
                </a:solidFill>
              </a:defRPr>
            </a:lvl1pPr>
          </a:lstStyle>
          <a:p>
            <a:r>
              <a:rPr lang="es-ES_tradnl" dirty="0" smtClean="0"/>
              <a:t>Clic para editar título</a:t>
            </a:r>
            <a:endParaRPr lang="es-ES" dirty="0"/>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rgbClr val="92163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smtClean="0"/>
              <a:t>Haga clic para modificar el estilo de subtítulo del patrón</a:t>
            </a:r>
            <a:endParaRPr lang="es-ES" dirty="0"/>
          </a:p>
        </p:txBody>
      </p:sp>
    </p:spTree>
    <p:extLst>
      <p:ext uri="{BB962C8B-B14F-4D97-AF65-F5344CB8AC3E}">
        <p14:creationId xmlns:p14="http://schemas.microsoft.com/office/powerpoint/2010/main" val="1377334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solidFill>
                  <a:srgbClr val="921630"/>
                </a:solidFill>
              </a:defRPr>
            </a:lvl1pPr>
          </a:lstStyle>
          <a:p>
            <a:r>
              <a:rPr lang="es-ES_tradnl" dirty="0" smtClean="0"/>
              <a:t>Clic para editar título</a:t>
            </a:r>
            <a:endParaRPr lang="es-ES" dirty="0"/>
          </a:p>
        </p:txBody>
      </p:sp>
      <p:sp>
        <p:nvSpPr>
          <p:cNvPr id="3" name="Marcador de contenido 2"/>
          <p:cNvSpPr>
            <a:spLocks noGrp="1"/>
          </p:cNvSpPr>
          <p:nvPr>
            <p:ph idx="1"/>
          </p:nvPr>
        </p:nvSpPr>
        <p:spPr>
          <a:xfrm>
            <a:off x="0" y="1960492"/>
            <a:ext cx="9143999" cy="4897508"/>
          </a:xfrm>
        </p:spPr>
        <p:txBody>
          <a:bodyPr/>
          <a:lstStyle>
            <a:lvl1pPr>
              <a:defRPr>
                <a:solidFill>
                  <a:srgbClr val="86858A"/>
                </a:solidFill>
              </a:defRPr>
            </a:lvl1pPr>
            <a:lvl2pPr>
              <a:defRPr>
                <a:solidFill>
                  <a:srgbClr val="86858A"/>
                </a:solidFill>
              </a:defRPr>
            </a:lvl2pPr>
            <a:lvl3pPr>
              <a:defRPr>
                <a:solidFill>
                  <a:srgbClr val="86858A"/>
                </a:solidFill>
              </a:defRPr>
            </a:lvl3pPr>
            <a:lvl4pPr>
              <a:defRPr>
                <a:solidFill>
                  <a:srgbClr val="86858A"/>
                </a:solidFill>
              </a:defRPr>
            </a:lvl4pPr>
            <a:lvl5pPr>
              <a:defRPr>
                <a:solidFill>
                  <a:srgbClr val="86858A"/>
                </a:solidFill>
              </a:defRPr>
            </a:lvl5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Tree>
    <p:extLst>
      <p:ext uri="{BB962C8B-B14F-4D97-AF65-F5344CB8AC3E}">
        <p14:creationId xmlns:p14="http://schemas.microsoft.com/office/powerpoint/2010/main" val="634437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png"/><Relationship Id="rId5" Type="http://schemas.openxmlformats.org/officeDocument/2006/relationships/image" Target="../media/image2.jpeg"/><Relationship Id="rId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0" y="1204822"/>
            <a:ext cx="9144000" cy="741381"/>
          </a:xfrm>
          <a:prstGeom prst="rect">
            <a:avLst/>
          </a:prstGeom>
        </p:spPr>
        <p:txBody>
          <a:bodyPr vert="horz" lIns="91440" tIns="45720" rIns="91440" bIns="45720" rtlCol="0" anchor="ctr">
            <a:normAutofit/>
          </a:bodyPr>
          <a:lstStyle/>
          <a:p>
            <a:r>
              <a:rPr lang="es-ES_tradnl" dirty="0" smtClean="0"/>
              <a:t>Clic para editar título</a:t>
            </a:r>
            <a:endParaRPr lang="es-ES" dirty="0"/>
          </a:p>
        </p:txBody>
      </p:sp>
      <p:sp>
        <p:nvSpPr>
          <p:cNvPr id="3" name="Marcador de texto 2"/>
          <p:cNvSpPr>
            <a:spLocks noGrp="1"/>
          </p:cNvSpPr>
          <p:nvPr>
            <p:ph type="body" idx="1"/>
          </p:nvPr>
        </p:nvSpPr>
        <p:spPr>
          <a:xfrm>
            <a:off x="0" y="1960492"/>
            <a:ext cx="9143999" cy="4130842"/>
          </a:xfrm>
          <a:prstGeom prst="rect">
            <a:avLst/>
          </a:prstGeom>
        </p:spPr>
        <p:txBody>
          <a:bodyPr vert="horz" lIns="91440" tIns="45720" rIns="91440" bIns="45720" rtlCol="0">
            <a:normAutofit/>
          </a:body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pic>
        <p:nvPicPr>
          <p:cNvPr id="5" name="0 Imagen"/>
          <p:cNvPicPr/>
          <p:nvPr userDrawn="1"/>
        </p:nvPicPr>
        <p:blipFill>
          <a:blip r:embed="rId4" cstate="print">
            <a:extLst>
              <a:ext uri="{28A0092B-C50C-407E-A947-70E740481C1C}">
                <a14:useLocalDpi xmlns:a14="http://schemas.microsoft.com/office/drawing/2010/main" val="0"/>
              </a:ext>
            </a:extLst>
          </a:blip>
          <a:srcRect b="25986"/>
          <a:stretch>
            <a:fillRect/>
          </a:stretch>
        </p:blipFill>
        <p:spPr>
          <a:xfrm>
            <a:off x="47500" y="-1"/>
            <a:ext cx="6329548" cy="1045029"/>
          </a:xfrm>
          <a:prstGeom prst="rect">
            <a:avLst/>
          </a:prstGeom>
        </p:spPr>
      </p:pic>
      <p:pic>
        <p:nvPicPr>
          <p:cNvPr id="6" name="5 Imagen" descr="dsc.jpg"/>
          <p:cNvPicPr>
            <a:picLocks noChangeAspect="1"/>
          </p:cNvPicPr>
          <p:nvPr userDrawn="1"/>
        </p:nvPicPr>
        <p:blipFill>
          <a:blip r:embed="rId5"/>
          <a:srcRect l="1688" r="5907"/>
          <a:stretch>
            <a:fillRect/>
          </a:stretch>
        </p:blipFill>
        <p:spPr>
          <a:xfrm>
            <a:off x="6483923" y="86072"/>
            <a:ext cx="2600697" cy="805664"/>
          </a:xfrm>
          <a:prstGeom prst="rect">
            <a:avLst/>
          </a:prstGeom>
        </p:spPr>
      </p:pic>
      <p:pic>
        <p:nvPicPr>
          <p:cNvPr id="7" name="0 Imagen"/>
          <p:cNvPicPr/>
          <p:nvPr userDrawn="1"/>
        </p:nvPicPr>
        <p:blipFill>
          <a:blip r:embed="rId6" cstate="print">
            <a:extLst>
              <a:ext uri="{28A0092B-C50C-407E-A947-70E740481C1C}">
                <a14:useLocalDpi xmlns:a14="http://schemas.microsoft.com/office/drawing/2010/main" val="0"/>
              </a:ext>
            </a:extLst>
          </a:blip>
          <a:srcRect r="89894"/>
          <a:stretch>
            <a:fillRect/>
          </a:stretch>
        </p:blipFill>
        <p:spPr>
          <a:xfrm>
            <a:off x="2772938" y="71250"/>
            <a:ext cx="1039037" cy="820486"/>
          </a:xfrm>
          <a:prstGeom prst="rect">
            <a:avLst/>
          </a:prstGeom>
        </p:spPr>
      </p:pic>
    </p:spTree>
    <p:extLst>
      <p:ext uri="{BB962C8B-B14F-4D97-AF65-F5344CB8AC3E}">
        <p14:creationId xmlns:p14="http://schemas.microsoft.com/office/powerpoint/2010/main" val="1794804834"/>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457200" rtl="0" eaLnBrk="1" latinLnBrk="0" hangingPunct="1">
        <a:spcBef>
          <a:spcPct val="0"/>
        </a:spcBef>
        <a:buNone/>
        <a:defRPr sz="4400" kern="1200">
          <a:solidFill>
            <a:srgbClr val="921630"/>
          </a:solidFill>
          <a:latin typeface="Soberana Sans"/>
          <a:ea typeface="+mj-ea"/>
          <a:cs typeface="Soberana Sans"/>
        </a:defRPr>
      </a:lvl1pPr>
    </p:titleStyle>
    <p:bodyStyle>
      <a:lvl1pPr marL="342900" indent="-342900" algn="just" defTabSz="457200" rtl="0" eaLnBrk="1" latinLnBrk="0" hangingPunct="1">
        <a:spcBef>
          <a:spcPct val="20000"/>
        </a:spcBef>
        <a:buFont typeface="Arial"/>
        <a:buChar char="•"/>
        <a:defRPr sz="3200" kern="1200">
          <a:solidFill>
            <a:srgbClr val="86858A"/>
          </a:solidFill>
          <a:latin typeface="Soberana Sans"/>
          <a:ea typeface="+mn-ea"/>
          <a:cs typeface="Soberana Sans"/>
        </a:defRPr>
      </a:lvl1pPr>
      <a:lvl2pPr marL="742950" indent="-285750" algn="just" defTabSz="457200" rtl="0" eaLnBrk="1" latinLnBrk="0" hangingPunct="1">
        <a:spcBef>
          <a:spcPct val="20000"/>
        </a:spcBef>
        <a:buFont typeface="Arial"/>
        <a:buChar char="–"/>
        <a:defRPr sz="2800" kern="1200">
          <a:solidFill>
            <a:srgbClr val="86858A"/>
          </a:solidFill>
          <a:latin typeface="Soberana Sans"/>
          <a:ea typeface="+mn-ea"/>
          <a:cs typeface="Soberana Sans"/>
        </a:defRPr>
      </a:lvl2pPr>
      <a:lvl3pPr marL="1143000" indent="-228600" algn="just" defTabSz="457200" rtl="0" eaLnBrk="1" latinLnBrk="0" hangingPunct="1">
        <a:spcBef>
          <a:spcPct val="20000"/>
        </a:spcBef>
        <a:buFont typeface="Arial"/>
        <a:buChar char="•"/>
        <a:defRPr sz="2400" kern="1200">
          <a:solidFill>
            <a:srgbClr val="86858A"/>
          </a:solidFill>
          <a:latin typeface="Soberana Sans"/>
          <a:ea typeface="+mn-ea"/>
          <a:cs typeface="Soberana Sans"/>
        </a:defRPr>
      </a:lvl3pPr>
      <a:lvl4pPr marL="1600200" indent="-228600" algn="just" defTabSz="457200" rtl="0" eaLnBrk="1" latinLnBrk="0" hangingPunct="1">
        <a:spcBef>
          <a:spcPct val="20000"/>
        </a:spcBef>
        <a:buFont typeface="Arial"/>
        <a:buChar char="–"/>
        <a:defRPr sz="2000" kern="1200">
          <a:solidFill>
            <a:srgbClr val="86858A"/>
          </a:solidFill>
          <a:latin typeface="Soberana Sans"/>
          <a:ea typeface="+mn-ea"/>
          <a:cs typeface="Soberana Sans"/>
        </a:defRPr>
      </a:lvl4pPr>
      <a:lvl5pPr marL="2057400" indent="-228600" algn="just" defTabSz="457200" rtl="0" eaLnBrk="1" latinLnBrk="0" hangingPunct="1">
        <a:spcBef>
          <a:spcPct val="20000"/>
        </a:spcBef>
        <a:buFont typeface="Arial"/>
        <a:buChar char="»"/>
        <a:defRPr sz="2000" kern="1200">
          <a:solidFill>
            <a:srgbClr val="86858A"/>
          </a:solidFill>
          <a:latin typeface="Soberana Sans"/>
          <a:ea typeface="+mn-ea"/>
          <a:cs typeface="Soberan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hyperlink" Target="mailto:juancarlosolivares@hotmail.com" TargetMode="External"/><Relationship Id="rId4" Type="http://schemas.openxmlformats.org/officeDocument/2006/relationships/hyperlink" Target="mailto:jcolivares@itmorelia.edu.mx" TargetMode="External"/><Relationship Id="rId5"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hyperlink" Target="http://dsc.itmorelia.edu.mx/~jcolivar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dsc.itmorelia.edu.mx/diabetin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48470" y="2309421"/>
            <a:ext cx="6772759" cy="1770454"/>
          </a:xfrm>
        </p:spPr>
        <p:txBody>
          <a:bodyPr>
            <a:noAutofit/>
          </a:bodyPr>
          <a:lstStyle/>
          <a:p>
            <a:r>
              <a:rPr lang="es-ES" sz="5000" dirty="0" smtClean="0"/>
              <a:t>Sistema de Control y Seguimiento de Diabetes Tipo I en Niños y Jóvenes</a:t>
            </a:r>
            <a:endParaRPr lang="es-ES" sz="5000" dirty="0">
              <a:solidFill>
                <a:schemeClr val="tx1"/>
              </a:solidFill>
            </a:endParaRPr>
          </a:p>
        </p:txBody>
      </p:sp>
      <p:sp>
        <p:nvSpPr>
          <p:cNvPr id="3" name="CuadroTexto 2"/>
          <p:cNvSpPr txBox="1"/>
          <p:nvPr/>
        </p:nvSpPr>
        <p:spPr>
          <a:xfrm>
            <a:off x="571500" y="5429250"/>
            <a:ext cx="8048625" cy="584776"/>
          </a:xfrm>
          <a:prstGeom prst="rect">
            <a:avLst/>
          </a:prstGeom>
          <a:noFill/>
        </p:spPr>
        <p:txBody>
          <a:bodyPr wrap="square" rtlCol="0">
            <a:spAutoFit/>
          </a:bodyPr>
          <a:lstStyle/>
          <a:p>
            <a:pPr algn="ctr"/>
            <a:r>
              <a:rPr lang="es-ES" sz="3200" dirty="0" smtClean="0">
                <a:solidFill>
                  <a:srgbClr val="921630"/>
                </a:solidFill>
                <a:latin typeface="Soberana Sans"/>
                <a:cs typeface="Soberana Sans"/>
              </a:rPr>
              <a:t>M.C. Juan Carlos Olivares Rojas</a:t>
            </a:r>
            <a:endParaRPr lang="es-ES" sz="3200" dirty="0">
              <a:solidFill>
                <a:srgbClr val="921630"/>
              </a:solidFill>
              <a:latin typeface="Soberana Sans"/>
              <a:cs typeface="Soberana Sans"/>
            </a:endParaRPr>
          </a:p>
        </p:txBody>
      </p:sp>
    </p:spTree>
    <p:extLst>
      <p:ext uri="{BB962C8B-B14F-4D97-AF65-F5344CB8AC3E}">
        <p14:creationId xmlns:p14="http://schemas.microsoft.com/office/powerpoint/2010/main" val="404476043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Desarrollo</a:t>
            </a:r>
            <a:endParaRPr lang="es-ES" dirty="0"/>
          </a:p>
        </p:txBody>
      </p:sp>
      <p:pic>
        <p:nvPicPr>
          <p:cNvPr id="4" name="Marcador de contenido 3" descr="diabetinf.tiff"/>
          <p:cNvPicPr>
            <a:picLocks noGrp="1" noChangeAspect="1"/>
          </p:cNvPicPr>
          <p:nvPr>
            <p:ph idx="1"/>
          </p:nvPr>
        </p:nvPicPr>
        <p:blipFill>
          <a:blip r:embed="rId3">
            <a:extLst>
              <a:ext uri="{28A0092B-C50C-407E-A947-70E740481C1C}">
                <a14:useLocalDpi xmlns:a14="http://schemas.microsoft.com/office/drawing/2010/main" val="0"/>
              </a:ext>
            </a:extLst>
          </a:blip>
          <a:srcRect t="3708" b="3708"/>
          <a:stretch>
            <a:fillRect/>
          </a:stretch>
        </p:blipFill>
        <p:spPr/>
      </p:pic>
    </p:spTree>
    <p:extLst>
      <p:ext uri="{BB962C8B-B14F-4D97-AF65-F5344CB8AC3E}">
        <p14:creationId xmlns:p14="http://schemas.microsoft.com/office/powerpoint/2010/main" val="224444990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Desarrollo</a:t>
            </a:r>
            <a:endParaRPr lang="es-ES" dirty="0"/>
          </a:p>
        </p:txBody>
      </p:sp>
      <p:pic>
        <p:nvPicPr>
          <p:cNvPr id="4" name="Marcador de contenido 3" descr="arquitectura.tiff"/>
          <p:cNvPicPr>
            <a:picLocks noGrp="1" noChangeAspect="1"/>
          </p:cNvPicPr>
          <p:nvPr>
            <p:ph idx="1"/>
          </p:nvPr>
        </p:nvPicPr>
        <p:blipFill>
          <a:blip r:embed="rId3">
            <a:extLst>
              <a:ext uri="{28A0092B-C50C-407E-A947-70E740481C1C}">
                <a14:useLocalDpi xmlns:a14="http://schemas.microsoft.com/office/drawing/2010/main" val="0"/>
              </a:ext>
            </a:extLst>
          </a:blip>
          <a:srcRect l="-4265" r="-4265"/>
          <a:stretch>
            <a:fillRect/>
          </a:stretch>
        </p:blipFill>
        <p:spPr/>
      </p:pic>
    </p:spTree>
    <p:extLst>
      <p:ext uri="{BB962C8B-B14F-4D97-AF65-F5344CB8AC3E}">
        <p14:creationId xmlns:p14="http://schemas.microsoft.com/office/powerpoint/2010/main" val="338176547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Conclusiones</a:t>
            </a:r>
            <a:endParaRPr lang="es-ES" dirty="0"/>
          </a:p>
        </p:txBody>
      </p:sp>
      <p:sp>
        <p:nvSpPr>
          <p:cNvPr id="3" name="Marcador de contenido 2"/>
          <p:cNvSpPr>
            <a:spLocks noGrp="1"/>
          </p:cNvSpPr>
          <p:nvPr>
            <p:ph idx="1"/>
          </p:nvPr>
        </p:nvSpPr>
        <p:spPr/>
        <p:txBody>
          <a:bodyPr>
            <a:normAutofit/>
          </a:bodyPr>
          <a:lstStyle/>
          <a:p>
            <a:r>
              <a:rPr lang="es-MX" dirty="0" smtClean="0"/>
              <a:t>Se tiene un sistema operacional bastante funcional.</a:t>
            </a:r>
          </a:p>
          <a:p>
            <a:endParaRPr lang="es-MX" dirty="0"/>
          </a:p>
          <a:p>
            <a:r>
              <a:rPr lang="es-MX" dirty="0" smtClean="0"/>
              <a:t>Se debe mejorar el almacenamiento de información así como la parte de comunicación entre los padres de familia con el médico.</a:t>
            </a:r>
            <a:endParaRPr lang="es-ES_tradnl" dirty="0"/>
          </a:p>
        </p:txBody>
      </p:sp>
    </p:spTree>
    <p:extLst>
      <p:ext uri="{BB962C8B-B14F-4D97-AF65-F5344CB8AC3E}">
        <p14:creationId xmlns:p14="http://schemas.microsoft.com/office/powerpoint/2010/main" val="49231271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Trabajo Futuro</a:t>
            </a:r>
            <a:endParaRPr lang="es-ES" dirty="0"/>
          </a:p>
        </p:txBody>
      </p:sp>
      <p:sp>
        <p:nvSpPr>
          <p:cNvPr id="3" name="Marcador de contenido 2"/>
          <p:cNvSpPr>
            <a:spLocks noGrp="1"/>
          </p:cNvSpPr>
          <p:nvPr>
            <p:ph idx="1"/>
          </p:nvPr>
        </p:nvSpPr>
        <p:spPr/>
        <p:txBody>
          <a:bodyPr>
            <a:normAutofit/>
          </a:bodyPr>
          <a:lstStyle/>
          <a:p>
            <a:r>
              <a:rPr lang="es-MX" dirty="0" smtClean="0"/>
              <a:t>Realización de más pruebas.</a:t>
            </a:r>
          </a:p>
          <a:p>
            <a:endParaRPr lang="es-MX" dirty="0"/>
          </a:p>
          <a:p>
            <a:r>
              <a:rPr lang="es-MX" dirty="0" smtClean="0"/>
              <a:t>Agregar más datos de control para el seguimiento de pacientes.</a:t>
            </a:r>
          </a:p>
          <a:p>
            <a:endParaRPr lang="es-MX" dirty="0"/>
          </a:p>
          <a:p>
            <a:r>
              <a:rPr lang="es-MX" smtClean="0"/>
              <a:t>Desarrollar una aplicación para móviles más intuitiva y funcional.</a:t>
            </a:r>
            <a:endParaRPr lang="es-ES_tradnl" dirty="0"/>
          </a:p>
        </p:txBody>
      </p:sp>
    </p:spTree>
    <p:extLst>
      <p:ext uri="{BB962C8B-B14F-4D97-AF65-F5344CB8AC3E}">
        <p14:creationId xmlns:p14="http://schemas.microsoft.com/office/powerpoint/2010/main" val="201598929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Agradecimientos</a:t>
            </a:r>
            <a:endParaRPr lang="es-ES" dirty="0"/>
          </a:p>
        </p:txBody>
      </p:sp>
      <p:sp>
        <p:nvSpPr>
          <p:cNvPr id="3" name="Marcador de contenido 2"/>
          <p:cNvSpPr>
            <a:spLocks noGrp="1"/>
          </p:cNvSpPr>
          <p:nvPr>
            <p:ph idx="1"/>
          </p:nvPr>
        </p:nvSpPr>
        <p:spPr/>
        <p:txBody>
          <a:bodyPr>
            <a:normAutofit/>
          </a:bodyPr>
          <a:lstStyle/>
          <a:p>
            <a:pPr marL="0" indent="0">
              <a:lnSpc>
                <a:spcPct val="150000"/>
              </a:lnSpc>
              <a:buNone/>
            </a:pPr>
            <a:r>
              <a:rPr lang="es-ES_tradnl" dirty="0" err="1" smtClean="0"/>
              <a:t>Lic</a:t>
            </a:r>
            <a:r>
              <a:rPr lang="es-ES_tradnl" dirty="0" smtClean="0"/>
              <a:t> Rocío Contreras Jiménez</a:t>
            </a:r>
          </a:p>
          <a:p>
            <a:pPr marL="0" indent="0">
              <a:lnSpc>
                <a:spcPct val="150000"/>
              </a:lnSpc>
              <a:buNone/>
            </a:pPr>
            <a:r>
              <a:rPr lang="es-ES_tradnl" dirty="0" smtClean="0"/>
              <a:t>Lic. Jorge Sánchez Vega</a:t>
            </a:r>
          </a:p>
          <a:p>
            <a:pPr marL="0" indent="0">
              <a:lnSpc>
                <a:spcPct val="150000"/>
              </a:lnSpc>
              <a:buNone/>
            </a:pPr>
            <a:endParaRPr lang="es-ES_tradnl" dirty="0"/>
          </a:p>
          <a:p>
            <a:pPr marL="0" indent="0">
              <a:lnSpc>
                <a:spcPct val="150000"/>
              </a:lnSpc>
              <a:buNone/>
            </a:pPr>
            <a:r>
              <a:rPr lang="es-ES_tradnl" dirty="0" smtClean="0"/>
              <a:t>Grupo de Alumnos de ITM</a:t>
            </a:r>
          </a:p>
          <a:p>
            <a:pPr marL="0" indent="0">
              <a:lnSpc>
                <a:spcPct val="150000"/>
              </a:lnSpc>
              <a:buNone/>
            </a:pPr>
            <a:r>
              <a:rPr lang="es-ES_tradnl" dirty="0" smtClean="0"/>
              <a:t>Programa Delfín: IT </a:t>
            </a:r>
            <a:r>
              <a:rPr lang="es-ES_tradnl" smtClean="0"/>
              <a:t>La Piedad</a:t>
            </a:r>
            <a:endParaRPr lang="es-ES_tradnl" dirty="0" smtClean="0"/>
          </a:p>
        </p:txBody>
      </p:sp>
    </p:spTree>
    <p:extLst>
      <p:ext uri="{BB962C8B-B14F-4D97-AF65-F5344CB8AC3E}">
        <p14:creationId xmlns:p14="http://schemas.microsoft.com/office/powerpoint/2010/main" val="119796721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1395414"/>
            <a:ext cx="7772400" cy="1015278"/>
          </a:xfrm>
        </p:spPr>
        <p:txBody>
          <a:bodyPr>
            <a:normAutofit/>
          </a:bodyPr>
          <a:lstStyle/>
          <a:p>
            <a:pPr eaLnBrk="1" hangingPunct="1">
              <a:defRPr/>
            </a:pPr>
            <a:r>
              <a:rPr lang="es-ES" dirty="0">
                <a:effectLst>
                  <a:outerShdw blurRad="38100" dist="38100" dir="2700000" algn="tl">
                    <a:srgbClr val="FFFFFF"/>
                  </a:outerShdw>
                </a:effectLst>
                <a:latin typeface="Century Gothic" charset="0"/>
                <a:ea typeface="MS PGothic" charset="0"/>
              </a:rPr>
              <a:t>¿Preguntas?</a:t>
            </a:r>
          </a:p>
        </p:txBody>
      </p:sp>
      <p:sp>
        <p:nvSpPr>
          <p:cNvPr id="3" name="Subtítulo 2"/>
          <p:cNvSpPr>
            <a:spLocks noGrp="1"/>
          </p:cNvSpPr>
          <p:nvPr>
            <p:ph type="subTitle" idx="1"/>
          </p:nvPr>
        </p:nvSpPr>
        <p:spPr>
          <a:xfrm>
            <a:off x="0" y="3220798"/>
            <a:ext cx="9144000" cy="3637202"/>
          </a:xfrm>
        </p:spPr>
        <p:txBody>
          <a:bodyPr rtlCol="0"/>
          <a:lstStyle/>
          <a:p>
            <a:pPr algn="l" eaLnBrk="1" fontAlgn="auto" hangingPunct="1">
              <a:spcAft>
                <a:spcPts val="0"/>
              </a:spcAft>
              <a:buFont typeface="Arial"/>
              <a:buNone/>
              <a:defRPr/>
            </a:pPr>
            <a:r>
              <a:rPr lang="es-ES" dirty="0" smtClean="0">
                <a:ea typeface="+mn-ea"/>
                <a:cs typeface="+mn-cs"/>
                <a:hlinkClick r:id="rId2"/>
              </a:rPr>
              <a:t>http://dsc.itmorelia.edu.mx/~jcolivares/</a:t>
            </a:r>
            <a:endParaRPr lang="es-ES" dirty="0" smtClean="0">
              <a:ea typeface="+mn-ea"/>
              <a:cs typeface="+mn-cs"/>
            </a:endParaRPr>
          </a:p>
          <a:p>
            <a:pPr algn="l" eaLnBrk="1" fontAlgn="auto" hangingPunct="1">
              <a:spcAft>
                <a:spcPts val="0"/>
              </a:spcAft>
              <a:buFont typeface="Arial"/>
              <a:buNone/>
              <a:defRPr/>
            </a:pPr>
            <a:r>
              <a:rPr lang="es-ES" dirty="0" smtClean="0">
                <a:cs typeface="+mn-cs"/>
                <a:hlinkClick r:id="rId3"/>
              </a:rPr>
              <a:t>juancarlosolivares@hotmail.com</a:t>
            </a:r>
            <a:endParaRPr lang="es-ES" dirty="0" smtClean="0">
              <a:cs typeface="+mn-cs"/>
            </a:endParaRPr>
          </a:p>
          <a:p>
            <a:pPr algn="l" eaLnBrk="1" fontAlgn="auto" hangingPunct="1">
              <a:spcAft>
                <a:spcPts val="0"/>
              </a:spcAft>
              <a:buFont typeface="Arial"/>
              <a:buNone/>
              <a:defRPr/>
            </a:pPr>
            <a:r>
              <a:rPr lang="es-ES" dirty="0" smtClean="0">
                <a:ea typeface="+mn-ea"/>
                <a:cs typeface="+mn-cs"/>
                <a:hlinkClick r:id="rId4"/>
              </a:rPr>
              <a:t>jcolivares@itmorelia.edu.mx</a:t>
            </a:r>
            <a:endParaRPr lang="es-ES" dirty="0" smtClean="0">
              <a:ea typeface="+mn-ea"/>
              <a:cs typeface="+mn-cs"/>
            </a:endParaRPr>
          </a:p>
          <a:p>
            <a:pPr algn="l" eaLnBrk="1" fontAlgn="auto" hangingPunct="1">
              <a:spcAft>
                <a:spcPts val="0"/>
              </a:spcAft>
              <a:buFont typeface="Arial"/>
              <a:buNone/>
              <a:defRPr/>
            </a:pPr>
            <a:r>
              <a:rPr lang="es-ES" dirty="0" smtClean="0">
                <a:cs typeface="+mn-cs"/>
              </a:rPr>
              <a:t>/</a:t>
            </a:r>
            <a:r>
              <a:rPr lang="es-ES" dirty="0" err="1" smtClean="0">
                <a:cs typeface="+mn-cs"/>
              </a:rPr>
              <a:t>juancarlosolivaresrojas</a:t>
            </a:r>
            <a:endParaRPr lang="es-ES" dirty="0" smtClean="0">
              <a:cs typeface="+mn-cs"/>
            </a:endParaRPr>
          </a:p>
          <a:p>
            <a:pPr algn="l" eaLnBrk="1" fontAlgn="auto" hangingPunct="1">
              <a:spcAft>
                <a:spcPts val="0"/>
              </a:spcAft>
              <a:buFont typeface="Arial"/>
              <a:buNone/>
              <a:defRPr/>
            </a:pPr>
            <a:r>
              <a:rPr lang="es-ES" dirty="0" smtClean="0">
                <a:ea typeface="+mn-ea"/>
                <a:cs typeface="+mn-cs"/>
              </a:rPr>
              <a:t>@</a:t>
            </a:r>
            <a:r>
              <a:rPr lang="es-ES" dirty="0" err="1" smtClean="0">
                <a:ea typeface="+mn-ea"/>
                <a:cs typeface="+mn-cs"/>
              </a:rPr>
              <a:t>jcolivares</a:t>
            </a:r>
            <a:r>
              <a:rPr lang="es-ES" dirty="0" smtClean="0">
                <a:ea typeface="+mn-ea"/>
                <a:cs typeface="+mn-cs"/>
              </a:rPr>
              <a:t> </a:t>
            </a:r>
          </a:p>
          <a:p>
            <a:pPr algn="l" eaLnBrk="1" fontAlgn="auto" hangingPunct="1">
              <a:spcAft>
                <a:spcPts val="0"/>
              </a:spcAft>
              <a:buFont typeface="Arial"/>
              <a:buNone/>
              <a:defRPr/>
            </a:pPr>
            <a:r>
              <a:rPr lang="es-ES" dirty="0" smtClean="0">
                <a:ea typeface="+mn-ea"/>
                <a:cs typeface="+mn-cs"/>
              </a:rPr>
              <a:t> </a:t>
            </a:r>
          </a:p>
          <a:p>
            <a:pPr eaLnBrk="1" fontAlgn="auto" hangingPunct="1">
              <a:spcAft>
                <a:spcPts val="0"/>
              </a:spcAft>
              <a:buFont typeface="Arial"/>
              <a:buNone/>
              <a:defRPr/>
            </a:pPr>
            <a:endParaRPr lang="es-ES" dirty="0" smtClean="0">
              <a:ea typeface="+mn-ea"/>
              <a:cs typeface="+mn-cs"/>
            </a:endParaRPr>
          </a:p>
        </p:txBody>
      </p:sp>
      <p:pic>
        <p:nvPicPr>
          <p:cNvPr id="4" name="3 Imagen" descr="mascota.png"/>
          <p:cNvPicPr>
            <a:picLocks noChangeAspect="1"/>
          </p:cNvPicPr>
          <p:nvPr/>
        </p:nvPicPr>
        <p:blipFill>
          <a:blip r:embed="rId5"/>
          <a:stretch>
            <a:fillRect/>
          </a:stretch>
        </p:blipFill>
        <p:spPr>
          <a:xfrm>
            <a:off x="6869966" y="4794250"/>
            <a:ext cx="2274034" cy="2063750"/>
          </a:xfrm>
          <a:prstGeom prst="rect">
            <a:avLst/>
          </a:prstGeom>
        </p:spPr>
      </p:pic>
    </p:spTree>
    <p:extLst>
      <p:ext uri="{BB962C8B-B14F-4D97-AF65-F5344CB8AC3E}">
        <p14:creationId xmlns:p14="http://schemas.microsoft.com/office/powerpoint/2010/main" val="87457101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Introducción</a:t>
            </a:r>
            <a:endParaRPr lang="es-ES" dirty="0"/>
          </a:p>
        </p:txBody>
      </p:sp>
      <p:sp>
        <p:nvSpPr>
          <p:cNvPr id="3" name="Marcador de contenido 2"/>
          <p:cNvSpPr>
            <a:spLocks noGrp="1"/>
          </p:cNvSpPr>
          <p:nvPr>
            <p:ph idx="1"/>
          </p:nvPr>
        </p:nvSpPr>
        <p:spPr/>
        <p:txBody>
          <a:bodyPr>
            <a:normAutofit/>
          </a:bodyPr>
          <a:lstStyle/>
          <a:p>
            <a:endParaRPr lang="es-MX" dirty="0"/>
          </a:p>
          <a:p>
            <a:r>
              <a:rPr lang="es-MX" dirty="0" smtClean="0"/>
              <a:t>Problema de Salud Pública en México la Diabetes</a:t>
            </a:r>
          </a:p>
          <a:p>
            <a:endParaRPr lang="es-MX" dirty="0"/>
          </a:p>
          <a:p>
            <a:r>
              <a:rPr lang="es-MX" dirty="0" smtClean="0"/>
              <a:t>Se ocupa de un seguimiento muy especifico de la enfermedad para controlarla en especial en niños y jóvenes.</a:t>
            </a:r>
            <a:endParaRPr lang="es-MX" dirty="0"/>
          </a:p>
        </p:txBody>
      </p:sp>
    </p:spTree>
    <p:extLst>
      <p:ext uri="{BB962C8B-B14F-4D97-AF65-F5344CB8AC3E}">
        <p14:creationId xmlns:p14="http://schemas.microsoft.com/office/powerpoint/2010/main" val="387574155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Introducción</a:t>
            </a:r>
            <a:endParaRPr lang="es-ES" dirty="0"/>
          </a:p>
        </p:txBody>
      </p:sp>
      <p:sp>
        <p:nvSpPr>
          <p:cNvPr id="3" name="Marcador de contenido 2"/>
          <p:cNvSpPr>
            <a:spLocks noGrp="1"/>
          </p:cNvSpPr>
          <p:nvPr>
            <p:ph idx="1"/>
          </p:nvPr>
        </p:nvSpPr>
        <p:spPr/>
        <p:txBody>
          <a:bodyPr>
            <a:normAutofit/>
          </a:bodyPr>
          <a:lstStyle/>
          <a:p>
            <a:r>
              <a:rPr lang="es-MX" dirty="0" smtClean="0"/>
              <a:t>Se debe </a:t>
            </a:r>
            <a:r>
              <a:rPr lang="es-MX" dirty="0"/>
              <a:t>tener </a:t>
            </a:r>
            <a:r>
              <a:rPr lang="es-MX" dirty="0" smtClean="0"/>
              <a:t>un estricto </a:t>
            </a:r>
            <a:r>
              <a:rPr lang="es-MX" dirty="0"/>
              <a:t>control de la alimentación que debe llevar un niño o un joven con diabetes tipo </a:t>
            </a:r>
            <a:r>
              <a:rPr lang="es-MX" dirty="0" smtClean="0"/>
              <a:t>1</a:t>
            </a:r>
          </a:p>
          <a:p>
            <a:endParaRPr lang="es-MX" dirty="0"/>
          </a:p>
          <a:p>
            <a:r>
              <a:rPr lang="es-MX" dirty="0" smtClean="0"/>
              <a:t>Se desarrolló una herramienta que permita llevar ese seguimiento y control de forma adecuada.</a:t>
            </a:r>
            <a:endParaRPr lang="es-ES_tradnl" dirty="0"/>
          </a:p>
        </p:txBody>
      </p:sp>
    </p:spTree>
    <p:extLst>
      <p:ext uri="{BB962C8B-B14F-4D97-AF65-F5344CB8AC3E}">
        <p14:creationId xmlns:p14="http://schemas.microsoft.com/office/powerpoint/2010/main" val="78056225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Desarrollo</a:t>
            </a:r>
            <a:endParaRPr lang="es-ES" dirty="0"/>
          </a:p>
        </p:txBody>
      </p:sp>
      <p:sp>
        <p:nvSpPr>
          <p:cNvPr id="3" name="Marcador de contenido 2"/>
          <p:cNvSpPr>
            <a:spLocks noGrp="1"/>
          </p:cNvSpPr>
          <p:nvPr>
            <p:ph idx="1"/>
          </p:nvPr>
        </p:nvSpPr>
        <p:spPr/>
        <p:txBody>
          <a:bodyPr>
            <a:normAutofit/>
          </a:bodyPr>
          <a:lstStyle/>
          <a:p>
            <a:pPr>
              <a:lnSpc>
                <a:spcPct val="150000"/>
              </a:lnSpc>
            </a:pPr>
            <a:endParaRPr lang="es-ES_tradnl" dirty="0" smtClean="0"/>
          </a:p>
          <a:p>
            <a:r>
              <a:rPr lang="es-ES_tradnl" dirty="0" smtClean="0"/>
              <a:t>Se realizó un análisis con pacientes (niños y jóvenes con sus padres) así como médicos.</a:t>
            </a:r>
          </a:p>
          <a:p>
            <a:endParaRPr lang="es-ES_tradnl" dirty="0"/>
          </a:p>
          <a:p>
            <a:r>
              <a:rPr lang="es-ES_tradnl" dirty="0" smtClean="0"/>
              <a:t>Se realizó una investigación del estado del Estado del Arte de herramientas especializadas.</a:t>
            </a:r>
            <a:endParaRPr lang="es-ES_tradnl" dirty="0"/>
          </a:p>
        </p:txBody>
      </p:sp>
    </p:spTree>
    <p:extLst>
      <p:ext uri="{BB962C8B-B14F-4D97-AF65-F5344CB8AC3E}">
        <p14:creationId xmlns:p14="http://schemas.microsoft.com/office/powerpoint/2010/main" val="329366201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Estado del Arte</a:t>
            </a:r>
            <a:endParaRPr lang="es-ES" dirty="0"/>
          </a:p>
        </p:txBody>
      </p:sp>
      <p:sp>
        <p:nvSpPr>
          <p:cNvPr id="3" name="Marcador de contenido 2"/>
          <p:cNvSpPr>
            <a:spLocks noGrp="1"/>
          </p:cNvSpPr>
          <p:nvPr>
            <p:ph idx="1"/>
          </p:nvPr>
        </p:nvSpPr>
        <p:spPr/>
        <p:txBody>
          <a:bodyPr>
            <a:normAutofit/>
          </a:bodyPr>
          <a:lstStyle/>
          <a:p>
            <a:pPr>
              <a:lnSpc>
                <a:spcPct val="150000"/>
              </a:lnSpc>
            </a:pPr>
            <a:endParaRPr lang="es-ES_tradnl" dirty="0" smtClean="0"/>
          </a:p>
          <a:p>
            <a:r>
              <a:rPr lang="es-MX" dirty="0" smtClean="0"/>
              <a:t>Existen muchos sitios Web que comparten información sobre la diabetes.</a:t>
            </a:r>
          </a:p>
          <a:p>
            <a:endParaRPr lang="es-MX" dirty="0"/>
          </a:p>
          <a:p>
            <a:r>
              <a:rPr lang="es-MX" dirty="0" smtClean="0"/>
              <a:t>Son pocas las aplicaciones reales accesibles a los usuarios finales.</a:t>
            </a:r>
            <a:endParaRPr lang="es-ES_tradnl" dirty="0"/>
          </a:p>
        </p:txBody>
      </p:sp>
    </p:spTree>
    <p:extLst>
      <p:ext uri="{BB962C8B-B14F-4D97-AF65-F5344CB8AC3E}">
        <p14:creationId xmlns:p14="http://schemas.microsoft.com/office/powerpoint/2010/main" val="62322043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Desarrollo</a:t>
            </a:r>
            <a:endParaRPr lang="es-ES" dirty="0"/>
          </a:p>
        </p:txBody>
      </p:sp>
      <p:sp>
        <p:nvSpPr>
          <p:cNvPr id="3" name="Marcador de contenido 2"/>
          <p:cNvSpPr>
            <a:spLocks noGrp="1"/>
          </p:cNvSpPr>
          <p:nvPr>
            <p:ph idx="1"/>
          </p:nvPr>
        </p:nvSpPr>
        <p:spPr/>
        <p:txBody>
          <a:bodyPr>
            <a:normAutofit/>
          </a:bodyPr>
          <a:lstStyle/>
          <a:p>
            <a:endParaRPr lang="es-ES_tradnl" dirty="0" smtClean="0"/>
          </a:p>
          <a:p>
            <a:r>
              <a:rPr lang="es-ES_tradnl" dirty="0" smtClean="0"/>
              <a:t>Se desarrolló un sitio Web con dos vistas:</a:t>
            </a:r>
          </a:p>
          <a:p>
            <a:endParaRPr lang="es-ES_tradnl" dirty="0"/>
          </a:p>
          <a:p>
            <a:r>
              <a:rPr lang="es-ES_tradnl" dirty="0" smtClean="0"/>
              <a:t>Una para padres donde están los menús sugeridos con sus raciones y poder dar seguimiento</a:t>
            </a:r>
            <a:endParaRPr lang="es-ES_tradnl" dirty="0"/>
          </a:p>
        </p:txBody>
      </p:sp>
    </p:spTree>
    <p:extLst>
      <p:ext uri="{BB962C8B-B14F-4D97-AF65-F5344CB8AC3E}">
        <p14:creationId xmlns:p14="http://schemas.microsoft.com/office/powerpoint/2010/main" val="287686728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Desarrollo</a:t>
            </a:r>
            <a:endParaRPr lang="es-ES" dirty="0"/>
          </a:p>
        </p:txBody>
      </p:sp>
      <p:pic>
        <p:nvPicPr>
          <p:cNvPr id="4" name="Marcador de contenido 3" descr="paciente.tiff"/>
          <p:cNvPicPr>
            <a:picLocks noGrp="1" noChangeAspect="1"/>
          </p:cNvPicPr>
          <p:nvPr>
            <p:ph idx="1"/>
          </p:nvPr>
        </p:nvPicPr>
        <p:blipFill>
          <a:blip r:embed="rId3">
            <a:extLst>
              <a:ext uri="{28A0092B-C50C-407E-A947-70E740481C1C}">
                <a14:useLocalDpi xmlns:a14="http://schemas.microsoft.com/office/drawing/2010/main" val="0"/>
              </a:ext>
            </a:extLst>
          </a:blip>
          <a:srcRect l="-29179" r="-29179"/>
          <a:stretch>
            <a:fillRect/>
          </a:stretch>
        </p:blipFill>
        <p:spPr/>
      </p:pic>
    </p:spTree>
    <p:extLst>
      <p:ext uri="{BB962C8B-B14F-4D97-AF65-F5344CB8AC3E}">
        <p14:creationId xmlns:p14="http://schemas.microsoft.com/office/powerpoint/2010/main" val="160507808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Desarrollo</a:t>
            </a:r>
            <a:endParaRPr lang="es-ES" dirty="0"/>
          </a:p>
        </p:txBody>
      </p:sp>
      <p:sp>
        <p:nvSpPr>
          <p:cNvPr id="3" name="Marcador de contenido 2"/>
          <p:cNvSpPr>
            <a:spLocks noGrp="1"/>
          </p:cNvSpPr>
          <p:nvPr>
            <p:ph idx="1"/>
          </p:nvPr>
        </p:nvSpPr>
        <p:spPr/>
        <p:txBody>
          <a:bodyPr>
            <a:normAutofit/>
          </a:bodyPr>
          <a:lstStyle/>
          <a:p>
            <a:endParaRPr lang="es-ES_tradnl" dirty="0" smtClean="0"/>
          </a:p>
          <a:p>
            <a:r>
              <a:rPr lang="es-ES_tradnl" dirty="0" smtClean="0"/>
              <a:t>Otra para los médicos donde se da seguimiento a los pacientes, se obtienen reportes estadísticos y se atienden dudas*</a:t>
            </a:r>
          </a:p>
          <a:p>
            <a:endParaRPr lang="es-ES_tradnl" dirty="0"/>
          </a:p>
          <a:p>
            <a:r>
              <a:rPr lang="es-ES_tradnl" dirty="0" smtClean="0">
                <a:hlinkClick r:id="rId3"/>
              </a:rPr>
              <a:t>http://dsc.itmorelia.edu.mx/diabetinf</a:t>
            </a:r>
            <a:r>
              <a:rPr lang="es-ES_tradnl" dirty="0" smtClean="0"/>
              <a:t> </a:t>
            </a:r>
          </a:p>
          <a:p>
            <a:endParaRPr lang="es-ES_tradnl" dirty="0"/>
          </a:p>
          <a:p>
            <a:endParaRPr lang="es-ES_tradnl" dirty="0"/>
          </a:p>
        </p:txBody>
      </p:sp>
    </p:spTree>
    <p:extLst>
      <p:ext uri="{BB962C8B-B14F-4D97-AF65-F5344CB8AC3E}">
        <p14:creationId xmlns:p14="http://schemas.microsoft.com/office/powerpoint/2010/main" val="224444990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Desarrollo</a:t>
            </a:r>
            <a:endParaRPr lang="es-ES" dirty="0"/>
          </a:p>
        </p:txBody>
      </p:sp>
      <p:pic>
        <p:nvPicPr>
          <p:cNvPr id="4" name="Marcador de contenido 3" descr="doctor.tiff"/>
          <p:cNvPicPr>
            <a:picLocks noGrp="1" noChangeAspect="1"/>
          </p:cNvPicPr>
          <p:nvPr>
            <p:ph idx="1"/>
          </p:nvPr>
        </p:nvPicPr>
        <p:blipFill>
          <a:blip r:embed="rId3">
            <a:extLst>
              <a:ext uri="{28A0092B-C50C-407E-A947-70E740481C1C}">
                <a14:useLocalDpi xmlns:a14="http://schemas.microsoft.com/office/drawing/2010/main" val="0"/>
              </a:ext>
            </a:extLst>
          </a:blip>
          <a:srcRect l="-40342" r="-40342"/>
          <a:stretch>
            <a:fillRect/>
          </a:stretch>
        </p:blipFill>
        <p:spPr/>
      </p:pic>
    </p:spTree>
    <p:extLst>
      <p:ext uri="{BB962C8B-B14F-4D97-AF65-F5344CB8AC3E}">
        <p14:creationId xmlns:p14="http://schemas.microsoft.com/office/powerpoint/2010/main" val="61257512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11347</TotalTime>
  <Words>1142</Words>
  <Application>Microsoft Macintosh PowerPoint</Application>
  <PresentationFormat>Presentación en pantalla (4:3)</PresentationFormat>
  <Paragraphs>135</Paragraphs>
  <Slides>15</Slides>
  <Notes>14</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Tema de Office</vt:lpstr>
      <vt:lpstr>Sistema de Control y Seguimiento de Diabetes Tipo I en Niños y Jóvenes</vt:lpstr>
      <vt:lpstr>Introducción</vt:lpstr>
      <vt:lpstr>Introducción</vt:lpstr>
      <vt:lpstr>Desarrollo</vt:lpstr>
      <vt:lpstr>Estado del Arte</vt:lpstr>
      <vt:lpstr>Desarrollo</vt:lpstr>
      <vt:lpstr>Desarrollo</vt:lpstr>
      <vt:lpstr>Desarrollo</vt:lpstr>
      <vt:lpstr>Desarrollo</vt:lpstr>
      <vt:lpstr>Desarrollo</vt:lpstr>
      <vt:lpstr>Desarrollo</vt:lpstr>
      <vt:lpstr>Conclusiones</vt:lpstr>
      <vt:lpstr>Trabajo Futuro</vt:lpstr>
      <vt:lpstr>Agradecimientos</vt:lpstr>
      <vt:lpstr>¿Preguntas?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Proyectos Integradores</dc:title>
  <dc:subject>Curso Taller</dc:subject>
  <dc:creator>M.C. Juan Carlos Olivares Rojas</dc:creator>
  <cp:keywords>Proyectos Integradores, Instituto Tecnológico de Morelia, Departamento de Sistemas y Computación</cp:keywords>
  <dc:description>Curso-Taller de Proyectos Integradores del Depto. de Sistemas y Computación del Instituto Tecnológico de Morelia</dc:description>
  <cp:lastModifiedBy>Juan Carlos Olivares Rojas</cp:lastModifiedBy>
  <cp:revision>528</cp:revision>
  <dcterms:created xsi:type="dcterms:W3CDTF">2014-01-13T02:40:34Z</dcterms:created>
  <dcterms:modified xsi:type="dcterms:W3CDTF">2014-10-16T20:58:48Z</dcterms:modified>
  <cp:category>Docencia</cp:category>
</cp:coreProperties>
</file>