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668" r:id="rId5"/>
    <p:sldId id="1192" r:id="rId6"/>
    <p:sldId id="1064" r:id="rId7"/>
    <p:sldId id="1261" r:id="rId8"/>
    <p:sldId id="1262" r:id="rId9"/>
    <p:sldId id="1265" r:id="rId10"/>
    <p:sldId id="1263" r:id="rId11"/>
    <p:sldId id="1264" r:id="rId12"/>
    <p:sldId id="1065" r:id="rId13"/>
    <p:sldId id="1259" r:id="rId14"/>
    <p:sldId id="1260" r:id="rId15"/>
    <p:sldId id="1266" r:id="rId16"/>
    <p:sldId id="1267" r:id="rId17"/>
    <p:sldId id="1268" r:id="rId18"/>
    <p:sldId id="514" r:id="rId19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09/07/22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483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5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34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402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003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91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157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16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861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49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432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877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1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Matemáticas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Básicas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con Python</a:t>
            </a: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Julio 2022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0A5D05E1-1F7C-384D-AD10-724BE45704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35434" y="-44917"/>
            <a:ext cx="1833874" cy="13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Algebra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0" y="856357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dirty="0"/>
              <a:t>Manejo de fórmulas. Expresiones algebraicas</a:t>
            </a:r>
          </a:p>
          <a:p>
            <a:pPr algn="just"/>
            <a:endParaRPr lang="es-ES_tradnl" sz="3200" dirty="0">
              <a:solidFill>
                <a:srgbClr val="00B050"/>
              </a:solidFill>
            </a:endParaRPr>
          </a:p>
          <a:p>
            <a:pPr algn="just"/>
            <a:r>
              <a:rPr lang="es-ES_tradnl" sz="3200" dirty="0" err="1">
                <a:solidFill>
                  <a:srgbClr val="00B050"/>
                </a:solidFill>
              </a:rPr>
              <a:t>Graficación</a:t>
            </a:r>
            <a:r>
              <a:rPr lang="es-ES_tradnl" sz="3200" dirty="0">
                <a:solidFill>
                  <a:srgbClr val="00B050"/>
                </a:solidFill>
              </a:rPr>
              <a:t> usando </a:t>
            </a:r>
            <a:r>
              <a:rPr lang="es-ES_tradnl" sz="3200" dirty="0" err="1">
                <a:solidFill>
                  <a:srgbClr val="00B050"/>
                </a:solidFill>
              </a:rPr>
              <a:t>matplotlib</a:t>
            </a:r>
            <a:r>
              <a:rPr lang="es-ES_tradnl" sz="3200" dirty="0">
                <a:solidFill>
                  <a:srgbClr val="00B050"/>
                </a:solidFill>
              </a:rPr>
              <a:t> (instalación, tipos de gráficas)</a:t>
            </a:r>
          </a:p>
          <a:p>
            <a:pPr algn="just"/>
            <a:endParaRPr lang="es-ES_tradnl" sz="3200" dirty="0">
              <a:solidFill>
                <a:srgbClr val="00B050"/>
              </a:solidFill>
            </a:endParaRPr>
          </a:p>
          <a:p>
            <a:pPr algn="just"/>
            <a:r>
              <a:rPr lang="es-ES" sz="3200" dirty="0">
                <a:solidFill>
                  <a:srgbClr val="7030A0"/>
                </a:solidFill>
              </a:rPr>
              <a:t>Otras herramientas de </a:t>
            </a:r>
            <a:r>
              <a:rPr lang="es-ES" sz="3200" dirty="0" err="1">
                <a:solidFill>
                  <a:srgbClr val="7030A0"/>
                </a:solidFill>
              </a:rPr>
              <a:t>graficación</a:t>
            </a:r>
            <a:r>
              <a:rPr lang="es-ES" sz="3200" dirty="0">
                <a:solidFill>
                  <a:srgbClr val="7030A0"/>
                </a:solidFill>
              </a:rPr>
              <a:t>:</a:t>
            </a:r>
            <a:endParaRPr lang="es-ES_tradnl" sz="3200" dirty="0"/>
          </a:p>
          <a:p>
            <a:pPr algn="just"/>
            <a:endParaRPr lang="es-ES_tradnl" sz="3200" dirty="0"/>
          </a:p>
          <a:p>
            <a:pPr algn="just"/>
            <a:r>
              <a:rPr lang="es-ES_tradnl" sz="3200" dirty="0" err="1"/>
              <a:t>Geogebra</a:t>
            </a:r>
            <a:r>
              <a:rPr lang="es-ES_tradnl" sz="3200" dirty="0"/>
              <a:t>: </a:t>
            </a:r>
            <a:r>
              <a:rPr lang="es-ES_tradnl" sz="3200" dirty="0">
                <a:hlinkClick r:id="rId3"/>
              </a:rPr>
              <a:t>https://www.geogebra.org/</a:t>
            </a:r>
            <a:r>
              <a:rPr lang="es-ES_tradnl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00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Algebra Simbólica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0" y="85635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No se puede definir una ecuación si no están sus componentes definidos: y= 2x +b</a:t>
            </a:r>
            <a:r>
              <a:rPr lang="es-ES_tradnl" sz="32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/>
              <a:t>Utilización de la biblioteca </a:t>
            </a:r>
            <a:r>
              <a:rPr lang="es-ES_tradnl" sz="3200" dirty="0" err="1"/>
              <a:t>Sympy</a:t>
            </a:r>
            <a:r>
              <a:rPr lang="es-ES_tradnl" sz="32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C00000"/>
                </a:solidFill>
              </a:rPr>
              <a:t>Manejo de </a:t>
            </a:r>
            <a:r>
              <a:rPr lang="es-ES_tradnl" sz="3200" dirty="0" err="1">
                <a:solidFill>
                  <a:srgbClr val="C00000"/>
                </a:solidFill>
              </a:rPr>
              <a:t>Simbolos</a:t>
            </a:r>
            <a:r>
              <a:rPr lang="es-ES_tradnl" sz="3200" dirty="0">
                <a:solidFill>
                  <a:srgbClr val="C00000"/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Simplificación de expresiones: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¿Cuánto es </a:t>
            </a:r>
            <a:r>
              <a:rPr lang="es-ES_tradnl" sz="3200" dirty="0" err="1">
                <a:solidFill>
                  <a:schemeClr val="accent6">
                    <a:lumMod val="75000"/>
                  </a:schemeClr>
                </a:solidFill>
              </a:rPr>
              <a:t>x+y+x-y</a:t>
            </a: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70C0"/>
                </a:solidFill>
              </a:rPr>
              <a:t>Formateo de expresiones algebraicas</a:t>
            </a:r>
          </a:p>
        </p:txBody>
      </p:sp>
    </p:spTree>
    <p:extLst>
      <p:ext uri="{BB962C8B-B14F-4D97-AF65-F5344CB8AC3E}">
        <p14:creationId xmlns:p14="http://schemas.microsoft.com/office/powerpoint/2010/main" val="50928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Algebra Simbólica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0" y="85635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70C0"/>
                </a:solidFill>
              </a:rPr>
              <a:t>Substituciones (</a:t>
            </a:r>
            <a:r>
              <a:rPr lang="es-ES_tradnl" sz="3200" dirty="0" err="1">
                <a:solidFill>
                  <a:srgbClr val="0070C0"/>
                </a:solidFill>
              </a:rPr>
              <a:t>subs</a:t>
            </a:r>
            <a:r>
              <a:rPr lang="es-ES_tradnl" sz="3200" dirty="0">
                <a:solidFill>
                  <a:srgbClr val="0070C0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Expansión de expresiones: ¿Cuánto es (2x-3)**3?</a:t>
            </a:r>
            <a:r>
              <a:rPr lang="es-ES_tradnl" sz="32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/>
              <a:t>Límites (</a:t>
            </a:r>
            <a:r>
              <a:rPr lang="es-ES_tradnl" sz="3200" dirty="0" err="1"/>
              <a:t>limit</a:t>
            </a:r>
            <a:r>
              <a:rPr lang="es-ES_tradnl" sz="3200" dirty="0"/>
              <a:t>):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C00000"/>
                </a:solidFill>
              </a:rPr>
              <a:t>Derivadas (</a:t>
            </a:r>
            <a:r>
              <a:rPr lang="es-ES_tradnl" sz="3200" dirty="0" err="1">
                <a:solidFill>
                  <a:srgbClr val="C00000"/>
                </a:solidFill>
              </a:rPr>
              <a:t>diff</a:t>
            </a:r>
            <a:r>
              <a:rPr lang="es-ES_tradnl" sz="3200" dirty="0">
                <a:solidFill>
                  <a:srgbClr val="C00000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Integrales (</a:t>
            </a:r>
            <a:r>
              <a:rPr lang="es-ES_tradnl" sz="3200" dirty="0" err="1">
                <a:solidFill>
                  <a:schemeClr val="accent6">
                    <a:lumMod val="75000"/>
                  </a:schemeClr>
                </a:solidFill>
              </a:rPr>
              <a:t>integrate</a:t>
            </a: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34809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Algebra Simbólica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0" y="85635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 err="1">
                <a:solidFill>
                  <a:srgbClr val="0070C0"/>
                </a:solidFill>
              </a:rPr>
              <a:t>Graficación</a:t>
            </a:r>
            <a:r>
              <a:rPr lang="es-ES_tradnl" sz="3200" dirty="0">
                <a:solidFill>
                  <a:srgbClr val="0070C0"/>
                </a:solidFill>
              </a:rPr>
              <a:t> con </a:t>
            </a:r>
            <a:r>
              <a:rPr lang="es-ES_tradnl" sz="3200" dirty="0" err="1">
                <a:solidFill>
                  <a:srgbClr val="0070C0"/>
                </a:solidFill>
              </a:rPr>
              <a:t>sympy</a:t>
            </a:r>
            <a:r>
              <a:rPr lang="es-ES_tradnl" sz="3200" dirty="0">
                <a:solidFill>
                  <a:srgbClr val="0070C0"/>
                </a:solidFill>
              </a:rPr>
              <a:t> (</a:t>
            </a:r>
            <a:r>
              <a:rPr lang="es-ES_tradnl" sz="3200" dirty="0" err="1">
                <a:solidFill>
                  <a:srgbClr val="0070C0"/>
                </a:solidFill>
              </a:rPr>
              <a:t>sympy.plotting</a:t>
            </a:r>
            <a:r>
              <a:rPr lang="es-ES_tradnl" sz="3200" dirty="0">
                <a:solidFill>
                  <a:srgbClr val="0070C0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Expansión de expresiones: ¿Cuánto es (2x-3)**3?</a:t>
            </a:r>
            <a:r>
              <a:rPr lang="es-ES_tradnl" sz="32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/>
              <a:t>Límites (</a:t>
            </a:r>
            <a:r>
              <a:rPr lang="es-ES_tradnl" sz="3200" dirty="0" err="1"/>
              <a:t>limit</a:t>
            </a:r>
            <a:r>
              <a:rPr lang="es-ES_tradnl" sz="3200" dirty="0"/>
              <a:t>):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C00000"/>
                </a:solidFill>
              </a:rPr>
              <a:t>Derivadas (</a:t>
            </a:r>
            <a:r>
              <a:rPr lang="es-ES_tradnl" sz="3200" dirty="0" err="1">
                <a:solidFill>
                  <a:srgbClr val="C00000"/>
                </a:solidFill>
              </a:rPr>
              <a:t>diff</a:t>
            </a:r>
            <a:r>
              <a:rPr lang="es-ES_tradnl" sz="3200" dirty="0">
                <a:solidFill>
                  <a:srgbClr val="C00000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Integrales (</a:t>
            </a:r>
            <a:r>
              <a:rPr lang="es-ES_tradnl" sz="3200" dirty="0" err="1">
                <a:solidFill>
                  <a:schemeClr val="accent6">
                    <a:lumMod val="75000"/>
                  </a:schemeClr>
                </a:solidFill>
              </a:rPr>
              <a:t>integrate</a:t>
            </a: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05375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Algebra Simbólica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0" y="85635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70C0"/>
                </a:solidFill>
              </a:rPr>
              <a:t>Resolución de ecuaciones (</a:t>
            </a:r>
            <a:r>
              <a:rPr lang="es-ES_tradnl" sz="3200" dirty="0" err="1">
                <a:solidFill>
                  <a:srgbClr val="0070C0"/>
                </a:solidFill>
              </a:rPr>
              <a:t>solve</a:t>
            </a:r>
            <a:r>
              <a:rPr lang="es-ES_tradnl" sz="3200" dirty="0">
                <a:solidFill>
                  <a:srgbClr val="0070C0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Resolución de sistemas de ecuaciones (</a:t>
            </a:r>
            <a:r>
              <a:rPr lang="es-ES_tradnl" sz="3200" dirty="0" err="1">
                <a:solidFill>
                  <a:srgbClr val="00B050"/>
                </a:solidFill>
              </a:rPr>
              <a:t>Eq</a:t>
            </a:r>
            <a:r>
              <a:rPr lang="es-ES_tradnl" sz="3200" dirty="0">
                <a:solidFill>
                  <a:srgbClr val="00B050"/>
                </a:solidFill>
              </a:rPr>
              <a:t>)</a:t>
            </a:r>
            <a:r>
              <a:rPr lang="es-ES_tradnl" sz="32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/>
              <a:t>Geometría en Python (</a:t>
            </a:r>
            <a:r>
              <a:rPr lang="es-ES_tradnl" sz="3200" dirty="0" err="1"/>
              <a:t>sympy.geometry</a:t>
            </a:r>
            <a:r>
              <a:rPr lang="es-ES_tradnl" sz="3200" dirty="0"/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C00000"/>
                </a:solidFill>
              </a:rPr>
              <a:t>Punto (Point)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Triángulos (</a:t>
            </a:r>
            <a:r>
              <a:rPr lang="es-ES_tradnl" sz="3200" dirty="0" err="1">
                <a:solidFill>
                  <a:schemeClr val="accent6">
                    <a:lumMod val="75000"/>
                  </a:schemeClr>
                </a:solidFill>
              </a:rPr>
              <a:t>Triangle</a:t>
            </a: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), </a:t>
            </a:r>
            <a:r>
              <a:rPr lang="es-ES_tradnl" sz="3200" dirty="0" err="1">
                <a:solidFill>
                  <a:schemeClr val="accent6">
                    <a:lumMod val="75000"/>
                  </a:schemeClr>
                </a:solidFill>
              </a:rPr>
              <a:t>Lineas</a:t>
            </a:r>
            <a:r>
              <a:rPr lang="es-ES_tradnl" sz="3200" dirty="0">
                <a:solidFill>
                  <a:schemeClr val="accent6">
                    <a:lumMod val="75000"/>
                  </a:schemeClr>
                </a:solidFill>
              </a:rPr>
              <a:t> (Line), Círculos (</a:t>
            </a:r>
            <a:r>
              <a:rPr lang="es-ES_tradnl" sz="3200">
                <a:solidFill>
                  <a:schemeClr val="accent6">
                    <a:lumMod val="75000"/>
                  </a:schemeClr>
                </a:solidFill>
              </a:rPr>
              <a:t>Circle)</a:t>
            </a:r>
            <a:endParaRPr lang="es-ES_tradnl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10505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Competencia Específica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101390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charset="0"/>
              <a:buChar char="•"/>
              <a:defRPr/>
            </a:pPr>
            <a:r>
              <a:rPr lang="es-MX" sz="3200" dirty="0"/>
              <a:t>Proporcionar </a:t>
            </a:r>
            <a:r>
              <a:rPr lang="es-MX" sz="3200" dirty="0">
                <a:solidFill>
                  <a:srgbClr val="00B050"/>
                </a:solidFill>
              </a:rPr>
              <a:t>conocimientos</a:t>
            </a:r>
            <a:r>
              <a:rPr lang="es-MX" sz="3200" dirty="0"/>
              <a:t> sobre la </a:t>
            </a:r>
            <a:r>
              <a:rPr lang="es-MX" sz="3200" dirty="0">
                <a:solidFill>
                  <a:srgbClr val="7030A0"/>
                </a:solidFill>
              </a:rPr>
              <a:t>matemáticas básicas para computación </a:t>
            </a:r>
            <a:r>
              <a:rPr lang="es-MX" sz="3200" dirty="0"/>
              <a:t>utilizando </a:t>
            </a:r>
            <a:r>
              <a:rPr lang="es-MX" sz="3200" dirty="0">
                <a:solidFill>
                  <a:srgbClr val="C00000"/>
                </a:solidFill>
              </a:rPr>
              <a:t>python </a:t>
            </a:r>
            <a:r>
              <a:rPr lang="es-MX" sz="3200" dirty="0"/>
              <a:t>así como otras 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herramientas computacionales</a:t>
            </a:r>
            <a:r>
              <a:rPr lang="es-MX" sz="3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3652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Temario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8536" y="783676"/>
            <a:ext cx="8955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dirty="0">
                <a:solidFill>
                  <a:srgbClr val="7030A0"/>
                </a:solidFill>
              </a:rPr>
              <a:t>1. Aritmético.</a:t>
            </a:r>
            <a:endParaRPr lang="es-ES_tradnl" sz="3200" dirty="0"/>
          </a:p>
          <a:p>
            <a:pPr algn="just"/>
            <a:endParaRPr lang="es-ES_tradnl" sz="3200" dirty="0"/>
          </a:p>
          <a:p>
            <a:pPr algn="just"/>
            <a:r>
              <a:rPr lang="es-ES_tradnl" sz="3200" dirty="0">
                <a:solidFill>
                  <a:srgbClr val="00B050"/>
                </a:solidFill>
              </a:rPr>
              <a:t>2. Algebraico.</a:t>
            </a:r>
          </a:p>
          <a:p>
            <a:pPr algn="just"/>
            <a:endParaRPr lang="es-ES_tradnl" sz="3200" dirty="0">
              <a:solidFill>
                <a:srgbClr val="00B050"/>
              </a:solidFill>
            </a:endParaRPr>
          </a:p>
          <a:p>
            <a:pPr algn="just"/>
            <a:r>
              <a:rPr lang="es-MX" sz="3200" dirty="0"/>
              <a:t>3. Estadístico y probabilidad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4. Geométrico.</a:t>
            </a:r>
          </a:p>
          <a:p>
            <a:pPr algn="just"/>
            <a:endParaRPr lang="es-MX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5. Trigonomético.</a:t>
            </a:r>
          </a:p>
        </p:txBody>
      </p:sp>
    </p:spTree>
    <p:extLst>
      <p:ext uri="{BB962C8B-B14F-4D97-AF65-F5344CB8AC3E}">
        <p14:creationId xmlns:p14="http://schemas.microsoft.com/office/powerpoint/2010/main" val="160512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Aritmética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8536" y="783676"/>
            <a:ext cx="89554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7030A0"/>
                </a:solidFill>
              </a:rPr>
              <a:t>Tipos de datos básicos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Listas, </a:t>
            </a:r>
            <a:r>
              <a:rPr lang="es-ES_tradnl" sz="3200" dirty="0" err="1">
                <a:solidFill>
                  <a:srgbClr val="00B050"/>
                </a:solidFill>
              </a:rPr>
              <a:t>tuplas</a:t>
            </a:r>
            <a:r>
              <a:rPr lang="es-ES_tradnl" sz="3200" dirty="0">
                <a:solidFill>
                  <a:srgbClr val="00B050"/>
                </a:solidFill>
              </a:rPr>
              <a:t>, diccionarios, conjuntos*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/>
              <a:t>ADT: Números complejos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Operaciones Aritméticas básicas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División (/, //, %, divmod)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7030A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7030A0"/>
                </a:solidFill>
              </a:rPr>
              <a:t>Potenciación (** , </a:t>
            </a:r>
            <a:r>
              <a:rPr lang="es-ES_tradnl" sz="3200" dirty="0" err="1">
                <a:solidFill>
                  <a:srgbClr val="7030A0"/>
                </a:solidFill>
              </a:rPr>
              <a:t>pow</a:t>
            </a:r>
            <a:r>
              <a:rPr lang="es-ES_tradnl" sz="3200" dirty="0">
                <a:solidFill>
                  <a:srgbClr val="7030A0"/>
                </a:solidFill>
              </a:rPr>
              <a:t>, </a:t>
            </a:r>
            <a:r>
              <a:rPr lang="es-ES_tradnl" sz="3200" dirty="0" err="1">
                <a:solidFill>
                  <a:srgbClr val="7030A0"/>
                </a:solidFill>
              </a:rPr>
              <a:t>sqrt</a:t>
            </a:r>
            <a:r>
              <a:rPr lang="es-ES_tradnl" sz="3200" dirty="0">
                <a:solidFill>
                  <a:srgbClr val="7030A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348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Aritmética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8536" y="783676"/>
            <a:ext cx="89554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7030A0"/>
                </a:solidFill>
              </a:rPr>
              <a:t>Números decimales a binario (IEEE-754)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Redondeo de números (3.45 y 3.55)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/>
              <a:t>Objeto Decimal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¿Cuánto es 0.1+0.1+0.1?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/>
              <a:t>format y expr. Comparación de decimales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B050"/>
                </a:solidFill>
              </a:rPr>
              <a:t>as_integer_ratio, hex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Otras funciones agregadas: max, min, sorted, sum, fsum</a:t>
            </a:r>
          </a:p>
        </p:txBody>
      </p:sp>
    </p:spTree>
    <p:extLst>
      <p:ext uri="{BB962C8B-B14F-4D97-AF65-F5344CB8AC3E}">
        <p14:creationId xmlns:p14="http://schemas.microsoft.com/office/powerpoint/2010/main" val="352716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Problema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8536" y="783676"/>
            <a:ext cx="89554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7030A0"/>
                </a:solidFill>
              </a:rPr>
              <a:t>Concepto de pi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B050"/>
                </a:solidFill>
              </a:rPr>
              <a:t>Serie de Gregory-</a:t>
            </a:r>
            <a:r>
              <a:rPr lang="es-ES" sz="3200" dirty="0" err="1">
                <a:solidFill>
                  <a:srgbClr val="00B050"/>
                </a:solidFill>
              </a:rPr>
              <a:t>Leibnz</a:t>
            </a:r>
            <a:endParaRPr lang="es-ES" sz="3200" dirty="0">
              <a:solidFill>
                <a:srgbClr val="00B05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rgbClr val="00B050"/>
                </a:solidFill>
              </a:rPr>
              <a:t>π = (4/1) - (4/3) + (4/5) - (4/7) + (4/9) - (4/11) + (4/13) - (4/15)</a:t>
            </a:r>
            <a:endParaRPr lang="es-MX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Serie de Nilakantha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</a:rPr>
              <a:t>π = 3 + 4/(2*3*4) - 4/(4*5*6) + 4/(6*7*8) - 4/(8*9*10) + 4/(10*11*12) - (4/(12*13*14)</a:t>
            </a:r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7030A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/>
              <a:t>¿Cuál converge más rápido para una precisión de 5 decimales?</a:t>
            </a:r>
          </a:p>
        </p:txBody>
      </p:sp>
    </p:spTree>
    <p:extLst>
      <p:ext uri="{BB962C8B-B14F-4D97-AF65-F5344CB8AC3E}">
        <p14:creationId xmlns:p14="http://schemas.microsoft.com/office/powerpoint/2010/main" val="68362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61365"/>
            <a:ext cx="9144000" cy="783676"/>
          </a:xfrm>
        </p:spPr>
        <p:txBody>
          <a:bodyPr/>
          <a:lstStyle/>
          <a:p>
            <a:r>
              <a:rPr lang="es-ES" dirty="0"/>
              <a:t>Aritmética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8536" y="1041859"/>
            <a:ext cx="89554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 err="1">
                <a:solidFill>
                  <a:srgbClr val="7030A0"/>
                </a:solidFill>
              </a:rPr>
              <a:t>Jupyter</a:t>
            </a:r>
            <a:r>
              <a:rPr lang="es-ES_tradnl" sz="3200" dirty="0">
                <a:solidFill>
                  <a:srgbClr val="7030A0"/>
                </a:solidFill>
              </a:rPr>
              <a:t> (cuadernos de </a:t>
            </a:r>
            <a:r>
              <a:rPr lang="es-ES_tradnl" sz="3200" dirty="0" err="1">
                <a:solidFill>
                  <a:srgbClr val="7030A0"/>
                </a:solidFill>
              </a:rPr>
              <a:t>python</a:t>
            </a:r>
            <a:r>
              <a:rPr lang="es-ES_tradnl" sz="3200" dirty="0">
                <a:solidFill>
                  <a:srgbClr val="7030A0"/>
                </a:solidFill>
              </a:rPr>
              <a:t>). Google </a:t>
            </a:r>
            <a:r>
              <a:rPr lang="es-ES_tradnl" sz="3200" dirty="0" err="1">
                <a:solidFill>
                  <a:srgbClr val="7030A0"/>
                </a:solidFill>
              </a:rPr>
              <a:t>colab</a:t>
            </a:r>
            <a:r>
              <a:rPr lang="es-ES_tradnl" sz="3200" dirty="0">
                <a:solidFill>
                  <a:srgbClr val="7030A0"/>
                </a:solidFill>
              </a:rPr>
              <a:t>: http://</a:t>
            </a:r>
            <a:r>
              <a:rPr lang="es-ES_tradnl" sz="3200" dirty="0" err="1">
                <a:solidFill>
                  <a:srgbClr val="7030A0"/>
                </a:solidFill>
              </a:rPr>
              <a:t>colab.research.google.com</a:t>
            </a:r>
            <a:endParaRPr lang="es-ES_tradnl" sz="3200" dirty="0">
              <a:solidFill>
                <a:srgbClr val="7030A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7030A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 err="1">
                <a:solidFill>
                  <a:srgbClr val="00B050"/>
                </a:solidFill>
              </a:rPr>
              <a:t>Markdown</a:t>
            </a: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/>
              <a:t>Latex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7030A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Fracciones (Fraction)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Repositorios: Mathematical Python: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https://github.com/patrickwalls/mathematical-python</a:t>
            </a:r>
          </a:p>
        </p:txBody>
      </p:sp>
    </p:spTree>
    <p:extLst>
      <p:ext uri="{BB962C8B-B14F-4D97-AF65-F5344CB8AC3E}">
        <p14:creationId xmlns:p14="http://schemas.microsoft.com/office/powerpoint/2010/main" val="60860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Aritmética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8536" y="783676"/>
            <a:ext cx="89554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7030A0"/>
                </a:solidFill>
              </a:rPr>
              <a:t>Operadores binarios (y, o, o-exclusiva, negación)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3200" dirty="0">
                <a:solidFill>
                  <a:srgbClr val="00B050"/>
                </a:solidFill>
              </a:rPr>
              <a:t>Conversiones numéricas (</a:t>
            </a:r>
            <a:r>
              <a:rPr lang="es-ES_tradnl" sz="3200" dirty="0" err="1">
                <a:solidFill>
                  <a:srgbClr val="00B050"/>
                </a:solidFill>
              </a:rPr>
              <a:t>bin</a:t>
            </a:r>
            <a:r>
              <a:rPr lang="es-ES_tradnl" sz="3200" dirty="0">
                <a:solidFill>
                  <a:srgbClr val="00B050"/>
                </a:solidFill>
              </a:rPr>
              <a:t>, oct y </a:t>
            </a:r>
            <a:r>
              <a:rPr lang="es-ES_tradnl" sz="3200" dirty="0" err="1">
                <a:solidFill>
                  <a:srgbClr val="00B050"/>
                </a:solidFill>
              </a:rPr>
              <a:t>hex</a:t>
            </a:r>
            <a:r>
              <a:rPr lang="es-ES_tradnl" sz="3200" dirty="0">
                <a:solidFill>
                  <a:srgbClr val="00B050"/>
                </a:solidFill>
              </a:rPr>
              <a:t>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/>
              <a:t>Conversiones entre otras bases (int)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Sistemas de codificación (ASCII, UTF-8, Base 64)</a:t>
            </a:r>
          </a:p>
          <a:p>
            <a:pPr algn="just"/>
            <a:endParaRPr lang="es-MX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2">
                    <a:lumMod val="75000"/>
                  </a:schemeClr>
                </a:solidFill>
              </a:rPr>
              <a:t>Orden de bytes (to_bytes): Big little endian</a:t>
            </a:r>
          </a:p>
        </p:txBody>
      </p:sp>
    </p:spTree>
    <p:extLst>
      <p:ext uri="{BB962C8B-B14F-4D97-AF65-F5344CB8AC3E}">
        <p14:creationId xmlns:p14="http://schemas.microsoft.com/office/powerpoint/2010/main" val="239473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Aritmética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0" y="115742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/>
              <a:t>Otras herramientas: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B050"/>
                </a:solidFill>
              </a:rPr>
              <a:t>Cyberchef: https://gchq.github.io/CyberChef/</a:t>
            </a:r>
            <a:endParaRPr lang="es-MX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70C0"/>
                </a:solidFill>
              </a:rPr>
              <a:t>Google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rgbClr val="0070C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4"/>
                </a:solidFill>
              </a:rPr>
              <a:t>Wolframalpha: https://www.wolframalpha.com/</a:t>
            </a:r>
            <a:endParaRPr lang="es-MX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3200" dirty="0">
              <a:solidFill>
                <a:srgbClr val="00B05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Calculadoras científicas</a:t>
            </a:r>
            <a:endParaRPr lang="es-ES_tradn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3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B44A7D004DE043AE5C722122458609" ma:contentTypeVersion="0" ma:contentTypeDescription="Crear nuevo documento." ma:contentTypeScope="" ma:versionID="67165aaf359e9dce3cf1fb88f51323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d52eee179b4b7cb1aba1caaea387c4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4B9624-DD10-44FD-89F6-74740DB5F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19723</TotalTime>
  <Words>553</Words>
  <Application>Microsoft Macintosh PowerPoint</Application>
  <PresentationFormat>Presentación en pantalla (4:3)</PresentationFormat>
  <Paragraphs>147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EurekaSans-Light</vt:lpstr>
      <vt:lpstr>Montserrat</vt:lpstr>
      <vt:lpstr>Soberana Sans Light</vt:lpstr>
      <vt:lpstr>Symbol</vt:lpstr>
      <vt:lpstr>Times New Roman</vt:lpstr>
      <vt:lpstr>Wingdings</vt:lpstr>
      <vt:lpstr>Office Theme</vt:lpstr>
      <vt:lpstr>Presentación de PowerPoint</vt:lpstr>
      <vt:lpstr>Competencia Específica</vt:lpstr>
      <vt:lpstr>Temario</vt:lpstr>
      <vt:lpstr>Aritmética</vt:lpstr>
      <vt:lpstr>Aritmética</vt:lpstr>
      <vt:lpstr>Problema</vt:lpstr>
      <vt:lpstr>Aritmética</vt:lpstr>
      <vt:lpstr>Aritmética</vt:lpstr>
      <vt:lpstr>Aritmética</vt:lpstr>
      <vt:lpstr>Algebra</vt:lpstr>
      <vt:lpstr>Algebra Simbólica</vt:lpstr>
      <vt:lpstr>Algebra Simbólica</vt:lpstr>
      <vt:lpstr>Algebra Simbólica</vt:lpstr>
      <vt:lpstr>Algebra Simbólica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2745</cp:revision>
  <cp:lastPrinted>2017-12-05T14:11:13Z</cp:lastPrinted>
  <dcterms:modified xsi:type="dcterms:W3CDTF">2022-07-09T12:00:35Z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0x01010027B44A7D004DE043AE5C722122458609</vt:lpwstr>
  </property>
</Properties>
</file>