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668" r:id="rId5"/>
    <p:sldId id="2897" r:id="rId6"/>
    <p:sldId id="2672" r:id="rId7"/>
    <p:sldId id="260" r:id="rId8"/>
    <p:sldId id="2902" r:id="rId9"/>
    <p:sldId id="2905" r:id="rId10"/>
    <p:sldId id="2906" r:id="rId11"/>
    <p:sldId id="2851" r:id="rId12"/>
    <p:sldId id="2820" r:id="rId13"/>
    <p:sldId id="2890" r:id="rId14"/>
    <p:sldId id="2891" r:id="rId15"/>
    <p:sldId id="2892" r:id="rId16"/>
    <p:sldId id="2894" r:id="rId17"/>
    <p:sldId id="2895" r:id="rId18"/>
    <p:sldId id="2896" r:id="rId19"/>
    <p:sldId id="2900" r:id="rId20"/>
    <p:sldId id="2904" r:id="rId21"/>
    <p:sldId id="2899" r:id="rId22"/>
    <p:sldId id="2898" r:id="rId23"/>
    <p:sldId id="2907" r:id="rId24"/>
    <p:sldId id="514" r:id="rId25"/>
  </p:sldIdLst>
  <p:sldSz cx="9144000" cy="6858000" type="screen4x3"/>
  <p:notesSz cx="7772400" cy="100584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13"/>
    <p:restoredTop sz="93014"/>
  </p:normalViewPr>
  <p:slideViewPr>
    <p:cSldViewPr snapToGrid="0" snapToObjects="1">
      <p:cViewPr varScale="1">
        <p:scale>
          <a:sx n="118" d="100"/>
          <a:sy n="118" d="100"/>
        </p:scale>
        <p:origin x="11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0" d="100"/>
          <a:sy n="90" d="100"/>
        </p:scale>
        <p:origin x="25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C9F6084-19EA-9B47-B6EF-E1B91794D2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7E6E1EA-E9C1-844F-A659-01582AAB3D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31BCC-1062-0043-9FD3-D3087026EBE1}" type="datetimeFigureOut">
              <a:rPr lang="es-MX" smtClean="0"/>
              <a:t>21/05/26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1C4DDAD-5A68-0042-92DC-4A9B664B2E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7D3E45-36AF-414B-87F5-CB8CEA9E3C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68EDF-6B0A-3C41-BB9D-C70FADD808B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9911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spc="-1">
                <a:latin typeface="Arial"/>
              </a:rPr>
              <a:t>Click to edit the notes format</a:t>
            </a:r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spc="-1">
                <a:latin typeface="Times New Roman"/>
              </a:rPr>
              <a:t>&lt;header&gt;</a:t>
            </a:r>
            <a:endParaRPr/>
          </a:p>
        </p:txBody>
      </p:sp>
      <p:sp>
        <p:nvSpPr>
          <p:cNvPr id="46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47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8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13C3B623-6C9B-41FD-84A7-CD3729567FBE}" type="slidenum">
              <a:rPr lang="en-US" sz="1400" spc="-1">
                <a:latin typeface="Times New Roman"/>
              </a:rPr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body"/>
          </p:nvPr>
        </p:nvSpPr>
        <p:spPr>
          <a:xfrm>
            <a:off x="777960" y="4840200"/>
            <a:ext cx="6215760" cy="396000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640" algn="just">
              <a:lnSpc>
                <a:spcPct val="100000"/>
              </a:lnSpc>
            </a:pPr>
            <a:endParaRPr dirty="0"/>
          </a:p>
        </p:txBody>
      </p:sp>
      <p:sp>
        <p:nvSpPr>
          <p:cNvPr id="251" name="CustomShape 2"/>
          <p:cNvSpPr/>
          <p:nvPr/>
        </p:nvSpPr>
        <p:spPr>
          <a:xfrm>
            <a:off x="4402080" y="9553680"/>
            <a:ext cx="33678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ACD51DA4-1314-4BFC-AA82-1584F3BD5610}" type="slidenum">
              <a:rPr lang="en-US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4757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D116F-8F66-793E-944B-1C905D015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AA43B76-99C2-7994-6E27-639568AFBE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122A027-B2FA-4B8D-9AE5-FFD5AEC0C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C5BA47D-E8FC-F3CA-6716-B9A27D2D404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4172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1DEEA-9591-DBE0-1AFA-4662627C6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BB1EA5E-67AB-3009-67D6-5C85776702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B512F86-B111-5BA4-83B4-7BE7F91D71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0DCDE8E-0709-B56E-48AD-C65B59B472E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6471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17B57-E14C-F1EB-75D2-3B9E7AD90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B657625-C142-5A0F-EA4C-1333DA8EF5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E634BB7-68C2-68AA-2BB6-F6F582CF0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9D61B28-F492-590A-C699-505F9045D83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2253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7F73D-B4F3-A2D0-1BA3-B1445C1C8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7A2FFC7-143A-6037-0C28-A719B56BC5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69C3F3F-9DBF-EB4F-C21B-93D2C137F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EAA1F3D-7C60-E53B-B668-E5F72C99FD9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7315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FC0B4-4097-D860-8E96-492900918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2A98A84-08B7-6E0A-A4CD-A76CC8CAC6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A63BBD9-16C6-6852-1D66-0E5CB92AE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7A6F0A-2A00-7A05-8A9D-4DF72DE8D8D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917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09A35-1984-16C8-D063-3F8B7E089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8F843F3-F763-6280-0331-08A8367C15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B43DEDD-D230-8CC1-7C49-34A5FCC92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27755B8-84CB-6375-AA5D-3F053515518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3267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2EB1E-CC67-4C7D-B188-60A743A4F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4B7ED1B-85F5-0616-9690-0B4D2921A8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F0E2859-BFB2-0545-427D-3A06B37322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CBAE01-5AF3-4D85-E708-61702D3CFB2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7387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3CFEC-D729-BDBE-E015-41CC5974E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2E183DB-A893-1C6B-EDF1-1B35929FFC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7411975-E818-D590-7EC7-A867AC6598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200B34-E992-70B3-6E9B-6CF7E7B5A3D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5677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8C1AF-8619-B849-646A-738CF5484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C2BA125-D298-7542-C206-535E0E004A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015E23A-4FFD-4E35-34A8-9D383898F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2452FEF-7011-505C-01F0-DE14871BC32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906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C900C-6A18-4401-7622-8256870AC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042F65C-78F0-17F2-DC88-1486A81E0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4AE8CAF-5980-9CBF-3628-C4CE0EA7C6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E44BCC2-9842-6EE6-2331-FBCD1005437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5064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64EBA-57D8-E3EA-BEF9-E4EDE1545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17F8A50-3D99-8D92-4024-D26EEFE05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2BA5CD1-C23E-4BF3-4896-42A1C72E1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51790DC-2F04-A28B-AFF1-E23D0AFCD92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5516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24AEB-4F1D-DE07-D640-31FFAE789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73798EC-0F5B-1197-95B7-27F8A3F1F1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C2E05BB-E746-E36E-0337-1B86CCC2E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6E12738-5E8A-5431-2F14-55BA70C373D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29373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• ResearchGate</a:t>
            </a:r>
          </a:p>
          <a:p>
            <a:r>
              <a:rPr lang="es-MX" dirty="0"/>
              <a:t>•</a:t>
            </a:r>
          </a:p>
          <a:p>
            <a:r>
              <a:rPr lang="es-MX" dirty="0"/>
              <a:t>• UNESCO</a:t>
            </a:r>
          </a:p>
          <a:p>
            <a:r>
              <a:rPr lang="es-MX" dirty="0"/>
              <a:t>• arXiv Research Papers</a:t>
            </a:r>
          </a:p>
          <a:p>
            <a:r>
              <a:rPr lang="es-MX" dirty="0"/>
              <a:t>• Redalyc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61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C09BF-1FC9-2A3D-CA69-B15AE711E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2A2B61D-BD9E-02A8-FEA5-F7E00EBA13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D12B565-521A-30AE-32D5-7F93395D8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2D1F68A-29A1-B11A-6F8F-628847794B9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8250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sldNum" idx="7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023FE95-7341-428D-BC43-23F500B09ECF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0177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A17FD-41DE-F8A4-2CE7-59A59FAC6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379BC5B-D696-7EA1-2F72-24552B11EB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0D60C45-E8BF-7A04-BDD0-BCAA272C9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5C338ED-2706-29A7-D784-305B61CC818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1824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CFB52-370B-B5E7-6A2F-79795CFB9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A663DDA-4830-4A42-F570-9636E848A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B97B276-33B3-7430-5FFA-F767A10CC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8AD71B-C79F-CFD3-A041-96005AA7FDD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1202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C947E-E0A4-C26D-F5CC-472A88132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>
            <a:extLst>
              <a:ext uri="{FF2B5EF4-FFF2-40B4-BE49-F238E27FC236}">
                <a16:creationId xmlns:a16="http://schemas.microsoft.com/office/drawing/2014/main" id="{4F1921A9-E84E-2270-43EA-F152725E69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306" name="PlaceHolder 2">
            <a:extLst>
              <a:ext uri="{FF2B5EF4-FFF2-40B4-BE49-F238E27FC236}">
                <a16:creationId xmlns:a16="http://schemas.microsoft.com/office/drawing/2014/main" id="{666D1718-FF4A-1901-15E6-6D454C76618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307" name="PlaceHolder 3">
            <a:extLst>
              <a:ext uri="{FF2B5EF4-FFF2-40B4-BE49-F238E27FC236}">
                <a16:creationId xmlns:a16="http://schemas.microsoft.com/office/drawing/2014/main" id="{E06163F8-F904-FEA2-3665-9BB27D11970B}"/>
              </a:ext>
            </a:extLst>
          </p:cNvPr>
          <p:cNvSpPr>
            <a:spLocks noGrp="1"/>
          </p:cNvSpPr>
          <p:nvPr>
            <p:ph type="sldNum" idx="7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023FE95-7341-428D-BC43-23F500B09ECF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7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2840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BDBE5-DE2F-2C33-BABC-7759EF940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10EBE61-FC39-9C64-7510-616C277E6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E008F42-57A9-284F-D7BC-AA324DD50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640C87-7FA7-1546-A10F-6B06FB40946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5661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61ADA-D591-C7FF-DC9B-ABA3E8BDB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5F5E2B0-54A0-3C7A-C29B-76B034FCEA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6874258-7522-D3FE-4EA3-52A7A0D2C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1E43F59-468A-9FC4-D9EE-F2A6E135B66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2316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367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/>
            </a:lvl1pPr>
          </a:lstStyle>
          <a:p>
            <a:endParaRPr dirty="0"/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182880" y="938615"/>
            <a:ext cx="8749364" cy="5712442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/>
            </a:lvl1pPr>
          </a:lstStyle>
          <a:p>
            <a:pPr algn="ctr"/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 hidden="1"/>
          <p:cNvSpPr/>
          <p:nvPr/>
        </p:nvSpPr>
        <p:spPr>
          <a:xfrm>
            <a:off x="4500000" y="-27360"/>
            <a:ext cx="4679280" cy="1153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r">
              <a:lnSpc>
                <a:spcPct val="100000"/>
              </a:lnSpc>
            </a:pPr>
            <a:r>
              <a:rPr lang="en-US" sz="1600" b="1" strike="noStrike" spc="-1">
                <a:solidFill>
                  <a:srgbClr val="737373"/>
                </a:solidFill>
                <a:uFill>
                  <a:solidFill>
                    <a:srgbClr val="FFFFFF"/>
                  </a:solidFill>
                </a:uFill>
                <a:latin typeface="Soberana Sans Light"/>
                <a:ea typeface="Soberana Sans Light"/>
              </a:rPr>
              <a:t>TECNOLÓGICO NACIONAL DE MÉXICO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1600" strike="noStrike" spc="-1">
                <a:solidFill>
                  <a:srgbClr val="737373"/>
                </a:solidFill>
                <a:uFill>
                  <a:solidFill>
                    <a:srgbClr val="FFFFFF"/>
                  </a:solidFill>
                </a:uFill>
                <a:latin typeface="Soberana Sans Light"/>
                <a:ea typeface="Soberana Sans Light"/>
              </a:rPr>
              <a:t>Instituto Tecnológico de Morelia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1600" strike="noStrike" spc="-1">
                <a:solidFill>
                  <a:srgbClr val="737373"/>
                </a:solidFill>
                <a:uFill>
                  <a:solidFill>
                    <a:srgbClr val="FFFFFF"/>
                  </a:solidFill>
                </a:uFill>
                <a:latin typeface="Soberana Sans Light"/>
                <a:ea typeface="Soberana Sans Light"/>
              </a:rPr>
              <a:t>Centro de Cómputo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urekaSans-Light"/>
                <a:ea typeface="EurekaSans-Light"/>
              </a:rPr>
              <a:t> 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 </a:t>
            </a:r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title"/>
          </p:nvPr>
        </p:nvSpPr>
        <p:spPr>
          <a:xfrm>
            <a:off x="0" y="985840"/>
            <a:ext cx="9143999" cy="941736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spc="-1" dirty="0">
                <a:latin typeface="Arial"/>
              </a:rPr>
              <a:t>Click to edit the title text format</a:t>
            </a:r>
            <a:endParaRPr dirty="0"/>
          </a:p>
        </p:txBody>
      </p:sp>
      <p:sp>
        <p:nvSpPr>
          <p:cNvPr id="9" name="PlaceHolder 4"/>
          <p:cNvSpPr>
            <a:spLocks noGrp="1"/>
          </p:cNvSpPr>
          <p:nvPr>
            <p:ph type="body"/>
          </p:nvPr>
        </p:nvSpPr>
        <p:spPr>
          <a:xfrm>
            <a:off x="0" y="1927576"/>
            <a:ext cx="9143999" cy="4930423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dirty="0">
                <a:latin typeface="Arial"/>
              </a:rPr>
              <a:t>Click to edit the outline text format</a:t>
            </a:r>
            <a:endParaRPr dirty="0"/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 dirty="0">
                <a:latin typeface="Arial"/>
              </a:rPr>
              <a:t>Second Outline Level</a:t>
            </a:r>
            <a:endParaRPr dirty="0"/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spc="-1" dirty="0">
                <a:latin typeface="Arial"/>
              </a:rPr>
              <a:t>Third Outline Level</a:t>
            </a:r>
            <a:endParaRPr dirty="0"/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spc="-1" dirty="0">
                <a:latin typeface="Arial"/>
              </a:rPr>
              <a:t>Fourth Outline Level</a:t>
            </a:r>
            <a:endParaRPr dirty="0"/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latin typeface="Arial"/>
              </a:rPr>
              <a:t>Fifth Outline Level</a:t>
            </a:r>
            <a:endParaRPr dirty="0"/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latin typeface="Arial"/>
              </a:rPr>
              <a:t>Sixth Outline Level</a:t>
            </a:r>
            <a:endParaRPr dirty="0"/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latin typeface="Arial"/>
              </a:rPr>
              <a:t>Seventh Outline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juan.or@morelia.tecnm.mx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153360" y="1964340"/>
            <a:ext cx="8836560" cy="467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50" name="CustomShape 2"/>
          <p:cNvSpPr/>
          <p:nvPr/>
        </p:nvSpPr>
        <p:spPr>
          <a:xfrm>
            <a:off x="1005840" y="2011680"/>
            <a:ext cx="7680600" cy="458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51" name="CustomShape 3"/>
          <p:cNvSpPr/>
          <p:nvPr/>
        </p:nvSpPr>
        <p:spPr>
          <a:xfrm>
            <a:off x="651828" y="1492711"/>
            <a:ext cx="7775640" cy="911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r>
              <a:rPr lang="en-US" sz="4000" b="1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El </a:t>
            </a:r>
            <a:r>
              <a:rPr lang="en-US" sz="4000" b="1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uso</a:t>
            </a:r>
            <a:r>
              <a:rPr lang="en-US" sz="4000" b="1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 de la IA </a:t>
            </a:r>
            <a:r>
              <a:rPr lang="en-US" sz="4000" b="1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en</a:t>
            </a:r>
            <a:r>
              <a:rPr lang="en-US" sz="4000" b="1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 la </a:t>
            </a:r>
            <a:r>
              <a:rPr lang="en-US" sz="4000" b="1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enseñanza</a:t>
            </a:r>
            <a:r>
              <a:rPr lang="en-US" sz="4000" b="1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 de </a:t>
            </a:r>
            <a:r>
              <a:rPr lang="en-US" sz="4000" b="1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Programación</a:t>
            </a:r>
            <a:r>
              <a:rPr lang="en-US" sz="4000" b="1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 Web</a:t>
            </a:r>
          </a:p>
        </p:txBody>
      </p:sp>
      <p:sp>
        <p:nvSpPr>
          <p:cNvPr id="52" name="CustomShape 4"/>
          <p:cNvSpPr/>
          <p:nvPr/>
        </p:nvSpPr>
        <p:spPr>
          <a:xfrm>
            <a:off x="153360" y="3345923"/>
            <a:ext cx="9126592" cy="146810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ctr"/>
            <a:r>
              <a:rPr lang="en-US" sz="2800" spc="-1" dirty="0"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Dr. Juan Carlos Olivares Rojas</a:t>
            </a:r>
          </a:p>
          <a:p>
            <a:pPr algn="ctr"/>
            <a:r>
              <a:rPr lang="en-US" sz="2800" spc="-1" dirty="0"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Dr. Javier Alejandro Rodríguez Herrejón</a:t>
            </a:r>
          </a:p>
          <a:p>
            <a:pPr algn="ctr"/>
            <a:r>
              <a:rPr lang="en-US" sz="2800" spc="-1" dirty="0"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M.C. Jesús Eduardo Alcaraz Chávez</a:t>
            </a:r>
          </a:p>
          <a:p>
            <a:pPr algn="ctr"/>
            <a:r>
              <a:rPr lang="en-US" sz="2800" spc="-1" dirty="0"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Lic. Omar Hernández Esquivel</a:t>
            </a:r>
          </a:p>
        </p:txBody>
      </p:sp>
      <p:pic>
        <p:nvPicPr>
          <p:cNvPr id="12" name="image3.png">
            <a:extLst>
              <a:ext uri="{FF2B5EF4-FFF2-40B4-BE49-F238E27FC236}">
                <a16:creationId xmlns:a16="http://schemas.microsoft.com/office/drawing/2014/main" id="{E3FC5802-4994-6F41-AEFF-8BB29AEAEBA5}"/>
              </a:ext>
            </a:extLst>
          </p:cNvPr>
          <p:cNvPicPr/>
          <p:nvPr/>
        </p:nvPicPr>
        <p:blipFill>
          <a:blip r:embed="rId3"/>
          <a:srcRect r="89894"/>
          <a:stretch/>
        </p:blipFill>
        <p:spPr>
          <a:xfrm>
            <a:off x="5401559" y="74921"/>
            <a:ext cx="1833875" cy="1228605"/>
          </a:xfrm>
          <a:prstGeom prst="rect">
            <a:avLst/>
          </a:prstGeom>
          <a:ln w="12600"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096BA5E-FD79-6D41-B567-5BDB5780817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3" y="101482"/>
            <a:ext cx="5316716" cy="106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6" descr="image">
            <a:extLst>
              <a:ext uri="{FF2B5EF4-FFF2-40B4-BE49-F238E27FC236}">
                <a16:creationId xmlns:a16="http://schemas.microsoft.com/office/drawing/2014/main" id="{76CAC194-D1EF-EC94-EB85-921DB3F55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719" y="40639"/>
            <a:ext cx="2063130" cy="126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41561A9-BCEF-496C-C32D-4281ACB326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65374" cy="142653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4AF65CD-E689-C5B8-2963-954349DB1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929"/>
            <a:ext cx="7772400" cy="1775071"/>
          </a:xfrm>
          <a:prstGeom prst="rect">
            <a:avLst/>
          </a:prstGeom>
        </p:spPr>
      </p:pic>
      <p:sp>
        <p:nvSpPr>
          <p:cNvPr id="9" name="CustomShape 4"/>
          <p:cNvSpPr/>
          <p:nvPr/>
        </p:nvSpPr>
        <p:spPr>
          <a:xfrm>
            <a:off x="3365374" y="6392566"/>
            <a:ext cx="5769562" cy="491595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r">
              <a:lnSpc>
                <a:spcPct val="100000"/>
              </a:lnSpc>
            </a:pPr>
            <a:r>
              <a:rPr lang="en-US" sz="2400" b="1" i="1" spc="-1" dirty="0"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Mayo 2026</a:t>
            </a:r>
          </a:p>
        </p:txBody>
      </p:sp>
    </p:spTree>
    <p:extLst>
      <p:ext uri="{BB962C8B-B14F-4D97-AF65-F5344CB8AC3E}">
        <p14:creationId xmlns:p14="http://schemas.microsoft.com/office/powerpoint/2010/main" val="12006503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A166C-F7BF-AA96-E9D4-437A2999E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AF26CC8-5415-71CE-1060-7D2FDED18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Aplicaciones en Programación Web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3469C0-0161-D144-4727-4966EC343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666"/>
            <a:ext cx="9144000" cy="6096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CDDFE0D-3199-CD7C-9B6B-21E5BAFCA979}"/>
              </a:ext>
            </a:extLst>
          </p:cNvPr>
          <p:cNvSpPr txBox="1"/>
          <p:nvPr/>
        </p:nvSpPr>
        <p:spPr>
          <a:xfrm>
            <a:off x="489619" y="6477000"/>
            <a:ext cx="612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Ideas propias hechas imagen con ChatGPT, 2026</a:t>
            </a:r>
          </a:p>
        </p:txBody>
      </p:sp>
    </p:spTree>
    <p:extLst>
      <p:ext uri="{BB962C8B-B14F-4D97-AF65-F5344CB8AC3E}">
        <p14:creationId xmlns:p14="http://schemas.microsoft.com/office/powerpoint/2010/main" val="2228074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D57AD-2658-2EC9-B73F-5ADA1A315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0F2B719-E3E7-C9CC-6031-A86E5BA0C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Beneficios para los estudiantes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C70B692-1DFE-2EB2-DCF4-588EEB2C1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95"/>
            <a:ext cx="9144000" cy="6096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7886C64-C9A1-EE7D-AA86-659474290E55}"/>
              </a:ext>
            </a:extLst>
          </p:cNvPr>
          <p:cNvSpPr txBox="1"/>
          <p:nvPr/>
        </p:nvSpPr>
        <p:spPr>
          <a:xfrm>
            <a:off x="489619" y="6477000"/>
            <a:ext cx="612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Ideas propias hechas imagen con ChatGPT, 2026</a:t>
            </a:r>
          </a:p>
        </p:txBody>
      </p:sp>
    </p:spTree>
    <p:extLst>
      <p:ext uri="{BB962C8B-B14F-4D97-AF65-F5344CB8AC3E}">
        <p14:creationId xmlns:p14="http://schemas.microsoft.com/office/powerpoint/2010/main" val="3470651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D54D0-D91E-5151-12CA-ACE15DBC6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31EB876-75E5-4BB5-0F32-3F992EA34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Beneficios para los docentes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DA60EAA-ABC9-108D-403F-04727411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344"/>
            <a:ext cx="9144000" cy="6096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B6B3559-E514-373E-1728-D4512FB79B8D}"/>
              </a:ext>
            </a:extLst>
          </p:cNvPr>
          <p:cNvSpPr txBox="1"/>
          <p:nvPr/>
        </p:nvSpPr>
        <p:spPr>
          <a:xfrm>
            <a:off x="489619" y="6477000"/>
            <a:ext cx="612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Ideas propias hechas imagen con ChatGPT, 2026</a:t>
            </a:r>
          </a:p>
        </p:txBody>
      </p:sp>
    </p:spTree>
    <p:extLst>
      <p:ext uri="{BB962C8B-B14F-4D97-AF65-F5344CB8AC3E}">
        <p14:creationId xmlns:p14="http://schemas.microsoft.com/office/powerpoint/2010/main" val="384759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DFC76-BACE-4386-818F-19AAF00A5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C0A4B62-05AD-11F6-FF95-80DDB337A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Ejercicio Práctico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96441CB-D01B-2537-2F01-A6E857278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5577"/>
            <a:ext cx="9143999" cy="456684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277E5A4-5085-070F-056E-1971307E83E5}"/>
              </a:ext>
            </a:extLst>
          </p:cNvPr>
          <p:cNvSpPr txBox="1"/>
          <p:nvPr/>
        </p:nvSpPr>
        <p:spPr>
          <a:xfrm>
            <a:off x="489619" y="6477000"/>
            <a:ext cx="612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Ideas propias hechas imagen con ChatGPT, 2026</a:t>
            </a:r>
          </a:p>
        </p:txBody>
      </p:sp>
    </p:spTree>
    <p:extLst>
      <p:ext uri="{BB962C8B-B14F-4D97-AF65-F5344CB8AC3E}">
        <p14:creationId xmlns:p14="http://schemas.microsoft.com/office/powerpoint/2010/main" val="2669238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BF84B-7286-B93E-C524-8D66BBA95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DF761C-B2C0-B059-9CBB-39B34FC1C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64818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4034CB8-D0D7-090F-D0EE-2F3AD2259021}"/>
              </a:ext>
            </a:extLst>
          </p:cNvPr>
          <p:cNvSpPr txBox="1"/>
          <p:nvPr/>
        </p:nvSpPr>
        <p:spPr>
          <a:xfrm>
            <a:off x="489619" y="6477000"/>
            <a:ext cx="612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Ideas propias hechas imagen con ChatGPT, 2026</a:t>
            </a:r>
          </a:p>
        </p:txBody>
      </p:sp>
    </p:spTree>
    <p:extLst>
      <p:ext uri="{BB962C8B-B14F-4D97-AF65-F5344CB8AC3E}">
        <p14:creationId xmlns:p14="http://schemas.microsoft.com/office/powerpoint/2010/main" val="760888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20ECC-8EDE-FF9D-43F0-F5DCCE60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587367-BC75-E7BF-E0FB-2F81C57AE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56715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679E72D-08A7-49D6-3787-3CCEBCE9A7A5}"/>
              </a:ext>
            </a:extLst>
          </p:cNvPr>
          <p:cNvSpPr txBox="1"/>
          <p:nvPr/>
        </p:nvSpPr>
        <p:spPr>
          <a:xfrm>
            <a:off x="489619" y="6477000"/>
            <a:ext cx="612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Ideas propias hechas imagen con ChatGPT, 2026</a:t>
            </a:r>
          </a:p>
        </p:txBody>
      </p:sp>
    </p:spTree>
    <p:extLst>
      <p:ext uri="{BB962C8B-B14F-4D97-AF65-F5344CB8AC3E}">
        <p14:creationId xmlns:p14="http://schemas.microsoft.com/office/powerpoint/2010/main" val="3293115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57C61-BA36-7AB6-35CF-43711A0A4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CD21B7D-D579-A221-6C3F-E6C6654C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Resultados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43ADA58-0270-7FB4-9844-1DCA12D30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367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22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48A20-7B04-E7ED-0EEE-E7ACFF800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D90A87B-ADF6-BE50-AC94-AC86810B2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Resultados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C8016A-C234-D621-FFF9-28F7A91B1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0918"/>
            <a:ext cx="9143999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36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1A979-90EF-7FD4-63FF-171AD5C4D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00F61A2-AEF3-2410-9811-2D3D6B81C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Conclusiones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7611307-34EA-03A3-1769-AC3A24464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0918"/>
            <a:ext cx="9143999" cy="609599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A8ECE70-9821-6FAA-A636-0F7AB1ADF797}"/>
              </a:ext>
            </a:extLst>
          </p:cNvPr>
          <p:cNvSpPr txBox="1"/>
          <p:nvPr/>
        </p:nvSpPr>
        <p:spPr>
          <a:xfrm>
            <a:off x="489619" y="6477000"/>
            <a:ext cx="612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Ideas propias hechas imagen con ChatGPT, 2026</a:t>
            </a:r>
          </a:p>
        </p:txBody>
      </p:sp>
    </p:spTree>
    <p:extLst>
      <p:ext uri="{BB962C8B-B14F-4D97-AF65-F5344CB8AC3E}">
        <p14:creationId xmlns:p14="http://schemas.microsoft.com/office/powerpoint/2010/main" val="509914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9C055-A9DF-80B6-1714-9295039B2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15BEE91-88F3-D74F-B571-C52E5F164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8"/>
            <a:ext cx="9144000" cy="66158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D03F143-CAC7-E452-A199-70BD52D77648}"/>
              </a:ext>
            </a:extLst>
          </p:cNvPr>
          <p:cNvSpPr txBox="1"/>
          <p:nvPr/>
        </p:nvSpPr>
        <p:spPr>
          <a:xfrm>
            <a:off x="489619" y="6477000"/>
            <a:ext cx="612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Ideas propias hechas imagen con ChatGPT, 2026</a:t>
            </a:r>
          </a:p>
        </p:txBody>
      </p:sp>
    </p:spTree>
    <p:extLst>
      <p:ext uri="{BB962C8B-B14F-4D97-AF65-F5344CB8AC3E}">
        <p14:creationId xmlns:p14="http://schemas.microsoft.com/office/powerpoint/2010/main" val="178415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F7B8E-671D-1849-699A-6F431BA33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8860C09-C6B7-908D-0049-A412FDAB1C59}"/>
              </a:ext>
            </a:extLst>
          </p:cNvPr>
          <p:cNvSpPr txBox="1"/>
          <p:nvPr/>
        </p:nvSpPr>
        <p:spPr>
          <a:xfrm>
            <a:off x="489619" y="6477000"/>
            <a:ext cx="260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ChatGPT, 2026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301D7BD-9BB3-060B-74E1-F7B9A2EA0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77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7CF45FE4-9418-E4AA-2D02-D9165B56F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2563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6B1AE-13E4-B354-D33A-AE3C1E8C7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BE2F2FA-1568-666A-3293-FD8F6A83C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Trabajo Futuro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73304E9-C649-EF3F-36A0-CB90D3E15BD8}"/>
              </a:ext>
            </a:extLst>
          </p:cNvPr>
          <p:cNvSpPr/>
          <p:nvPr/>
        </p:nvSpPr>
        <p:spPr>
          <a:xfrm>
            <a:off x="183823" y="902864"/>
            <a:ext cx="89601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000"/>
            </a:pPr>
            <a:r>
              <a:rPr lang="es-MX" sz="3200" dirty="0">
                <a:solidFill>
                  <a:schemeClr val="accent2"/>
                </a:solidFill>
              </a:rPr>
              <a:t>Revisar de manera detallada el aprendizaje individual y por grupos.</a:t>
            </a:r>
          </a:p>
          <a:p>
            <a:pPr>
              <a:defRPr sz="2000"/>
            </a:pPr>
            <a:endParaRPr lang="es-MX" sz="3200" dirty="0">
              <a:solidFill>
                <a:schemeClr val="accent2"/>
              </a:solidFill>
            </a:endParaRPr>
          </a:p>
          <a:p>
            <a:pPr>
              <a:defRPr sz="2000"/>
            </a:pPr>
            <a:r>
              <a:rPr lang="es-MX" sz="3200" dirty="0">
                <a:solidFill>
                  <a:schemeClr val="accent3"/>
                </a:solidFill>
              </a:rPr>
              <a:t>Mejorar las instrumentaciones didácticas, prácticas y material didáctico.</a:t>
            </a:r>
          </a:p>
          <a:p>
            <a:pPr>
              <a:defRPr sz="2000"/>
            </a:pPr>
            <a:endParaRPr lang="es-MX" sz="3200" dirty="0">
              <a:solidFill>
                <a:schemeClr val="accent3"/>
              </a:solidFill>
            </a:endParaRPr>
          </a:p>
          <a:p>
            <a:pPr>
              <a:defRPr sz="2000"/>
            </a:pPr>
            <a:r>
              <a:rPr lang="es-MX" sz="3200">
                <a:solidFill>
                  <a:srgbClr val="FFC000"/>
                </a:solidFill>
              </a:rPr>
              <a:t>Dar seguimiento a los nuevos grupos y retroalimentación.</a:t>
            </a:r>
            <a:endParaRPr lang="es-MX" sz="3200" dirty="0">
              <a:solidFill>
                <a:srgbClr val="FFC000"/>
              </a:solidFill>
            </a:endParaRPr>
          </a:p>
          <a:p>
            <a:pPr>
              <a:defRPr sz="2000"/>
            </a:pPr>
            <a:endParaRPr lang="es-MX" sz="3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51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Montserrat" panose="00000500000000000000" pitchFamily="2" charset="0"/>
              </a:rPr>
              <a:t>¿Preguntas?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0" y="783676"/>
            <a:ext cx="5474677" cy="2902688"/>
          </a:xfrm>
        </p:spPr>
        <p:txBody>
          <a:bodyPr/>
          <a:lstStyle/>
          <a:p>
            <a:r>
              <a:rPr lang="es-ES_tradnl" sz="3600" dirty="0">
                <a:solidFill>
                  <a:schemeClr val="tx1"/>
                </a:solidFill>
                <a:latin typeface="Montserrat" panose="00000500000000000000" pitchFamily="2" charset="0"/>
              </a:rPr>
              <a:t>¡Muchas Gracias!</a:t>
            </a:r>
          </a:p>
          <a:p>
            <a:endParaRPr lang="es-ES_tradnl" sz="3600" dirty="0">
              <a:latin typeface="Montserrat" panose="00000500000000000000" pitchFamily="2" charset="0"/>
            </a:endParaRPr>
          </a:p>
          <a:p>
            <a:r>
              <a:rPr lang="es-ES_tradnl" sz="3600" dirty="0">
                <a:latin typeface="Montserrat" panose="00000500000000000000" pitchFamily="2" charset="0"/>
                <a:hlinkClick r:id="rId3"/>
              </a:rPr>
              <a:t>juan.or@morelia.tecnm.mx</a:t>
            </a:r>
            <a:endParaRPr lang="es-ES_tradnl" sz="3600" dirty="0">
              <a:latin typeface="Montserrat" panose="00000500000000000000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E4BA91-017C-2D68-1227-CE2A09EBB1C3}"/>
              </a:ext>
            </a:extLst>
          </p:cNvPr>
          <p:cNvSpPr txBox="1"/>
          <p:nvPr/>
        </p:nvSpPr>
        <p:spPr>
          <a:xfrm>
            <a:off x="316523" y="6404924"/>
            <a:ext cx="8159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http://dsc.morelia.tecnm.mx/~jcolivares/downloads/IAensPWeb.pptx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25D8E98-B463-E711-C9FD-3EA980E20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8542" y="2710543"/>
            <a:ext cx="3385458" cy="338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26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92DAF-60D0-0ACE-24AF-F8B35E104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F505C18-870D-8B1B-60B1-8D5C43D4A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1413"/>
            <a:ext cx="9144000" cy="783676"/>
          </a:xfrm>
        </p:spPr>
        <p:txBody>
          <a:bodyPr/>
          <a:lstStyle/>
          <a:p>
            <a:r>
              <a:rPr lang="es-ES_tradnl" dirty="0"/>
              <a:t>¿IA en el proceso Enseñanza-Aprendizaje?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806A87C-3DDC-97C1-FD26-977DAC1F733E}"/>
              </a:ext>
            </a:extLst>
          </p:cNvPr>
          <p:cNvSpPr txBox="1"/>
          <p:nvPr/>
        </p:nvSpPr>
        <p:spPr>
          <a:xfrm>
            <a:off x="4865077" y="6436666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Medium, 2025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7613C46-1B9D-A5F8-A191-8851106AD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18"/>
          <a:stretch>
            <a:fillRect/>
          </a:stretch>
        </p:blipFill>
        <p:spPr>
          <a:xfrm>
            <a:off x="2884397" y="1220777"/>
            <a:ext cx="5410993" cy="472451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A9C38E9-5E6B-1CAA-BEB6-84C1C9069070}"/>
              </a:ext>
            </a:extLst>
          </p:cNvPr>
          <p:cNvSpPr txBox="1"/>
          <p:nvPr/>
        </p:nvSpPr>
        <p:spPr>
          <a:xfrm>
            <a:off x="0" y="928242"/>
            <a:ext cx="317747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0000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16401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Uso de la IA en Educación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CBD50E-4440-7AF7-F35D-040F64FEF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69" y="783000"/>
            <a:ext cx="6056586" cy="605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01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1A112-5CB6-5211-25C3-A9FD1475C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3EF3DE-957D-0889-7BE3-9922D3438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673"/>
            <a:ext cx="9143999" cy="60959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7B6AB00-28C6-3BA9-AA38-E546E6719AF9}"/>
              </a:ext>
            </a:extLst>
          </p:cNvPr>
          <p:cNvSpPr txBox="1"/>
          <p:nvPr/>
        </p:nvSpPr>
        <p:spPr>
          <a:xfrm>
            <a:off x="0" y="6211669"/>
            <a:ext cx="9491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Fuente: Datos de Microsoft Education AI Report 2025 con uso de ChatGPT para las imágenes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ED60148-329E-C3DA-B736-2E5D45BAA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Adopción Mundial</a:t>
            </a:r>
          </a:p>
        </p:txBody>
      </p:sp>
    </p:spTree>
    <p:extLst>
      <p:ext uri="{BB962C8B-B14F-4D97-AF65-F5344CB8AC3E}">
        <p14:creationId xmlns:p14="http://schemas.microsoft.com/office/powerpoint/2010/main" val="3249055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B674A-BBA3-7134-DB4D-6D49A3F49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5915162-CCEF-D79C-A8DD-EF9F60868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Aplicaciones en Ing. Electrónica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70ACBED-E9D7-9AB1-D641-F7726F538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2492"/>
            <a:ext cx="9143999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0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21E8B-9453-AE69-D247-437DA880F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>
            <a:extLst>
              <a:ext uri="{FF2B5EF4-FFF2-40B4-BE49-F238E27FC236}">
                <a16:creationId xmlns:a16="http://schemas.microsoft.com/office/drawing/2014/main" id="{C7CDBD86-D3C9-5FE5-302E-19BFC193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Programación Web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718D465-4936-9B4D-46F7-4466C9F17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29CAB04-4535-70DE-9F90-BD0A1C3B48DD}"/>
              </a:ext>
            </a:extLst>
          </p:cNvPr>
          <p:cNvSpPr txBox="1"/>
          <p:nvPr/>
        </p:nvSpPr>
        <p:spPr>
          <a:xfrm>
            <a:off x="7222603" y="22168"/>
            <a:ext cx="1920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Fuente: ChatGPT, 2026</a:t>
            </a:r>
          </a:p>
        </p:txBody>
      </p:sp>
    </p:spTree>
    <p:extLst>
      <p:ext uri="{BB962C8B-B14F-4D97-AF65-F5344CB8AC3E}">
        <p14:creationId xmlns:p14="http://schemas.microsoft.com/office/powerpoint/2010/main" val="2627987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992E1-88F1-37EA-7B71-CBAF85F44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77A1B30-4F5A-CE28-4B69-F2C5A12D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Uso de la IA en Desarrollo Web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6788444-FA9F-FB9C-9DC8-D26CD3A609B3}"/>
              </a:ext>
            </a:extLst>
          </p:cNvPr>
          <p:cNvSpPr txBox="1"/>
          <p:nvPr/>
        </p:nvSpPr>
        <p:spPr>
          <a:xfrm>
            <a:off x="489619" y="6477000"/>
            <a:ext cx="260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ChatGPT, 2026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26345CF-C9D1-2FA6-9591-EDDBBCA4D3F6}"/>
              </a:ext>
            </a:extLst>
          </p:cNvPr>
          <p:cNvSpPr/>
          <p:nvPr/>
        </p:nvSpPr>
        <p:spPr>
          <a:xfrm>
            <a:off x="183823" y="902864"/>
            <a:ext cx="89601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000"/>
            </a:pPr>
            <a:r>
              <a:rPr lang="es-MX" sz="3200" dirty="0">
                <a:solidFill>
                  <a:schemeClr val="accent2"/>
                </a:solidFill>
              </a:rPr>
              <a:t>La Inteligencia Artificial está transformando la educación tecnológica.</a:t>
            </a:r>
          </a:p>
          <a:p>
            <a:pPr>
              <a:defRPr sz="2000"/>
            </a:pPr>
            <a:r>
              <a:rPr lang="es-MX" sz="3200" dirty="0">
                <a:solidFill>
                  <a:schemeClr val="accent3"/>
                </a:solidFill>
              </a:rPr>
              <a:t>La Programación Web es una de las áreas con mayor adopción de herramientas de IA.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47F4E49-510A-B896-1476-E3ED225BB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933" y="3126638"/>
            <a:ext cx="5597043" cy="373136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301CD20-DA55-D470-745C-042BDF8EDAE2}"/>
              </a:ext>
            </a:extLst>
          </p:cNvPr>
          <p:cNvSpPr/>
          <p:nvPr/>
        </p:nvSpPr>
        <p:spPr>
          <a:xfrm>
            <a:off x="183823" y="3443711"/>
            <a:ext cx="39001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000"/>
            </a:pPr>
            <a:r>
              <a:rPr lang="es-MX" sz="3200" dirty="0">
                <a:solidFill>
                  <a:srgbClr val="FFC000"/>
                </a:solidFill>
              </a:rPr>
              <a:t>La IA permite personalizar, automatizar y acelerar el aprendizaje.</a:t>
            </a:r>
          </a:p>
        </p:txBody>
      </p:sp>
    </p:spTree>
    <p:extLst>
      <p:ext uri="{BB962C8B-B14F-4D97-AF65-F5344CB8AC3E}">
        <p14:creationId xmlns:p14="http://schemas.microsoft.com/office/powerpoint/2010/main" val="1632262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9D227-7A3E-D69F-FA0A-32E7A9564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FC629F6-D076-5944-0188-CF9E24C3C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71" y="3153447"/>
            <a:ext cx="3962400" cy="20447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C357529-6D31-7D04-DC21-798CF25E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96"/>
            <a:ext cx="9144000" cy="783676"/>
          </a:xfrm>
        </p:spPr>
        <p:txBody>
          <a:bodyPr/>
          <a:lstStyle/>
          <a:p>
            <a:r>
              <a:rPr lang="es-ES_tradnl" dirty="0"/>
              <a:t>Herramientas de IA en Desarrollo</a:t>
            </a:r>
          </a:p>
        </p:txBody>
      </p:sp>
      <p:pic>
        <p:nvPicPr>
          <p:cNvPr id="3" name="Picture 4" descr="Quién es el propietario de ChatGPT: información y consejos de uso [mayo de  2024]">
            <a:extLst>
              <a:ext uri="{FF2B5EF4-FFF2-40B4-BE49-F238E27FC236}">
                <a16:creationId xmlns:a16="http://schemas.microsoft.com/office/drawing/2014/main" id="{89CC5572-B673-BC85-4FC4-7CEF7BA35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7" b="23297"/>
          <a:stretch>
            <a:fillRect/>
          </a:stretch>
        </p:blipFill>
        <p:spPr bwMode="auto">
          <a:xfrm>
            <a:off x="388773" y="1807137"/>
            <a:ext cx="2084630" cy="62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laude Ai Logo PNG vector in SVG, PDF, AI, CDR format">
            <a:extLst>
              <a:ext uri="{FF2B5EF4-FFF2-40B4-BE49-F238E27FC236}">
                <a16:creationId xmlns:a16="http://schemas.microsoft.com/office/drawing/2014/main" id="{ECEE3121-27E5-592B-85BC-DCDD7A55B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t="36585" r="9565" b="37073"/>
          <a:stretch>
            <a:fillRect/>
          </a:stretch>
        </p:blipFill>
        <p:spPr bwMode="auto">
          <a:xfrm>
            <a:off x="2642837" y="1513201"/>
            <a:ext cx="2366005" cy="58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936D8652-064E-FF33-60FD-9EFAE78F2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275" y="4417308"/>
            <a:ext cx="1689411" cy="62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Llama 3.2: Latest open multimodal AI model from Meta">
            <a:extLst>
              <a:ext uri="{FF2B5EF4-FFF2-40B4-BE49-F238E27FC236}">
                <a16:creationId xmlns:a16="http://schemas.microsoft.com/office/drawing/2014/main" id="{73071182-D1F2-C89E-A7E1-66249183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448" y="2136075"/>
            <a:ext cx="2157659" cy="113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El nuevo logo de Mistral AI : r/logodesign">
            <a:extLst>
              <a:ext uri="{FF2B5EF4-FFF2-40B4-BE49-F238E27FC236}">
                <a16:creationId xmlns:a16="http://schemas.microsoft.com/office/drawing/2014/main" id="{1449A4C9-2DAE-ADFE-2E2F-7DCED9E18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09" y="6181010"/>
            <a:ext cx="2703551" cy="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54E67266-AE34-5DFE-DCB8-8DD030E6C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395" y="3697969"/>
            <a:ext cx="2435270" cy="91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2035183F-E779-077A-E203-AD34BF989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652" y="3003070"/>
            <a:ext cx="2702381" cy="56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A731208F-0CC2-587A-1233-062A4AF2A6FA}"/>
              </a:ext>
            </a:extLst>
          </p:cNvPr>
          <p:cNvSpPr/>
          <p:nvPr/>
        </p:nvSpPr>
        <p:spPr>
          <a:xfrm>
            <a:off x="1828800" y="2599807"/>
            <a:ext cx="644603" cy="34289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14" name="Picture 2" descr="Lovable Brand Guidelines">
            <a:extLst>
              <a:ext uri="{FF2B5EF4-FFF2-40B4-BE49-F238E27FC236}">
                <a16:creationId xmlns:a16="http://schemas.microsoft.com/office/drawing/2014/main" id="{8851EC30-6D77-010B-7570-7EB98EBB5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107" y="868611"/>
            <a:ext cx="3775833" cy="133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Bolt – Free AI Apps">
            <a:extLst>
              <a:ext uri="{FF2B5EF4-FFF2-40B4-BE49-F238E27FC236}">
                <a16:creationId xmlns:a16="http://schemas.microsoft.com/office/drawing/2014/main" id="{AAB4F448-0B35-2AFC-BEAA-5BBF946DA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023" y="5485843"/>
            <a:ext cx="2009599" cy="133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B0C1E9A-4CA3-31B7-4F3F-F27CDB6592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3" y="566428"/>
            <a:ext cx="3459054" cy="138497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DF1CE86-9432-56EB-A031-1E3BB05AFB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30" y="2207588"/>
            <a:ext cx="3144474" cy="76564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5335B88-E410-CC0E-6993-C566100897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09" y="5114309"/>
            <a:ext cx="1739900" cy="10414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DDCFC2C-F623-4D01-47CE-E62CD0D0A9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029" y="4321815"/>
            <a:ext cx="3087246" cy="308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16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7B44A7D004DE043AE5C722122458609" ma:contentTypeVersion="0" ma:contentTypeDescription="Crear nuevo documento." ma:contentTypeScope="" ma:versionID="67165aaf359e9dce3cf1fb88f513236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d52eee179b4b7cb1aba1caaea387c4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8B82EB-457B-4E5F-8EE0-7A3082C2311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26E9BD8-72BC-42C9-B534-BD8EC8FBF4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4B9624-DD10-44FD-89F6-74740DB5F2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21278</TotalTime>
  <Words>339</Words>
  <Application>Microsoft Macintosh PowerPoint</Application>
  <PresentationFormat>Presentación en pantalla (4:3)</PresentationFormat>
  <Paragraphs>74</Paragraphs>
  <Slides>21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Arial</vt:lpstr>
      <vt:lpstr>Calibri</vt:lpstr>
      <vt:lpstr>EurekaSans-Light</vt:lpstr>
      <vt:lpstr>Montserrat</vt:lpstr>
      <vt:lpstr>Soberana Sans Light</vt:lpstr>
      <vt:lpstr>Symbol</vt:lpstr>
      <vt:lpstr>Times New Roman</vt:lpstr>
      <vt:lpstr>Wingdings</vt:lpstr>
      <vt:lpstr>Office Theme</vt:lpstr>
      <vt:lpstr>Presentación de PowerPoint</vt:lpstr>
      <vt:lpstr>Presentación de PowerPoint</vt:lpstr>
      <vt:lpstr>¿IA en el proceso Enseñanza-Aprendizaje?</vt:lpstr>
      <vt:lpstr>Uso de la IA en Educación</vt:lpstr>
      <vt:lpstr>Adopción Mundial</vt:lpstr>
      <vt:lpstr>Aplicaciones en Ing. Electrónica</vt:lpstr>
      <vt:lpstr>Programación Web</vt:lpstr>
      <vt:lpstr>Uso de la IA en Desarrollo Web</vt:lpstr>
      <vt:lpstr>Herramientas de IA en Desarrollo</vt:lpstr>
      <vt:lpstr>Aplicaciones en Programación Web</vt:lpstr>
      <vt:lpstr>Beneficios para los estudiantes</vt:lpstr>
      <vt:lpstr>Beneficios para los docentes</vt:lpstr>
      <vt:lpstr>Ejercicio Práctico</vt:lpstr>
      <vt:lpstr>Presentación de PowerPoint</vt:lpstr>
      <vt:lpstr>Presentación de PowerPoint</vt:lpstr>
      <vt:lpstr>Resultados</vt:lpstr>
      <vt:lpstr>Resultados</vt:lpstr>
      <vt:lpstr>Conclusiones</vt:lpstr>
      <vt:lpstr>Presentación de PowerPoint</vt:lpstr>
      <vt:lpstr>Trabajo Futuro</vt:lpstr>
      <vt:lpstr>¿Preguntas?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Olivares Rojas</dc:creator>
  <cp:lastModifiedBy>Juan Carlos Olivares Rojas</cp:lastModifiedBy>
  <cp:revision>3387</cp:revision>
  <cp:lastPrinted>2017-12-05T14:11:13Z</cp:lastPrinted>
  <dcterms:modified xsi:type="dcterms:W3CDTF">2026-05-21T14:12:00Z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15.0027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28</vt:i4>
  </property>
  <property fmtid="{D5CDD505-2E9C-101B-9397-08002B2CF9AE}" pid="8" name="PresentationFormat">
    <vt:lpwstr>Presentación en pantalla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47</vt:i4>
  </property>
  <property fmtid="{D5CDD505-2E9C-101B-9397-08002B2CF9AE}" pid="12" name="ContentTypeId">
    <vt:lpwstr>0x01010027B44A7D004DE043AE5C722122458609</vt:lpwstr>
  </property>
</Properties>
</file>