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256" r:id="rId5"/>
    <p:sldId id="257" r:id="rId6"/>
    <p:sldId id="258" r:id="rId7"/>
    <p:sldId id="3297" r:id="rId8"/>
    <p:sldId id="259" r:id="rId9"/>
    <p:sldId id="262" r:id="rId10"/>
    <p:sldId id="267" r:id="rId11"/>
    <p:sldId id="294" r:id="rId12"/>
    <p:sldId id="301" r:id="rId13"/>
    <p:sldId id="3270" r:id="rId14"/>
    <p:sldId id="3160" r:id="rId15"/>
    <p:sldId id="273" r:id="rId16"/>
    <p:sldId id="274" r:id="rId17"/>
    <p:sldId id="276" r:id="rId18"/>
    <p:sldId id="277" r:id="rId19"/>
    <p:sldId id="278" r:id="rId20"/>
    <p:sldId id="280" r:id="rId21"/>
    <p:sldId id="283" r:id="rId22"/>
    <p:sldId id="285" r:id="rId23"/>
    <p:sldId id="287" r:id="rId24"/>
    <p:sldId id="288" r:id="rId25"/>
    <p:sldId id="289" r:id="rId26"/>
    <p:sldId id="3271" r:id="rId27"/>
    <p:sldId id="290" r:id="rId28"/>
    <p:sldId id="291" r:id="rId29"/>
    <p:sldId id="293" r:id="rId30"/>
    <p:sldId id="305" r:id="rId31"/>
    <p:sldId id="299" r:id="rId32"/>
    <p:sldId id="309" r:id="rId33"/>
    <p:sldId id="312" r:id="rId34"/>
    <p:sldId id="3310" r:id="rId35"/>
    <p:sldId id="316" r:id="rId36"/>
    <p:sldId id="3011" r:id="rId37"/>
    <p:sldId id="3107" r:id="rId38"/>
    <p:sldId id="3140" r:id="rId39"/>
    <p:sldId id="3313" r:id="rId40"/>
    <p:sldId id="321" r:id="rId41"/>
    <p:sldId id="3328" r:id="rId42"/>
    <p:sldId id="341" r:id="rId43"/>
    <p:sldId id="431" r:id="rId44"/>
    <p:sldId id="342" r:id="rId45"/>
  </p:sldIdLst>
  <p:sldSz cx="9144000" cy="6858000" type="screen4x3"/>
  <p:notesSz cx="7772400" cy="100584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920"/>
  </p:normalViewPr>
  <p:slideViewPr>
    <p:cSldViewPr snapToGrid="0" snapToObjects="1">
      <p:cViewPr varScale="1">
        <p:scale>
          <a:sx n="113" d="100"/>
          <a:sy n="113" d="100"/>
        </p:scale>
        <p:origin x="7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0" d="100"/>
          <a:sy n="90" d="100"/>
        </p:scale>
        <p:origin x="25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C9F6084-19EA-9B47-B6EF-E1B91794D2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7E6E1EA-E9C1-844F-A659-01582AAB3D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31BCC-1062-0043-9FD3-D3087026EBE1}" type="datetimeFigureOut">
              <a:rPr lang="es-MX" smtClean="0"/>
              <a:t>02/07/26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1C4DDAD-5A68-0042-92DC-4A9B664B2E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7D3E45-36AF-414B-87F5-CB8CEA9E3C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68EDF-6B0A-3C41-BB9D-C70FADD808B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9911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spc="-1">
                <a:latin typeface="Arial"/>
              </a:rPr>
              <a:t>Click to edit the notes format</a:t>
            </a:r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spc="-1">
                <a:latin typeface="Times New Roman"/>
              </a:rPr>
              <a:t>&lt;header&gt;</a:t>
            </a:r>
            <a:endParaRPr/>
          </a:p>
        </p:txBody>
      </p:sp>
      <p:sp>
        <p:nvSpPr>
          <p:cNvPr id="46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7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8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3C3B623-6C9B-41FD-84A7-CD3729567FBE}" type="slidenum">
              <a:rPr lang="en-US" sz="1400" spc="-1">
                <a:latin typeface="Times New Roman"/>
              </a:rPr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body"/>
          </p:nvPr>
        </p:nvSpPr>
        <p:spPr>
          <a:xfrm>
            <a:off x="777960" y="4840200"/>
            <a:ext cx="6215760" cy="3960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MX" dirty="0"/>
              <a:t>1. Transformación digital en salud</a:t>
            </a:r>
          </a:p>
          <a:p>
            <a:r>
              <a:rPr lang="es-MX" dirty="0"/>
              <a:t>2. Panorama de amenazas</a:t>
            </a:r>
          </a:p>
          <a:p>
            <a:r>
              <a:rPr lang="es-MX" dirty="0"/>
              <a:t>3. Sistemas hospitalarios</a:t>
            </a:r>
          </a:p>
          <a:p>
            <a:r>
              <a:rPr lang="es-MX" dirty="0"/>
              <a:t>4. Expedientes clínicos electrónicos</a:t>
            </a:r>
          </a:p>
          <a:p>
            <a:r>
              <a:rPr lang="es-MX" dirty="0"/>
              <a:t>5. Dispositivos médicos conectados</a:t>
            </a:r>
          </a:p>
          <a:p>
            <a:r>
              <a:rPr lang="es-MX" dirty="0"/>
              <a:t>6. Tecnologías vestibles</a:t>
            </a:r>
          </a:p>
          <a:p>
            <a:r>
              <a:rPr lang="es-MX" dirty="0"/>
              <a:t>7. Estrategias de protección</a:t>
            </a:r>
          </a:p>
          <a:p>
            <a:r>
              <a:rPr lang="es-MX" dirty="0"/>
              <a:t>8. Conclusiones</a:t>
            </a:r>
          </a:p>
          <a:p>
            <a:pPr marL="216000" indent="-215640" algn="just">
              <a:lnSpc>
                <a:spcPct val="100000"/>
              </a:lnSpc>
            </a:pPr>
            <a:endParaRPr dirty="0"/>
          </a:p>
        </p:txBody>
      </p:sp>
      <p:sp>
        <p:nvSpPr>
          <p:cNvPr id="251" name="CustomShape 2"/>
          <p:cNvSpPr/>
          <p:nvPr/>
        </p:nvSpPr>
        <p:spPr>
          <a:xfrm>
            <a:off x="4402080" y="9553680"/>
            <a:ext cx="33678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ACD51DA4-1314-4BFC-AA82-1584F3BD5610}" type="slidenum">
              <a:rPr lang="en-US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757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94D2E-224B-D627-CBAD-6BF4C8DA0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CA6D4E9-73FD-EE45-922C-16338CEE7E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388DFD6-AF45-9902-DB55-23BBB3566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4D5FC4B-066B-8D18-A145-9D0B39C01E64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83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5EABD-E379-C5ED-DA3F-9D6BBEB22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CEE9FF6-CB40-1FAD-CEFC-9812B6968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E4C5B8B-A790-B048-6A8C-34F82FED6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FC74A91-A3CC-B9F0-19A5-80821523B641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90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0923F-4A89-CA0D-5AB6-8313E3F97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8D95341-943E-AC22-2D3A-F8E3302C7F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6502D33-AD88-2CA9-F549-837D3EC0C1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D5F7DC-C57F-7683-501B-6AAA6EC13107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47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D0C84-F1B3-C8CA-4C58-AA0285CB2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926D4EC-E7EA-96B2-F3E6-8939B10816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0764004-9EA9-0C6D-969F-7326371DC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A9998C-29AE-1850-F08B-F4D77237CDEC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90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3ED52-293B-BC5D-6566-6E2805405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9213EF0-4887-EE91-3090-B2BA83D0F5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C4848D5-5783-5F1D-6B4F-2F65BD724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C39A1FC-8770-EE1E-FB98-B409A29E8CF7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59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ES" dirty="0"/>
              <a:t>La </a:t>
            </a:r>
            <a:r>
              <a:rPr lang="es-ES" b="1" dirty="0"/>
              <a:t>amenaza</a:t>
            </a:r>
            <a:r>
              <a:rPr lang="es-ES" dirty="0"/>
              <a:t> representa el tipo de acción que tiende a ser dañina, mientras que la </a:t>
            </a:r>
            <a:r>
              <a:rPr lang="es-ES" b="1" dirty="0"/>
              <a:t>vulnerabilidad</a:t>
            </a:r>
            <a:r>
              <a:rPr lang="es-ES" dirty="0"/>
              <a:t> (conocida a veces como falencias ((</a:t>
            </a:r>
            <a:r>
              <a:rPr lang="es-ES" dirty="0" err="1"/>
              <a:t>flaws</a:t>
            </a:r>
            <a:r>
              <a:rPr lang="es-ES" dirty="0"/>
              <a:t>) o brechas (</a:t>
            </a:r>
            <a:r>
              <a:rPr lang="es-ES" dirty="0" err="1"/>
              <a:t>breaches</a:t>
            </a:r>
            <a:r>
              <a:rPr lang="es-ES" dirty="0"/>
              <a:t>)) representa el grado de exposición a las amenazas en un contexto particular. Finalmente, la </a:t>
            </a:r>
            <a:r>
              <a:rPr lang="es-ES" b="1" dirty="0"/>
              <a:t>contramedida</a:t>
            </a:r>
            <a:r>
              <a:rPr lang="es-ES" dirty="0"/>
              <a:t> representa todas las acciones que se implementan para prevenir la amenaza.</a:t>
            </a:r>
          </a:p>
          <a:p>
            <a:pPr algn="just"/>
            <a:r>
              <a:rPr lang="es-ES" dirty="0"/>
              <a:t> </a:t>
            </a:r>
          </a:p>
          <a:p>
            <a:pPr algn="just"/>
            <a:r>
              <a:rPr lang="es-ES" dirty="0"/>
              <a:t>Las contramedidas que deben implementarse no sólo son soluciones técnicas, sino también reflejan la capacitación y la toma de conciencia por parte del usuario, además de reglas claramente definidas.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6173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0587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B109B-33A2-8ED3-08E2-C1DF7589C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1318EDB-C0CA-5008-909F-2E3169F930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BF4C6FE-7EA9-C9A8-D2CA-01D066DC1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BDE8AD7-C144-7131-095F-1C84310C1B7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0177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60375-02EC-828A-3E23-60306D4D8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386C1B8-9D6B-7E74-C0F3-A9D23C2130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E088B4D-2764-5E2C-25DA-58557544E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023A1A7-B2F1-C27C-1B8C-1135938A16D3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84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EB15-231F-2546-B3EE-1D94370AA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219A59D-421C-8A60-3566-5DDBC2B4E0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FA4BA75-071D-5B25-6846-2711AD1A7C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6DD6A49-A5C8-5348-C48F-BB1F8891C04E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3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90E3C-E3EA-B7FB-52F0-74284E54E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6401B31-75E4-615A-C295-4322E46C4A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C8CB02E-2736-AD9C-A95F-B842565950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• Comprender el panorama actual de amenazas</a:t>
            </a:r>
          </a:p>
          <a:p>
            <a:r>
              <a:rPr lang="es-MX" dirty="0"/>
              <a:t>• Analizar riesgos en hospitales e IoMT</a:t>
            </a:r>
          </a:p>
          <a:p>
            <a:r>
              <a:rPr lang="es-MX" dirty="0"/>
              <a:t>• Identificar marcos normativos</a:t>
            </a:r>
          </a:p>
          <a:p>
            <a:r>
              <a:rPr lang="es-MX" dirty="0"/>
              <a:t>• Presentar estrategias de mitigación</a:t>
            </a:r>
          </a:p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EE9868-6195-8BA1-E3F8-1E436006D10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5365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FE193-E31C-76A2-9921-F94C0ED7E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B3537D4-4879-58B9-C35A-FEA6F7DE42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ABBBF28-DCBF-B120-82B4-89F8174CE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4FDDC27-A9FC-B43D-6AAE-4AED65FE2561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64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3C3F6-B790-34F5-E210-3B2FF60B7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F64F5F2-5C34-9641-8FF8-DC8721814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CDA5FCF-2EF4-2E08-63BC-445ED42AF4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CE3F3E7-AC8D-14C6-1832-D9BAE34E52CA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37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40662-DDE6-5C14-63B3-0FD8E879A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BD2DEBE-039F-C1AC-3868-8EB2BAC2F3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82DA886-EFDF-42DA-A0DB-DE792E3982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6D8B03-0F42-658C-E6CB-91E36E9BFA37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06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C27EF-A150-B851-AB2D-2B74B707E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A935550-E7E0-DD23-A126-91C6DCC4E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49E7808-21DF-7C37-2554-6B802BBF8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1C038DA-0699-FB50-4334-02718442B0EA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72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8580F-87E1-9F52-7155-82D6794A7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A9E8178-0712-6656-2DBE-69E62E4E37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155EB9E-3227-0C07-21FA-D6EADBDD2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6E0013F-7C55-8AE3-7EF6-D61C25A96A66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979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46DD9-AC61-EFB7-A0CE-2FE8AF3FC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EB868F8-AF15-ED28-6E51-063CCD40EC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750B200-7BB0-2DE9-23AD-585BF731D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0DB1502-7FAF-ABFF-57C0-67C8F2FD5B0C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93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B4633-3D03-E682-DA30-9044DC764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1C7503C-4B96-8BAE-B880-B66E703D09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C0CF6B9-18F7-8834-8193-C667BEBBDE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A302D7F-755C-0072-4741-1BED6E2A7555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862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D66FA-5019-26EB-7F93-FDB5C3D8B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1789FC4-A921-259B-AB36-A61C2AC17A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EC0077D-5175-8E0C-16E3-BA6E4CF1E7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EB81952-38AA-2D15-6976-9F14DA37770C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59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56A17-64B4-F395-D2BB-FDAF43252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B715409-28AA-FB7B-80C8-8EEC19D3AD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5A6190D-0220-8018-DCB5-23B35ECAC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C1BD63B-50E2-31EB-78D0-F44EBACF7A39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47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004E5-08EB-FC0B-D2EF-25A63BDAC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E07C2F4-19E4-0E2C-6AC8-16AF97313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B725D65-6312-7FCA-2AD1-D945520901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DE3CF60-FEF7-8FE3-79DC-0E45838BA451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06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2B108-5B2F-33B2-E223-821CA6FB9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544D943-447D-A9A8-6495-AD4539E4B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8A82F75-C0AB-0DD6-DB2E-751707120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089CF0-E31E-13C3-E11E-518270CC07C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18574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EC524-AFD4-17B4-0738-67A6FF096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788952E-1371-2B39-7B9C-687B61C43A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E95F4B0-5FA8-2CAD-92FA-0961519E75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E3B1DE8-3A89-2AFC-C542-BE0E0657401D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168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5971F-012C-0FD9-6795-EA53D0C63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995C379-7920-3CBB-BCB8-53E8ED439B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CD6BDE2-F444-60EE-B49D-3B1D8587D6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BFD9811-C49A-089E-2767-5CE9F2FAD585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365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8FD60-7B03-66BA-D0CE-22CC4C2E8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24F88A7-6ABF-3B81-DFF0-98DDC4665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6E7042E-675C-838E-CD45-7EFAC13DB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0900171-6DAE-B19E-CECB-56776A66F07A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198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75BE6-0092-1214-02CE-66FA729B8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9723813-D116-90A7-AA2B-F74A05E27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65A6411-2E30-3955-5C59-077F593F93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EEF219-4E48-7501-29AB-494CF436048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444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A5B0B-0955-FA59-23C7-39FEDE936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02D8BC1-EC53-6A57-35AA-35123730FC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662A991-8B9F-87FD-3BF3-78583A3C08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LLMs</a:t>
            </a:r>
            <a:r>
              <a:rPr lang="es-ES_tradnl" dirty="0"/>
              <a:t> </a:t>
            </a:r>
            <a:r>
              <a:rPr lang="es-ES_tradnl" dirty="0" err="1"/>
              <a:t>preentrenados</a:t>
            </a:r>
            <a:r>
              <a:rPr lang="es-ES_tradnl" dirty="0"/>
              <a:t> en el contexto médico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4F95D14-4800-BF74-BBDE-B08A9AD2D4C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89049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F24CF-E03B-1D1F-BD66-527515A4B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707E9A8-EB9E-3319-5A87-C12E5DDB61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ACFC7B0-639E-FE0F-121D-234B798AE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46154EF-24C7-B55C-828D-7E841DE060D7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972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EF4F4-AA3E-1F83-741E-6A3454E36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1235C99-B65F-BC9F-9198-44D6759CD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53011CA-CB4B-A56F-8507-33700F807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4370168-248B-2CAD-406E-0B46660891CB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700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D290D-0066-6370-4FED-403AC2424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39A6E8C-06DE-7A65-C0B0-0358DC0557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AC43DA1-3628-CF05-B622-0485A9A67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08EDEC0-DBD1-268D-C2C0-DF8D7CC85847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534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52AB7-2BEB-8841-0C2C-6FF4231C3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8296780-C103-DABC-87BA-DECBEFE968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5FCBCAF-FA43-2CA9-9EBA-973A4A9C9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BD75F7-9984-A391-ACA2-79DA84BE329E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574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son herramientas de apoyo, no sustitutos.</a:t>
            </a:r>
          </a:p>
          <a:p>
            <a:pPr>
              <a:defRPr sz="2000"/>
            </a:pPr>
            <a:r>
              <a:rPr lang="es-MX" dirty="0"/>
              <a:t>Existe gran potencial en salud y educación médica.</a:t>
            </a:r>
          </a:p>
          <a:p>
            <a:pPr>
              <a:defRPr sz="2000"/>
            </a:pPr>
            <a:r>
              <a:rPr lang="es-MX" dirty="0"/>
              <a:t>La supervisión humana seguirá siendo indispensable.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8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BBDBC-C9F1-A64F-8834-659A253E4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B49B75E-8C79-0465-4E27-376663C9F6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F894955-733A-FE4C-8E11-B5C500ECB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A950E9-C206-76EB-2186-EB7013A080C5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712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latin typeface="Raleway Regular" pitchFamily="2" charset="0"/>
                <a:cs typeface="Times New Roman" panose="02020603050405020304" pitchFamily="18" charset="0"/>
              </a:rPr>
              <a:t>Desarrollar una </a:t>
            </a:r>
            <a:r>
              <a:rPr lang="es-ES" sz="1200" b="1" dirty="0">
                <a:latin typeface="Raleway Regular" pitchFamily="2" charset="0"/>
                <a:cs typeface="Times New Roman" panose="02020603050405020304" pitchFamily="18" charset="0"/>
              </a:rPr>
              <a:t>metodología</a:t>
            </a:r>
            <a:r>
              <a:rPr lang="es-ES" sz="1200" dirty="0">
                <a:latin typeface="Raleway Regular" pitchFamily="2" charset="0"/>
                <a:cs typeface="Times New Roman" panose="02020603050405020304" pitchFamily="18" charset="0"/>
              </a:rPr>
              <a:t> basada en </a:t>
            </a:r>
            <a:r>
              <a:rPr lang="es-ES" sz="1200" b="1" dirty="0">
                <a:latin typeface="Raleway Regular" pitchFamily="2" charset="0"/>
                <a:cs typeface="Times New Roman" panose="02020603050405020304" pitchFamily="18" charset="0"/>
              </a:rPr>
              <a:t>modelos de lenguaje</a:t>
            </a:r>
            <a:r>
              <a:rPr lang="es-ES" sz="1200" dirty="0">
                <a:latin typeface="Raleway Regular" pitchFamily="2" charset="0"/>
                <a:cs typeface="Times New Roman" panose="02020603050405020304" pitchFamily="18" charset="0"/>
              </a:rPr>
              <a:t> y </a:t>
            </a:r>
            <a:r>
              <a:rPr lang="es-ES" sz="1200" b="1" dirty="0">
                <a:latin typeface="Raleway Regular" pitchFamily="2" charset="0"/>
                <a:cs typeface="Times New Roman" panose="02020603050405020304" pitchFamily="18" charset="0"/>
              </a:rPr>
              <a:t>técnicas de procesamiento de lenguaje natural</a:t>
            </a:r>
            <a:r>
              <a:rPr lang="es-ES" sz="1200" dirty="0">
                <a:latin typeface="Raleway Regular" pitchFamily="2" charset="0"/>
                <a:cs typeface="Times New Roman" panose="02020603050405020304" pitchFamily="18" charset="0"/>
              </a:rPr>
              <a:t>, y evaluarla en el desarrollo de una </a:t>
            </a:r>
            <a:r>
              <a:rPr lang="es-ES" sz="1200" b="1" dirty="0">
                <a:latin typeface="Raleway Regular" pitchFamily="2" charset="0"/>
                <a:cs typeface="Times New Roman" panose="02020603050405020304" pitchFamily="18" charset="0"/>
              </a:rPr>
              <a:t>arquitectura e interfaz </a:t>
            </a:r>
            <a:r>
              <a:rPr lang="es-ES" sz="1200" dirty="0">
                <a:latin typeface="Raleway Regular" pitchFamily="2" charset="0"/>
                <a:cs typeface="Times New Roman" panose="02020603050405020304" pitchFamily="18" charset="0"/>
              </a:rPr>
              <a:t>de </a:t>
            </a:r>
            <a:r>
              <a:rPr lang="es-ES" sz="1200" b="1" dirty="0">
                <a:latin typeface="Raleway Regular" pitchFamily="2" charset="0"/>
                <a:cs typeface="Times New Roman" panose="02020603050405020304" pitchFamily="18" charset="0"/>
              </a:rPr>
              <a:t>consulta</a:t>
            </a:r>
            <a:r>
              <a:rPr lang="es-ES" sz="1200" dirty="0">
                <a:latin typeface="Raleway Regular" pitchFamily="2" charset="0"/>
                <a:cs typeface="Times New Roman" panose="02020603050405020304" pitchFamily="18" charset="0"/>
              </a:rPr>
              <a:t> clínica que permita al personal de salud realizar preguntas y consultar información contenida en </a:t>
            </a:r>
            <a:r>
              <a:rPr lang="es-ES" sz="1200" b="1" dirty="0">
                <a:latin typeface="Raleway Regular" pitchFamily="2" charset="0"/>
                <a:cs typeface="Times New Roman" panose="02020603050405020304" pitchFamily="18" charset="0"/>
              </a:rPr>
              <a:t>notas clínicas </a:t>
            </a:r>
            <a:r>
              <a:rPr lang="es-ES" sz="1200" dirty="0">
                <a:latin typeface="Raleway Regular" pitchFamily="2" charset="0"/>
                <a:cs typeface="Times New Roman" panose="02020603050405020304" pitchFamily="18" charset="0"/>
              </a:rPr>
              <a:t>mediante lenguaje natural, de forma rápida, precisa y segura.</a:t>
            </a:r>
            <a:endParaRPr lang="es-MX" sz="1200" dirty="0">
              <a:latin typeface="Raleway Regular" pitchFamily="2" charset="0"/>
              <a:cs typeface="Times New Roman" panose="02020603050405020304" pitchFamily="18" charset="0"/>
            </a:endParaRP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475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• ResearchGate</a:t>
            </a:r>
          </a:p>
          <a:p>
            <a:r>
              <a:rPr lang="es-MX" dirty="0"/>
              <a:t>•</a:t>
            </a:r>
          </a:p>
          <a:p>
            <a:r>
              <a:rPr lang="es-MX" dirty="0"/>
              <a:t>• UNESCO</a:t>
            </a:r>
          </a:p>
          <a:p>
            <a:r>
              <a:rPr lang="es-MX" dirty="0"/>
              <a:t>• arXiv Research Papers</a:t>
            </a:r>
          </a:p>
          <a:p>
            <a:r>
              <a:rPr lang="es-MX" dirty="0"/>
              <a:t>• Redalyc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61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A2D69-2F6A-AD8F-A3CB-63C59822C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7B75920-57BE-E556-5821-C1D2DD5BBB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1EF98B8-2C6A-B8DF-A39F-FD9619C453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8DA884-1BC8-D393-4179-93EE5E76B5F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2702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8EDB0-4FD7-CFA0-FC4B-89432B4A8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3D97A63-9E8B-2693-607A-934EE6EE1E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A3B713D-4339-A8F2-9D1F-5712B2A68C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E3521C-20F9-EB80-1032-20BA0EBDAFB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8292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1077A-6AAF-497A-773A-9E97E81CF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404EF1D-C2F6-F48A-5ABC-8ADEF1C709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7B7DEF8-2C66-840A-B4BC-998E2F78E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18BFB0-15DB-9B8E-C7AD-7FDF6C64ED62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74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B0DB7-102A-2641-7F56-838D930F3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2943AE8-7EAD-B971-BD3A-6B23868AF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542AD03-CE25-207D-A4EE-FC4F2DF89B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11CC08-599A-CB56-8E0F-471F2FA84675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77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AF15B-D3E3-F7F6-9A92-DFD798389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2760EF0-D997-6264-D61A-104410D527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921859F-7BB0-E054-3107-F7262CAE8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es-MX" dirty="0"/>
              <a:t>Los LLMs representan un avance importante en Inteligencia Artificial.</a:t>
            </a:r>
          </a:p>
          <a:p>
            <a:pPr>
              <a:defRPr sz="2000"/>
            </a:pPr>
            <a:r>
              <a:rPr lang="es-MX" dirty="0"/>
              <a:t>Permiten comprender y generar lenguaje natural.</a:t>
            </a:r>
          </a:p>
          <a:p>
            <a:pPr>
              <a:defRPr sz="2000"/>
            </a:pPr>
            <a:r>
              <a:rPr lang="es-MX" dirty="0"/>
              <a:t>Tienen aplicaciones crecientes en medicina y sistemas de salud.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AE5972-5D4D-23DE-FE21-6B4C752F70C8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39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367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/>
            </a:lvl1pPr>
          </a:lstStyle>
          <a:p>
            <a:endParaRPr dirty="0"/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182880" y="938615"/>
            <a:ext cx="8749364" cy="5712442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/>
            </a:lvl1pPr>
          </a:lstStyle>
          <a:p>
            <a:pPr algn="ctr"/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2/7/26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632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 hidden="1"/>
          <p:cNvSpPr/>
          <p:nvPr/>
        </p:nvSpPr>
        <p:spPr>
          <a:xfrm>
            <a:off x="4500000" y="-27360"/>
            <a:ext cx="4679280" cy="1153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r">
              <a:lnSpc>
                <a:spcPct val="100000"/>
              </a:lnSpc>
            </a:pPr>
            <a:r>
              <a:rPr lang="en-US" sz="1600" b="1" strike="noStrike" spc="-1">
                <a:solidFill>
                  <a:srgbClr val="737373"/>
                </a:solidFill>
                <a:uFill>
                  <a:solidFill>
                    <a:srgbClr val="FFFFFF"/>
                  </a:solidFill>
                </a:uFill>
                <a:latin typeface="Soberana Sans Light"/>
                <a:ea typeface="Soberana Sans Light"/>
              </a:rPr>
              <a:t>TECNOLÓGICO NACIONAL DE MÉXICO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1600" strike="noStrike" spc="-1">
                <a:solidFill>
                  <a:srgbClr val="737373"/>
                </a:solidFill>
                <a:uFill>
                  <a:solidFill>
                    <a:srgbClr val="FFFFFF"/>
                  </a:solidFill>
                </a:uFill>
                <a:latin typeface="Soberana Sans Light"/>
                <a:ea typeface="Soberana Sans Light"/>
              </a:rPr>
              <a:t>Instituto Tecnológico de Morelia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1600" strike="noStrike" spc="-1">
                <a:solidFill>
                  <a:srgbClr val="737373"/>
                </a:solidFill>
                <a:uFill>
                  <a:solidFill>
                    <a:srgbClr val="FFFFFF"/>
                  </a:solidFill>
                </a:uFill>
                <a:latin typeface="Soberana Sans Light"/>
                <a:ea typeface="Soberana Sans Light"/>
              </a:rPr>
              <a:t>Centro de Cómputo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urekaSans-Light"/>
                <a:ea typeface="EurekaSans-Light"/>
              </a:rPr>
              <a:t> 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 </a:t>
            </a:r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title"/>
          </p:nvPr>
        </p:nvSpPr>
        <p:spPr>
          <a:xfrm>
            <a:off x="0" y="985840"/>
            <a:ext cx="9143999" cy="941736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spc="-1" dirty="0">
                <a:latin typeface="Arial"/>
              </a:rPr>
              <a:t>Click to edit the title text format</a:t>
            </a:r>
            <a:endParaRPr dirty="0"/>
          </a:p>
        </p:txBody>
      </p:sp>
      <p:sp>
        <p:nvSpPr>
          <p:cNvPr id="9" name="PlaceHolder 4"/>
          <p:cNvSpPr>
            <a:spLocks noGrp="1"/>
          </p:cNvSpPr>
          <p:nvPr>
            <p:ph type="body"/>
          </p:nvPr>
        </p:nvSpPr>
        <p:spPr>
          <a:xfrm>
            <a:off x="0" y="1927576"/>
            <a:ext cx="9143999" cy="4930423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dirty="0">
                <a:latin typeface="Arial"/>
              </a:rPr>
              <a:t>Click to edit the outline text format</a:t>
            </a:r>
            <a:endParaRPr dirty="0"/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 dirty="0">
                <a:latin typeface="Arial"/>
              </a:rPr>
              <a:t>Second Outline Level</a:t>
            </a:r>
            <a:endParaRPr dirty="0"/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spc="-1" dirty="0">
                <a:latin typeface="Arial"/>
              </a:rPr>
              <a:t>Third Outline Level</a:t>
            </a:r>
            <a:endParaRPr dirty="0"/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spc="-1" dirty="0">
                <a:latin typeface="Arial"/>
              </a:rPr>
              <a:t>Fourth Outline Level</a:t>
            </a:r>
            <a:endParaRPr dirty="0"/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latin typeface="Arial"/>
              </a:rPr>
              <a:t>Fifth Outline Level</a:t>
            </a:r>
            <a:endParaRPr dirty="0"/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latin typeface="Arial"/>
              </a:rPr>
              <a:t>Sixth Outline Level</a:t>
            </a:r>
            <a:endParaRPr dirty="0"/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latin typeface="Arial"/>
              </a:rPr>
              <a:t>Seventh Outline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juan.or@morelia.tecnm.mx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s://dsc.itmorelia.edu.mx/~jcolivares/downloads/cyberSecSalud.ppt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153360" y="1964340"/>
            <a:ext cx="8836560" cy="467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50" name="CustomShape 2"/>
          <p:cNvSpPr/>
          <p:nvPr/>
        </p:nvSpPr>
        <p:spPr>
          <a:xfrm>
            <a:off x="1005840" y="2011680"/>
            <a:ext cx="7680600" cy="458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52" name="CustomShape 4"/>
          <p:cNvSpPr/>
          <p:nvPr/>
        </p:nvSpPr>
        <p:spPr>
          <a:xfrm>
            <a:off x="-3702472" y="5133344"/>
            <a:ext cx="9126592" cy="61647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r"/>
            <a:r>
              <a:rPr lang="en-US" sz="2800" spc="-1" dirty="0"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Dr. Juan Carlos Olivares Rojas</a:t>
            </a:r>
          </a:p>
        </p:txBody>
      </p:sp>
      <p:pic>
        <p:nvPicPr>
          <p:cNvPr id="12" name="image3.png">
            <a:extLst>
              <a:ext uri="{FF2B5EF4-FFF2-40B4-BE49-F238E27FC236}">
                <a16:creationId xmlns:a16="http://schemas.microsoft.com/office/drawing/2014/main" id="{E3FC5802-4994-6F41-AEFF-8BB29AEAEBA5}"/>
              </a:ext>
            </a:extLst>
          </p:cNvPr>
          <p:cNvPicPr/>
          <p:nvPr/>
        </p:nvPicPr>
        <p:blipFill>
          <a:blip r:embed="rId3"/>
          <a:srcRect r="89894"/>
          <a:stretch/>
        </p:blipFill>
        <p:spPr>
          <a:xfrm>
            <a:off x="5900021" y="62950"/>
            <a:ext cx="1833875" cy="1228605"/>
          </a:xfrm>
          <a:prstGeom prst="rect">
            <a:avLst/>
          </a:prstGeom>
          <a:ln w="12600"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096BA5E-FD79-6D41-B567-5BDB5780817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4"/>
          <a:stretch>
            <a:fillRect/>
          </a:stretch>
        </p:blipFill>
        <p:spPr bwMode="auto">
          <a:xfrm>
            <a:off x="3431522" y="82216"/>
            <a:ext cx="2250821" cy="1209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41561A9-BCEF-496C-C32D-4281ACB32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65374" cy="1426530"/>
          </a:xfrm>
          <a:prstGeom prst="rect">
            <a:avLst/>
          </a:prstGeom>
        </p:spPr>
      </p:pic>
      <p:sp>
        <p:nvSpPr>
          <p:cNvPr id="9" name="CustomShape 4"/>
          <p:cNvSpPr/>
          <p:nvPr/>
        </p:nvSpPr>
        <p:spPr>
          <a:xfrm>
            <a:off x="3365374" y="6392566"/>
            <a:ext cx="5769562" cy="491595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r">
              <a:lnSpc>
                <a:spcPct val="100000"/>
              </a:lnSpc>
            </a:pPr>
            <a:r>
              <a:rPr lang="en-US" sz="2400" b="1" i="1" spc="-1" dirty="0"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Julio 2026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09EBF8-F65E-8B5B-FCBC-7E1A63383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98" y="-97651"/>
            <a:ext cx="1294359" cy="1392977"/>
          </a:xfrm>
          <a:prstGeom prst="rect">
            <a:avLst/>
          </a:prstGeom>
        </p:spPr>
      </p:pic>
      <p:sp>
        <p:nvSpPr>
          <p:cNvPr id="2" name="CustomShape 3">
            <a:extLst>
              <a:ext uri="{FF2B5EF4-FFF2-40B4-BE49-F238E27FC236}">
                <a16:creationId xmlns:a16="http://schemas.microsoft.com/office/drawing/2014/main" id="{0AEFB125-9DAC-8702-8B09-16770EFAC127}"/>
              </a:ext>
            </a:extLst>
          </p:cNvPr>
          <p:cNvSpPr/>
          <p:nvPr/>
        </p:nvSpPr>
        <p:spPr>
          <a:xfrm>
            <a:off x="737665" y="1775195"/>
            <a:ext cx="7775640" cy="911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r>
              <a:rPr lang="en-US" sz="4000" b="1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Ciberseguridad</a:t>
            </a:r>
            <a:r>
              <a:rPr lang="en-US" sz="4000" b="1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 </a:t>
            </a:r>
            <a:r>
              <a:rPr lang="en-US" sz="4000" b="1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en</a:t>
            </a:r>
            <a:r>
              <a:rPr lang="en-US" sz="4000" b="1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 el Sector Salud: </a:t>
            </a:r>
            <a:r>
              <a:rPr lang="en-US" sz="4000" b="1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Protección</a:t>
            </a:r>
            <a:r>
              <a:rPr lang="en-US" sz="4000" b="1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 de Sistemas </a:t>
            </a:r>
            <a:r>
              <a:rPr lang="en-US" sz="4000" b="1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Hospitalarios</a:t>
            </a:r>
            <a:r>
              <a:rPr lang="en-US" sz="4000" b="1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, </a:t>
            </a:r>
            <a:r>
              <a:rPr lang="en-US" sz="4000" b="1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Dispositivos</a:t>
            </a:r>
            <a:r>
              <a:rPr lang="en-US" sz="4000" b="1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 </a:t>
            </a:r>
            <a:r>
              <a:rPr lang="en-US" sz="4000" b="1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Médicos</a:t>
            </a:r>
            <a:r>
              <a:rPr lang="en-US" sz="4000" b="1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 y </a:t>
            </a:r>
            <a:r>
              <a:rPr lang="en-US" sz="4000" b="1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Tecnologías</a:t>
            </a:r>
            <a:r>
              <a:rPr lang="en-US" sz="4000" b="1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 </a:t>
            </a:r>
            <a:r>
              <a:rPr lang="en-US" sz="4000" b="1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Vestibles</a:t>
            </a:r>
            <a:endParaRPr lang="en-US" sz="4000" b="1" spc="-1" dirty="0">
              <a:solidFill>
                <a:srgbClr val="008000"/>
              </a:solidFill>
              <a:uFill>
                <a:solidFill>
                  <a:srgbClr val="FFFFFF"/>
                </a:solidFill>
              </a:uFill>
              <a:latin typeface="Montserrat" panose="00000500000000000000" pitchFamily="2" charset="0"/>
              <a:ea typeface="Calibri"/>
            </a:endParaRPr>
          </a:p>
        </p:txBody>
      </p:sp>
      <p:pic>
        <p:nvPicPr>
          <p:cNvPr id="5" name="Picture 3" descr="WhatsApp Image 2026-06-10 at 12.04.54 PM.jpeg">
            <a:extLst>
              <a:ext uri="{FF2B5EF4-FFF2-40B4-BE49-F238E27FC236}">
                <a16:creationId xmlns:a16="http://schemas.microsoft.com/office/drawing/2014/main" id="{56011F03-3D4A-8C05-85D7-E43EFDD7E0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87442"/>
          <a:stretch>
            <a:fillRect/>
          </a:stretch>
        </p:blipFill>
        <p:spPr>
          <a:xfrm>
            <a:off x="-1" y="5994093"/>
            <a:ext cx="6879265" cy="86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50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CB04B-53E1-17B2-25CF-A35EBC942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31491-1ED8-9926-95B3-73E1AB018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Arquitectura Hospitalaria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2014BF90-6BBD-E440-31C7-282BA0EF3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0"/>
          <a:stretch>
            <a:fillRect/>
          </a:stretch>
        </p:blipFill>
        <p:spPr>
          <a:xfrm>
            <a:off x="-1" y="941736"/>
            <a:ext cx="9077996" cy="53574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F4AC426-3294-88D8-A9B6-C55670B0D1DF}"/>
              </a:ext>
            </a:extLst>
          </p:cNvPr>
          <p:cNvSpPr txBox="1"/>
          <p:nvPr/>
        </p:nvSpPr>
        <p:spPr>
          <a:xfrm>
            <a:off x="489619" y="6477000"/>
            <a:ext cx="4579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2542157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B7FFE-5671-822B-C99E-0D8AE44EB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758E3-74CE-2E5C-2DF7-F19F4B025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Flujo de Datos en Salud</a:t>
            </a:r>
            <a:endParaRPr dirty="0"/>
          </a:p>
        </p:txBody>
      </p:sp>
      <p:pic>
        <p:nvPicPr>
          <p:cNvPr id="103" name="Imagen 102">
            <a:extLst>
              <a:ext uri="{FF2B5EF4-FFF2-40B4-BE49-F238E27FC236}">
                <a16:creationId xmlns:a16="http://schemas.microsoft.com/office/drawing/2014/main" id="{890D4408-F82E-EE90-326C-4B5688040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761999"/>
            <a:ext cx="9144001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04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C852A-EF45-B07C-05C3-88ED58257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CB0CC-2B4E-8754-5AC5-6E3567A1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Componentes de Ciberseguridad</a:t>
            </a: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83A193C-074C-132A-5A22-C38DA0D83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" b="74"/>
          <a:stretch/>
        </p:blipFill>
        <p:spPr>
          <a:xfrm>
            <a:off x="20420" y="815166"/>
            <a:ext cx="9123580" cy="55912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8E65629-C47A-0DF8-74F2-2A4C4A6D76D5}"/>
              </a:ext>
            </a:extLst>
          </p:cNvPr>
          <p:cNvSpPr txBox="1"/>
          <p:nvPr/>
        </p:nvSpPr>
        <p:spPr>
          <a:xfrm>
            <a:off x="489619" y="6477000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4115923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CAFEB-3F4B-F819-C9FB-297A8FCF0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BB04B-6C9E-E690-3CF3-0CD117964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Objetivos Ciberseguridad en Salud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52AD6053-6D34-AC0C-6E9B-110375BF7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813587"/>
            <a:ext cx="9144000" cy="55579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2DCC506-314A-A002-504C-B12F31ECB96A}"/>
              </a:ext>
            </a:extLst>
          </p:cNvPr>
          <p:cNvSpPr txBox="1"/>
          <p:nvPr/>
        </p:nvSpPr>
        <p:spPr>
          <a:xfrm>
            <a:off x="489619" y="6477000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3490967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042A9-7D66-547F-B4C2-66550CBB1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5F7C-6DA2-581B-0470-6F673A652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Procesos de Ciberseguridad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3DDD0255-6049-5BD8-1612-26A20423A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355" y="1174043"/>
            <a:ext cx="9143999" cy="485907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BE2E01B-C868-6183-EFE2-C2DD5790BE28}"/>
              </a:ext>
            </a:extLst>
          </p:cNvPr>
          <p:cNvSpPr txBox="1"/>
          <p:nvPr/>
        </p:nvSpPr>
        <p:spPr>
          <a:xfrm>
            <a:off x="489619" y="6477000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Basado en Cisco, 2026</a:t>
            </a:r>
          </a:p>
        </p:txBody>
      </p:sp>
    </p:spTree>
    <p:extLst>
      <p:ext uri="{BB962C8B-B14F-4D97-AF65-F5344CB8AC3E}">
        <p14:creationId xmlns:p14="http://schemas.microsoft.com/office/powerpoint/2010/main" val="3368757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r>
              <a:rPr lang="es-ES_tradnl" dirty="0"/>
              <a:t>Ciberseguridad</a:t>
            </a:r>
          </a:p>
        </p:txBody>
      </p:sp>
      <p:sp>
        <p:nvSpPr>
          <p:cNvPr id="4" name="2 CuadroTexto"/>
          <p:cNvSpPr txBox="1"/>
          <p:nvPr/>
        </p:nvSpPr>
        <p:spPr>
          <a:xfrm>
            <a:off x="154950" y="2481936"/>
            <a:ext cx="873753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dirty="0"/>
              <a:t> </a:t>
            </a:r>
          </a:p>
          <a:p>
            <a:pPr algn="ctr"/>
            <a:r>
              <a:rPr lang="es-ES" b="1" dirty="0"/>
              <a:t>RIESGO = (AMENAZA * VULNERABILIDAD) / CONTRAMEDIDA</a:t>
            </a:r>
          </a:p>
          <a:p>
            <a:pPr algn="just"/>
            <a:r>
              <a:rPr lang="es-ES" dirty="0"/>
              <a:t> </a:t>
            </a:r>
          </a:p>
        </p:txBody>
      </p:sp>
      <p:sp>
        <p:nvSpPr>
          <p:cNvPr id="5" name="2 CuadroTexto"/>
          <p:cNvSpPr txBox="1"/>
          <p:nvPr/>
        </p:nvSpPr>
        <p:spPr>
          <a:xfrm>
            <a:off x="154950" y="3906545"/>
            <a:ext cx="873753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dirty="0"/>
              <a:t> </a:t>
            </a:r>
          </a:p>
          <a:p>
            <a:pPr algn="ctr"/>
            <a:r>
              <a:rPr lang="es-ES" b="1" dirty="0"/>
              <a:t>Probabilidad entre 0 y 100%</a:t>
            </a:r>
          </a:p>
          <a:p>
            <a:pPr algn="just"/>
            <a:r>
              <a:rPr lang="es-ES" dirty="0"/>
              <a:t> </a:t>
            </a:r>
          </a:p>
        </p:txBody>
      </p:sp>
      <p:sp>
        <p:nvSpPr>
          <p:cNvPr id="6" name="2 CuadroTexto"/>
          <p:cNvSpPr txBox="1"/>
          <p:nvPr/>
        </p:nvSpPr>
        <p:spPr>
          <a:xfrm>
            <a:off x="154950" y="5189278"/>
            <a:ext cx="873753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dirty="0"/>
              <a:t> </a:t>
            </a:r>
          </a:p>
          <a:p>
            <a:pPr algn="ctr"/>
            <a:r>
              <a:rPr lang="es-ES" b="1" dirty="0"/>
              <a:t>RIESGO se evalúan con base en el IMPACTO</a:t>
            </a:r>
          </a:p>
          <a:p>
            <a:pPr algn="just"/>
            <a:r>
              <a:rPr lang="es-E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84687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Infraestructura Crítica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6D73E38-31FE-DC45-AEA9-71FC595AF9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348" y="1310020"/>
            <a:ext cx="4755304" cy="3531468"/>
          </a:xfrm>
          <a:prstGeom prst="rect">
            <a:avLst/>
          </a:prstGeom>
        </p:spPr>
      </p:pic>
      <p:sp>
        <p:nvSpPr>
          <p:cNvPr id="2" name="Cubo 1">
            <a:extLst>
              <a:ext uri="{FF2B5EF4-FFF2-40B4-BE49-F238E27FC236}">
                <a16:creationId xmlns:a16="http://schemas.microsoft.com/office/drawing/2014/main" id="{F89CE27A-496B-884E-9C6D-B7018DA86AF9}"/>
              </a:ext>
            </a:extLst>
          </p:cNvPr>
          <p:cNvSpPr/>
          <p:nvPr/>
        </p:nvSpPr>
        <p:spPr>
          <a:xfrm>
            <a:off x="2794000" y="5479344"/>
            <a:ext cx="4051300" cy="1409700"/>
          </a:xfrm>
          <a:prstGeom prst="cub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dirty="0"/>
              <a:t>Salud</a:t>
            </a:r>
          </a:p>
        </p:txBody>
      </p:sp>
      <p:sp>
        <p:nvSpPr>
          <p:cNvPr id="3" name="Flecha abajo 2">
            <a:extLst>
              <a:ext uri="{FF2B5EF4-FFF2-40B4-BE49-F238E27FC236}">
                <a16:creationId xmlns:a16="http://schemas.microsoft.com/office/drawing/2014/main" id="{D634F83E-7C61-D142-B644-C13A0BCB9897}"/>
              </a:ext>
            </a:extLst>
          </p:cNvPr>
          <p:cNvSpPr/>
          <p:nvPr/>
        </p:nvSpPr>
        <p:spPr>
          <a:xfrm rot="10800000">
            <a:off x="4311650" y="4539544"/>
            <a:ext cx="508000" cy="8255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522CD3-4D8E-C3F5-AF3B-73C26E096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11" b="216"/>
          <a:stretch>
            <a:fillRect/>
          </a:stretch>
        </p:blipFill>
        <p:spPr>
          <a:xfrm>
            <a:off x="0" y="820717"/>
            <a:ext cx="9144001" cy="97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01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6E57C-FC6E-B028-472A-EC7A21008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4EA4C14-8E58-0995-2EB2-7FDF2CF91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CU de la Ciberseguridad en Salud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EDA98EF7-304D-8A0D-087F-C313937BC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" b="78"/>
          <a:stretch/>
        </p:blipFill>
        <p:spPr>
          <a:xfrm>
            <a:off x="1888067" y="664028"/>
            <a:ext cx="7086519" cy="572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69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73493-CEB0-A633-86B7-D1DA4F298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A2F4B-D579-F4CE-51FC-2813ADE2C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Panorama de Amenazas en Salud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B415211F-C4C6-8E6D-6A12-819F91815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8"/>
          <a:stretch>
            <a:fillRect/>
          </a:stretch>
        </p:blipFill>
        <p:spPr>
          <a:xfrm>
            <a:off x="2" y="1086247"/>
            <a:ext cx="9143998" cy="503233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AAC0DA8-9F5A-70E4-948D-CE9E34D1566A}"/>
              </a:ext>
            </a:extLst>
          </p:cNvPr>
          <p:cNvSpPr txBox="1"/>
          <p:nvPr/>
        </p:nvSpPr>
        <p:spPr>
          <a:xfrm>
            <a:off x="489619" y="6477000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1270823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21DAD-9EFC-84B8-27F3-B4A5AA671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40A20-A4F0-B3B8-3E42-FBF51B043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Principales Ciberataques en Salud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BD9A9C6F-A009-3139-4C53-51DF02701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8" t="15388" r="18118" b="3097"/>
          <a:stretch>
            <a:fillRect/>
          </a:stretch>
        </p:blipFill>
        <p:spPr>
          <a:xfrm>
            <a:off x="1095022" y="1151468"/>
            <a:ext cx="6682646" cy="541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54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B2A50-5F01-9071-3D67-D0B2DF484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AB618D4-AF7F-890F-652F-D5C75F963F0A}"/>
              </a:ext>
            </a:extLst>
          </p:cNvPr>
          <p:cNvSpPr txBox="1"/>
          <p:nvPr/>
        </p:nvSpPr>
        <p:spPr>
          <a:xfrm>
            <a:off x="489619" y="6477000"/>
            <a:ext cx="260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ChatGPT, 2026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C3DCA226-ED04-92ED-220D-06CDD0058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422B76B-E885-ADDA-C8A4-BACAECD97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47" y="15433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27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506CA-6BC5-6551-93D5-183B0B76A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0654B-EB62-D650-C56B-7955072B1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 err="1"/>
              <a:t>Ransomware</a:t>
            </a:r>
            <a:r>
              <a:rPr lang="es-ES" dirty="0"/>
              <a:t> en Hospitales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CC2DDB7A-D656-994F-AE8E-96499F5F3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41736"/>
            <a:ext cx="9143998" cy="547887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22300EE-95B2-20FB-EBA9-E95D83602AB9}"/>
              </a:ext>
            </a:extLst>
          </p:cNvPr>
          <p:cNvSpPr txBox="1"/>
          <p:nvPr/>
        </p:nvSpPr>
        <p:spPr>
          <a:xfrm>
            <a:off x="489619" y="6477000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4091378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E31BE-917E-AE2D-87CB-CAAC298A4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F146D-2CE4-1CD6-4BE6-180387E82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Incidentes de CS en Salud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03E73018-A72E-EAA7-B6EA-0D744E125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41280"/>
            <a:ext cx="9144001" cy="556918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040A776-4F78-7EB5-FCF7-579E1BB72693}"/>
              </a:ext>
            </a:extLst>
          </p:cNvPr>
          <p:cNvSpPr txBox="1"/>
          <p:nvPr/>
        </p:nvSpPr>
        <p:spPr>
          <a:xfrm>
            <a:off x="489619" y="6477000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1412739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451FD-713C-3A19-441F-7DF31DC1A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3079E-35F0-E2AF-E5C6-431911542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Cadena de Suministro CS en Salud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45CA1005-0793-60D0-7B46-228229916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2"/>
          <a:stretch>
            <a:fillRect/>
          </a:stretch>
        </p:blipFill>
        <p:spPr>
          <a:xfrm>
            <a:off x="0" y="941737"/>
            <a:ext cx="9143998" cy="524180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BBEC182-36BB-3674-8341-4D3C659B1B40}"/>
              </a:ext>
            </a:extLst>
          </p:cNvPr>
          <p:cNvSpPr txBox="1"/>
          <p:nvPr/>
        </p:nvSpPr>
        <p:spPr>
          <a:xfrm>
            <a:off x="489619" y="6477000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1597987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94E72-68B1-EAE2-AC3D-1177E2B27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109A-C603-73A5-BC84-BE442CF7B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Riesgos en Infraestructura en Salud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8F7B36D4-2319-AC36-80D5-15440A66E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9"/>
          <a:stretch>
            <a:fillRect/>
          </a:stretch>
        </p:blipFill>
        <p:spPr>
          <a:xfrm>
            <a:off x="-1" y="941736"/>
            <a:ext cx="9143999" cy="532359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B4B022-2DBC-6E27-EDD9-5A7564BC06F6}"/>
              </a:ext>
            </a:extLst>
          </p:cNvPr>
          <p:cNvSpPr txBox="1"/>
          <p:nvPr/>
        </p:nvSpPr>
        <p:spPr>
          <a:xfrm>
            <a:off x="489619" y="6477000"/>
            <a:ext cx="4579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575604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185BA-9E44-E4EE-FF8F-E5265AB29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0828-088A-F98A-5055-01CDB7391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Superficie de un ataque a S. Salud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C530DB3E-7DB8-F727-DD85-AE2D1893C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8"/>
          <a:stretch>
            <a:fillRect/>
          </a:stretch>
        </p:blipFill>
        <p:spPr>
          <a:xfrm>
            <a:off x="-1" y="941736"/>
            <a:ext cx="9144001" cy="524180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B7B179D-0F1C-5E93-79A3-071C9F5810C5}"/>
              </a:ext>
            </a:extLst>
          </p:cNvPr>
          <p:cNvSpPr txBox="1"/>
          <p:nvPr/>
        </p:nvSpPr>
        <p:spPr>
          <a:xfrm>
            <a:off x="489619" y="6477000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1544886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D9554-C0B5-B632-68CC-6DA15F8AA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356B5-E963-E03B-617B-D2B3C661B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Casos de Estudio de CS en Salud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35977A90-4B9D-2EA7-68E4-5685C0972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7"/>
          <a:stretch>
            <a:fillRect/>
          </a:stretch>
        </p:blipFill>
        <p:spPr>
          <a:xfrm>
            <a:off x="28257" y="1072445"/>
            <a:ext cx="9065069" cy="511109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5845E3E-7F66-5A8C-28CD-AA77018A4680}"/>
              </a:ext>
            </a:extLst>
          </p:cNvPr>
          <p:cNvSpPr txBox="1"/>
          <p:nvPr/>
        </p:nvSpPr>
        <p:spPr>
          <a:xfrm>
            <a:off x="489619" y="6477000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3933997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C86F3-827B-B3B6-B002-00E4E36AF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48FC-7FA4-F6FC-622F-43A921EA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Caso de Estudio: Change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8348EF61-4E9B-B938-1C16-8411B3D11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04669"/>
            <a:ext cx="9143998" cy="565097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1A6D6C2-8B99-8117-250C-0C5E18CCB637}"/>
              </a:ext>
            </a:extLst>
          </p:cNvPr>
          <p:cNvSpPr txBox="1"/>
          <p:nvPr/>
        </p:nvSpPr>
        <p:spPr>
          <a:xfrm>
            <a:off x="489619" y="6477000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2648536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3C1D4-E075-2085-98CE-D6C26C6C2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522D-3BC3-6671-C004-CE79BCB8B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Vulnerabilidad Dispositivos Médicos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C3CBD406-8620-2B0C-CEEA-86E577561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3"/>
          <a:stretch>
            <a:fillRect/>
          </a:stretch>
        </p:blipFill>
        <p:spPr>
          <a:xfrm>
            <a:off x="0" y="941736"/>
            <a:ext cx="9144000" cy="543648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9FD112B-3955-380B-3C9C-7E6FCB454091}"/>
              </a:ext>
            </a:extLst>
          </p:cNvPr>
          <p:cNvSpPr txBox="1"/>
          <p:nvPr/>
        </p:nvSpPr>
        <p:spPr>
          <a:xfrm>
            <a:off x="489619" y="6477000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1757378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18A88-3BCA-E5C0-57CD-AC06B6776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0D0CA-2EE5-4927-D39C-E7AC8AD82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Autenticación y Autorización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2AB0CF10-443D-1726-ED01-FE6FB2503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2"/>
          <a:stretch>
            <a:fillRect/>
          </a:stretch>
        </p:blipFill>
        <p:spPr>
          <a:xfrm>
            <a:off x="1" y="1018402"/>
            <a:ext cx="9092718" cy="516513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0B158AD-5D98-E95D-A36E-C944B82B2C62}"/>
              </a:ext>
            </a:extLst>
          </p:cNvPr>
          <p:cNvSpPr txBox="1"/>
          <p:nvPr/>
        </p:nvSpPr>
        <p:spPr>
          <a:xfrm>
            <a:off x="489619" y="6477000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1645239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92C0A-B19E-7093-5932-0CB271617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661F0-64DF-6A41-AA0B-138F57479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Criptografía Ligera en Embebidos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3DBB6568-4AF3-AD70-F994-71E43B6B9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1"/>
          <a:stretch>
            <a:fillRect/>
          </a:stretch>
        </p:blipFill>
        <p:spPr>
          <a:xfrm>
            <a:off x="0" y="1197163"/>
            <a:ext cx="9144000" cy="488527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4475BD8-3DD5-D04A-A2E0-48BE21E080A2}"/>
              </a:ext>
            </a:extLst>
          </p:cNvPr>
          <p:cNvSpPr txBox="1"/>
          <p:nvPr/>
        </p:nvSpPr>
        <p:spPr>
          <a:xfrm>
            <a:off x="489619" y="6477000"/>
            <a:ext cx="4630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de salud, 2026</a:t>
            </a:r>
          </a:p>
        </p:txBody>
      </p:sp>
    </p:spTree>
    <p:extLst>
      <p:ext uri="{BB962C8B-B14F-4D97-AF65-F5344CB8AC3E}">
        <p14:creationId xmlns:p14="http://schemas.microsoft.com/office/powerpoint/2010/main" val="204745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63B8A-CB87-E862-79C0-C5D2BB4E5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B8C3B5C-F886-A749-6DD6-07BFA377E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Las 4Ps de la Salud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CC134C8-937E-45D4-6817-2E9C91EE6C97}"/>
              </a:ext>
            </a:extLst>
          </p:cNvPr>
          <p:cNvSpPr txBox="1"/>
          <p:nvPr/>
        </p:nvSpPr>
        <p:spPr>
          <a:xfrm>
            <a:off x="489619" y="6477000"/>
            <a:ext cx="621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de Campus Health Tech, 2026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39543FDD-4A41-039F-C7D4-D8B0FCA3B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4"/>
          <a:stretch>
            <a:fillRect/>
          </a:stretch>
        </p:blipFill>
        <p:spPr>
          <a:xfrm>
            <a:off x="-1" y="783675"/>
            <a:ext cx="9143999" cy="553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35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E377B-F4C8-EA23-87AD-736388D25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B2B5A-A1FE-01D5-A3B1-5DACCFF70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COBiT en Sistemas de Salud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D377B307-5CA1-C911-CEB7-4222B7FE4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3"/>
          <a:stretch>
            <a:fillRect/>
          </a:stretch>
        </p:blipFill>
        <p:spPr>
          <a:xfrm>
            <a:off x="-2" y="768338"/>
            <a:ext cx="9144001" cy="55647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0B24E9D-D0F3-82E5-B993-E0B267E93283}"/>
              </a:ext>
            </a:extLst>
          </p:cNvPr>
          <p:cNvSpPr txBox="1"/>
          <p:nvPr/>
        </p:nvSpPr>
        <p:spPr>
          <a:xfrm>
            <a:off x="489619" y="6477000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1427746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EDFDE-D75D-234F-FB5C-11853868B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90E81-F9E6-C7AA-3BC5-E8D21FD7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ISO/IEC 27000 en Salud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0238610F-D58F-6F52-AB6B-E3447E8C9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95474"/>
            <a:ext cx="9143998" cy="55579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F5909B0-EF49-D3EC-1EB5-CE561D50D50A}"/>
              </a:ext>
            </a:extLst>
          </p:cNvPr>
          <p:cNvSpPr txBox="1"/>
          <p:nvPr/>
        </p:nvSpPr>
        <p:spPr>
          <a:xfrm>
            <a:off x="489619" y="6477000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2304599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311F6-208F-BD15-BEB7-02440F134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7DDCB-4077-5E62-BD70-EF0C4D2AD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Confianza Cero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2735CF33-E61C-260D-2714-CCC90C9E1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04669"/>
            <a:ext cx="9143999" cy="57695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B66A6C-6029-9B12-113D-446A2A850EF6}"/>
              </a:ext>
            </a:extLst>
          </p:cNvPr>
          <p:cNvSpPr txBox="1"/>
          <p:nvPr/>
        </p:nvSpPr>
        <p:spPr>
          <a:xfrm>
            <a:off x="489619" y="6477000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3670894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5A2BA-2925-40C0-115B-F24730B93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A53FFE9-1B3D-5EBD-A72E-80188503C2D2}"/>
              </a:ext>
            </a:extLst>
          </p:cNvPr>
          <p:cNvSpPr txBox="1"/>
          <p:nvPr/>
        </p:nvSpPr>
        <p:spPr>
          <a:xfrm>
            <a:off x="489619" y="6477000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53BF497F-EA89-8786-D5BB-2D1FBCBA3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Ejemplos y Casos de Usos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F57793-40AE-401F-CABE-C7831B1D9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23" t="15149" r="-106323" b="38163"/>
          <a:stretch>
            <a:fillRect/>
          </a:stretch>
        </p:blipFill>
        <p:spPr>
          <a:xfrm>
            <a:off x="1056899" y="1145893"/>
            <a:ext cx="4082381" cy="285894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7F0B90-80D8-0A7A-9B46-1C9F22C0A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 b="163"/>
          <a:stretch/>
        </p:blipFill>
        <p:spPr>
          <a:xfrm>
            <a:off x="0" y="783676"/>
            <a:ext cx="9144000" cy="560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28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30885-1281-121D-DF67-8132EA3DF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EE1820C-23FA-DB6B-F3FA-7C50F4D9C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Uso de </a:t>
            </a:r>
            <a:r>
              <a:rPr lang="es-ES_tradnl" dirty="0" err="1"/>
              <a:t>LLMs</a:t>
            </a:r>
            <a:r>
              <a:rPr lang="es-ES_tradnl" dirty="0"/>
              <a:t> en CS en Salud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7D9E8FD-4836-9168-B8C6-47BD8F67FF25}"/>
              </a:ext>
            </a:extLst>
          </p:cNvPr>
          <p:cNvSpPr txBox="1"/>
          <p:nvPr/>
        </p:nvSpPr>
        <p:spPr>
          <a:xfrm>
            <a:off x="489619" y="6477000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Google Research, 2026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66998437-0871-5C9E-CDAA-BDD1395B4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2" b="11562"/>
          <a:stretch/>
        </p:blipFill>
        <p:spPr>
          <a:xfrm>
            <a:off x="0" y="1093526"/>
            <a:ext cx="9143999" cy="468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252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4FEB6-D0FD-9856-9635-B1BC31366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23FF-958C-BE9A-3D93-45BFEA6EC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Agente </a:t>
            </a:r>
            <a:r>
              <a:rPr lang="es-ES" dirty="0" err="1"/>
              <a:t>Triage</a:t>
            </a:r>
            <a:endParaRPr dirty="0"/>
          </a:p>
        </p:txBody>
      </p:sp>
      <p:pic>
        <p:nvPicPr>
          <p:cNvPr id="63" name="Imagen 62">
            <a:extLst>
              <a:ext uri="{FF2B5EF4-FFF2-40B4-BE49-F238E27FC236}">
                <a16:creationId xmlns:a16="http://schemas.microsoft.com/office/drawing/2014/main" id="{CFCD526F-00EA-4168-16ED-6033016F5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0" b="29850"/>
          <a:stretch/>
        </p:blipFill>
        <p:spPr>
          <a:xfrm>
            <a:off x="23757" y="941736"/>
            <a:ext cx="9120243" cy="551331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5FD21F4-6138-2659-B414-E4A47AB30C3C}"/>
              </a:ext>
            </a:extLst>
          </p:cNvPr>
          <p:cNvSpPr txBox="1"/>
          <p:nvPr/>
        </p:nvSpPr>
        <p:spPr>
          <a:xfrm>
            <a:off x="489619" y="6477000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1685642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761F7-0F66-BFA5-F65A-3DC12A26B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D5991-904C-0E2B-27E1-6DF8AC37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 err="1"/>
              <a:t>Blockchain</a:t>
            </a:r>
            <a:r>
              <a:rPr lang="es-ES" dirty="0"/>
              <a:t> en Salud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41FFC50D-1448-2DAE-BE7B-557ED811B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3"/>
          <a:stretch>
            <a:fillRect/>
          </a:stretch>
        </p:blipFill>
        <p:spPr>
          <a:xfrm>
            <a:off x="0" y="816382"/>
            <a:ext cx="9143998" cy="566061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93EF63F-5B5E-9280-D2B0-677298DC275D}"/>
              </a:ext>
            </a:extLst>
          </p:cNvPr>
          <p:cNvSpPr txBox="1"/>
          <p:nvPr/>
        </p:nvSpPr>
        <p:spPr>
          <a:xfrm>
            <a:off x="489619" y="6477000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26545453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54265-83DD-0D7A-7ADA-5A6CF99B2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E39B-6291-41C0-CBDF-D30185921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Recomendaciones Estratégicas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3265021D-F2C3-31FB-5D71-D760D49B4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1"/>
          <a:stretch>
            <a:fillRect/>
          </a:stretch>
        </p:blipFill>
        <p:spPr>
          <a:xfrm>
            <a:off x="-1" y="941736"/>
            <a:ext cx="9166839" cy="541390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5F5B13D-BE9D-404E-C7F7-77E04FA8D531}"/>
              </a:ext>
            </a:extLst>
          </p:cNvPr>
          <p:cNvSpPr txBox="1"/>
          <p:nvPr/>
        </p:nvSpPr>
        <p:spPr>
          <a:xfrm>
            <a:off x="489619" y="6477000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23383130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1AF1B-EC9D-B758-73C2-B83C2C5A4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F6F7D-9EC5-DB6F-8111-DD91E59F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Personal de Ciberseguridad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C98EC52A-2988-CBE9-DC60-BA2F4434F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668" y="1024895"/>
            <a:ext cx="8353776" cy="500195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E861468-60B6-ABE1-3811-142C38A05B33}"/>
              </a:ext>
            </a:extLst>
          </p:cNvPr>
          <p:cNvSpPr txBox="1"/>
          <p:nvPr/>
        </p:nvSpPr>
        <p:spPr>
          <a:xfrm>
            <a:off x="489619" y="6477000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Basado en Cisco, 2026</a:t>
            </a:r>
          </a:p>
        </p:txBody>
      </p:sp>
    </p:spTree>
    <p:extLst>
      <p:ext uri="{BB962C8B-B14F-4D97-AF65-F5344CB8AC3E}">
        <p14:creationId xmlns:p14="http://schemas.microsoft.com/office/powerpoint/2010/main" val="3031131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41736"/>
          </a:xfrm>
        </p:spPr>
        <p:txBody>
          <a:bodyPr/>
          <a:lstStyle/>
          <a:p>
            <a:pPr algn="ctr"/>
            <a:r>
              <a:rPr dirty="0" err="1"/>
              <a:t>Conclusiones</a:t>
            </a:r>
            <a:endParaRPr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4A66FC2-3989-BB72-4520-CF4AE4A7D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" b="1097"/>
          <a:stretch/>
        </p:blipFill>
        <p:spPr>
          <a:xfrm>
            <a:off x="0" y="1041721"/>
            <a:ext cx="9143664" cy="533061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18F1932-7609-2798-62E9-093EE54CABA9}"/>
              </a:ext>
            </a:extLst>
          </p:cNvPr>
          <p:cNvSpPr txBox="1"/>
          <p:nvPr/>
        </p:nvSpPr>
        <p:spPr>
          <a:xfrm>
            <a:off x="489619" y="6477000"/>
            <a:ext cx="4096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Datos propios ChatGPT, 2026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4F727-32DE-C664-4BCF-9DB45FCEA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D986A-6ADE-2131-C265-35847E168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Salud 4.0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5C8A32DC-3FAF-B461-B890-2168DBC45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50" y="853055"/>
            <a:ext cx="9154050" cy="515189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01BC875-C63B-0B55-665F-A834185F583C}"/>
              </a:ext>
            </a:extLst>
          </p:cNvPr>
          <p:cNvSpPr txBox="1"/>
          <p:nvPr/>
        </p:nvSpPr>
        <p:spPr>
          <a:xfrm>
            <a:off x="489619" y="6477000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IEEE adaptado, 2026</a:t>
            </a:r>
          </a:p>
        </p:txBody>
      </p:sp>
    </p:spTree>
    <p:extLst>
      <p:ext uri="{BB962C8B-B14F-4D97-AF65-F5344CB8AC3E}">
        <p14:creationId xmlns:p14="http://schemas.microsoft.com/office/powerpoint/2010/main" val="4043204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89EA44-707F-8E2D-520C-8ACC9142B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825"/>
          </a:xfrm>
        </p:spPr>
        <p:txBody>
          <a:bodyPr anchor="b">
            <a:noAutofit/>
          </a:bodyPr>
          <a:lstStyle/>
          <a:p>
            <a:pPr algn="ctr"/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Ciberseguridad en Salud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2A83B4-7926-7EF4-A67C-B5D16CD6E40F}"/>
              </a:ext>
            </a:extLst>
          </p:cNvPr>
          <p:cNvSpPr txBox="1"/>
          <p:nvPr/>
        </p:nvSpPr>
        <p:spPr>
          <a:xfrm>
            <a:off x="489619" y="6477000"/>
            <a:ext cx="472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American Medical Association, 2026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FD992FD-7FCE-5C9B-F2B1-733F154E4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4" y="746065"/>
            <a:ext cx="7772400" cy="5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10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Montserrat" panose="00000500000000000000" pitchFamily="2" charset="0"/>
              </a:rPr>
              <a:t>¿Preguntas?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0" y="783676"/>
            <a:ext cx="5474677" cy="2902688"/>
          </a:xfrm>
        </p:spPr>
        <p:txBody>
          <a:bodyPr/>
          <a:lstStyle/>
          <a:p>
            <a:r>
              <a:rPr lang="es-ES_tradnl" sz="3600" dirty="0">
                <a:solidFill>
                  <a:schemeClr val="tx1"/>
                </a:solidFill>
                <a:latin typeface="Montserrat" panose="00000500000000000000" pitchFamily="2" charset="0"/>
              </a:rPr>
              <a:t>¡Muchas Gracias!</a:t>
            </a:r>
          </a:p>
          <a:p>
            <a:endParaRPr lang="es-ES_tradnl" sz="3600" dirty="0">
              <a:latin typeface="Montserrat" panose="00000500000000000000" pitchFamily="2" charset="0"/>
            </a:endParaRPr>
          </a:p>
          <a:p>
            <a:r>
              <a:rPr lang="es-ES_tradnl" sz="3600" dirty="0">
                <a:latin typeface="Montserrat" panose="00000500000000000000" pitchFamily="2" charset="0"/>
                <a:hlinkClick r:id="rId3"/>
              </a:rPr>
              <a:t>juan.or@morelia.tecnm.mx</a:t>
            </a:r>
            <a:endParaRPr lang="es-ES_tradnl" sz="3600" dirty="0">
              <a:latin typeface="Montserrat" panose="00000500000000000000" pitchFamily="2" charset="0"/>
            </a:endParaRPr>
          </a:p>
          <a:p>
            <a:endParaRPr lang="es-ES_tradnl" sz="3600" dirty="0">
              <a:latin typeface="Montserrat" panose="00000500000000000000" pitchFamily="2" charset="0"/>
            </a:endParaRPr>
          </a:p>
          <a:p>
            <a:r>
              <a:rPr lang="es-ES_tradnl" sz="3600" dirty="0" err="1">
                <a:solidFill>
                  <a:srgbClr val="00B050"/>
                </a:solidFill>
                <a:latin typeface="Montserrat" panose="00000500000000000000" pitchFamily="2" charset="0"/>
              </a:rPr>
              <a:t>jcolivares@ieee.org</a:t>
            </a:r>
            <a:endParaRPr lang="es-ES_tradnl" sz="3600" dirty="0">
              <a:solidFill>
                <a:srgbClr val="00B05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E4BA91-017C-2D68-1227-CE2A09EBB1C3}"/>
              </a:ext>
            </a:extLst>
          </p:cNvPr>
          <p:cNvSpPr txBox="1"/>
          <p:nvPr/>
        </p:nvSpPr>
        <p:spPr>
          <a:xfrm>
            <a:off x="316523" y="6404924"/>
            <a:ext cx="8159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hlinkClick r:id="rId4"/>
              </a:rPr>
              <a:t>https://dsc.itmorelia.edu.mx/~jcolivares/downloads/cyberSecSalud.pptx</a:t>
            </a:r>
            <a:r>
              <a:rPr lang="es-MX" dirty="0"/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25D8E98-B463-E711-C9FD-3EA980E20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8542" y="2710543"/>
            <a:ext cx="3385458" cy="338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26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F792-5841-D697-7C2F-76638A324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544022F-CCD0-9117-F58B-B94B15672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1 minuto en salud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720936F-E283-6FE1-16F3-E8786FD09F6A}"/>
              </a:ext>
            </a:extLst>
          </p:cNvPr>
          <p:cNvSpPr txBox="1"/>
          <p:nvPr/>
        </p:nvSpPr>
        <p:spPr>
          <a:xfrm>
            <a:off x="489619" y="6477000"/>
            <a:ext cx="825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basado en estudio de ¿Qué Pasa en Internet y Salud?, 2026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99B16E0-E586-AD88-4574-373986D4E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44577"/>
            <a:ext cx="9144000" cy="583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06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1EE24-8D33-BAD3-2012-798001CF3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A6A1EE-4CDF-16DD-805C-B1FC82780522}"/>
              </a:ext>
            </a:extLst>
          </p:cNvPr>
          <p:cNvSpPr txBox="1"/>
          <p:nvPr/>
        </p:nvSpPr>
        <p:spPr>
          <a:xfrm>
            <a:off x="489619" y="6477000"/>
            <a:ext cx="617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Encuesta a Sistemas Salud de EE.UU. 2023-2025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DAB9DD5-03EB-19CC-E01F-A7A04C3EB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Adopción de CS en Salud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7318F4D-35CD-11F8-5EA8-50D3F1663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>
          <a:xfrm>
            <a:off x="-2" y="1071993"/>
            <a:ext cx="9143999" cy="531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86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3D2E7-F562-84C2-0F78-5029E34A4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506DB-4D31-2FC0-AEFA-FF7531B2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Hospital Inteligente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1E7BE152-67CD-4925-E486-7DE1791D1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/>
          <a:stretch>
            <a:fillRect/>
          </a:stretch>
        </p:blipFill>
        <p:spPr>
          <a:xfrm>
            <a:off x="0" y="941736"/>
            <a:ext cx="9143998" cy="55352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AAE7A7B-C285-D375-D9E3-8B8471F4B088}"/>
              </a:ext>
            </a:extLst>
          </p:cNvPr>
          <p:cNvSpPr txBox="1"/>
          <p:nvPr/>
        </p:nvSpPr>
        <p:spPr>
          <a:xfrm>
            <a:off x="489619" y="6477000"/>
            <a:ext cx="4630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de salud, 2026</a:t>
            </a:r>
          </a:p>
        </p:txBody>
      </p:sp>
    </p:spTree>
    <p:extLst>
      <p:ext uri="{BB962C8B-B14F-4D97-AF65-F5344CB8AC3E}">
        <p14:creationId xmlns:p14="http://schemas.microsoft.com/office/powerpoint/2010/main" val="180302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5DDBE-C0B7-042F-7B51-C69181FDC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2E15D-CCD6-71BF-1977-0E750AB1F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Sistemas Hospitalarios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82CBB567-DE89-EF31-AF2F-05E1E562B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0"/>
          <a:stretch>
            <a:fillRect/>
          </a:stretch>
        </p:blipFill>
        <p:spPr>
          <a:xfrm>
            <a:off x="0" y="941736"/>
            <a:ext cx="9143998" cy="533488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5A36ECC-7C41-4F7F-29F5-0EAE63EAFB8A}"/>
              </a:ext>
            </a:extLst>
          </p:cNvPr>
          <p:cNvSpPr txBox="1"/>
          <p:nvPr/>
        </p:nvSpPr>
        <p:spPr>
          <a:xfrm>
            <a:off x="489619" y="6477000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3622811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DFF87-6E33-9E73-7AED-166031D68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4C5FB-946C-7454-6C26-75540265D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1736"/>
          </a:xfrm>
        </p:spPr>
        <p:txBody>
          <a:bodyPr/>
          <a:lstStyle/>
          <a:p>
            <a:pPr algn="ctr"/>
            <a:r>
              <a:rPr lang="es-ES" dirty="0"/>
              <a:t>Dispositivos Médicos Conectados</a:t>
            </a:r>
            <a:endParaRPr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47064BB7-E82D-A6EE-23DC-1F841BE2D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2"/>
          <a:stretch>
            <a:fillRect/>
          </a:stretch>
        </p:blipFill>
        <p:spPr>
          <a:xfrm>
            <a:off x="0" y="941736"/>
            <a:ext cx="9143998" cy="540261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C4DD9BB-AAC5-56D1-F1DE-7DD68DDC7F1C}"/>
              </a:ext>
            </a:extLst>
          </p:cNvPr>
          <p:cNvSpPr txBox="1"/>
          <p:nvPr/>
        </p:nvSpPr>
        <p:spPr>
          <a:xfrm>
            <a:off x="489619" y="6477000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 con datos propios, 2026</a:t>
            </a:r>
          </a:p>
        </p:txBody>
      </p:sp>
    </p:spTree>
    <p:extLst>
      <p:ext uri="{BB962C8B-B14F-4D97-AF65-F5344CB8AC3E}">
        <p14:creationId xmlns:p14="http://schemas.microsoft.com/office/powerpoint/2010/main" val="3985552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7B44A7D004DE043AE5C722122458609" ma:contentTypeVersion="0" ma:contentTypeDescription="Crear nuevo documento." ma:contentTypeScope="" ma:versionID="67165aaf359e9dce3cf1fb88f513236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d52eee179b4b7cb1aba1caaea387c4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4B9624-DD10-44FD-89F6-74740DB5F2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28B82EB-457B-4E5F-8EE0-7A3082C2311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26E9BD8-72BC-42C9-B534-BD8EC8FBF4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24455</TotalTime>
  <Words>1565</Words>
  <Application>Microsoft Macintosh PowerPoint</Application>
  <PresentationFormat>Presentación en pantalla (4:3)</PresentationFormat>
  <Paragraphs>242</Paragraphs>
  <Slides>41</Slides>
  <Notes>41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1" baseType="lpstr">
      <vt:lpstr>Arial</vt:lpstr>
      <vt:lpstr>Calibri</vt:lpstr>
      <vt:lpstr>EurekaSans-Light</vt:lpstr>
      <vt:lpstr>Montserrat</vt:lpstr>
      <vt:lpstr>Raleway Regular</vt:lpstr>
      <vt:lpstr>Soberana Sans Light</vt:lpstr>
      <vt:lpstr>Symbol</vt:lpstr>
      <vt:lpstr>Times New Roman</vt:lpstr>
      <vt:lpstr>Wingdings</vt:lpstr>
      <vt:lpstr>Office Theme</vt:lpstr>
      <vt:lpstr>Presentación de PowerPoint</vt:lpstr>
      <vt:lpstr>Presentación de PowerPoint</vt:lpstr>
      <vt:lpstr>Las 4Ps de la Salud</vt:lpstr>
      <vt:lpstr>Salud 4.0</vt:lpstr>
      <vt:lpstr>1 minuto en salud</vt:lpstr>
      <vt:lpstr>Adopción de CS en Salud</vt:lpstr>
      <vt:lpstr>Hospital Inteligente</vt:lpstr>
      <vt:lpstr>Sistemas Hospitalarios</vt:lpstr>
      <vt:lpstr>Dispositivos Médicos Conectados</vt:lpstr>
      <vt:lpstr>Arquitectura Hospitalaria</vt:lpstr>
      <vt:lpstr>Flujo de Datos en Salud</vt:lpstr>
      <vt:lpstr>Componentes de Ciberseguridad</vt:lpstr>
      <vt:lpstr>Objetivos Ciberseguridad en Salud</vt:lpstr>
      <vt:lpstr>Procesos de Ciberseguridad</vt:lpstr>
      <vt:lpstr>Presentación de PowerPoint</vt:lpstr>
      <vt:lpstr>Infraestructura Crítica</vt:lpstr>
      <vt:lpstr>CU de la Ciberseguridad en Salud</vt:lpstr>
      <vt:lpstr>Panorama de Amenazas en Salud</vt:lpstr>
      <vt:lpstr>Principales Ciberataques en Salud</vt:lpstr>
      <vt:lpstr>Ransomware en Hospitales</vt:lpstr>
      <vt:lpstr>Incidentes de CS en Salud</vt:lpstr>
      <vt:lpstr>Cadena de Suministro CS en Salud</vt:lpstr>
      <vt:lpstr>Riesgos en Infraestructura en Salud</vt:lpstr>
      <vt:lpstr>Superficie de un ataque a S. Salud</vt:lpstr>
      <vt:lpstr>Casos de Estudio de CS en Salud</vt:lpstr>
      <vt:lpstr>Caso de Estudio: Change</vt:lpstr>
      <vt:lpstr>Vulnerabilidad Dispositivos Médicos</vt:lpstr>
      <vt:lpstr>Autenticación y Autorización</vt:lpstr>
      <vt:lpstr>Criptografía Ligera en Embebidos</vt:lpstr>
      <vt:lpstr>COBiT en Sistemas de Salud</vt:lpstr>
      <vt:lpstr>ISO/IEC 27000 en Salud</vt:lpstr>
      <vt:lpstr>Confianza Cero</vt:lpstr>
      <vt:lpstr>Ejemplos y Casos de Usos</vt:lpstr>
      <vt:lpstr>Uso de LLMs en CS en Salud</vt:lpstr>
      <vt:lpstr>Agente Triage</vt:lpstr>
      <vt:lpstr>Blockchain en Salud</vt:lpstr>
      <vt:lpstr>Recomendaciones Estratégicas</vt:lpstr>
      <vt:lpstr>Personal de Ciberseguridad</vt:lpstr>
      <vt:lpstr>Conclusiones</vt:lpstr>
      <vt:lpstr>Ciberseguridad en Salud</vt:lpstr>
      <vt:lpstr>¿Preguntas?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Olivares Rojas</dc:creator>
  <cp:lastModifiedBy>Juan Carlos Olivares Rojas</cp:lastModifiedBy>
  <cp:revision>4219</cp:revision>
  <cp:lastPrinted>2017-12-05T14:11:13Z</cp:lastPrinted>
  <dcterms:modified xsi:type="dcterms:W3CDTF">2026-07-02T20:54:34Z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15.0027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28</vt:i4>
  </property>
  <property fmtid="{D5CDD505-2E9C-101B-9397-08002B2CF9AE}" pid="8" name="PresentationFormat">
    <vt:lpwstr>Presentación en pantalla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47</vt:i4>
  </property>
  <property fmtid="{D5CDD505-2E9C-101B-9397-08002B2CF9AE}" pid="12" name="ContentTypeId">
    <vt:lpwstr>0x01010027B44A7D004DE043AE5C722122458609</vt:lpwstr>
  </property>
</Properties>
</file>