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92"/>
  </p:notesMasterIdLst>
  <p:handoutMasterIdLst>
    <p:handoutMasterId r:id="rId93"/>
  </p:handoutMasterIdLst>
  <p:sldIdLst>
    <p:sldId id="668" r:id="rId5"/>
    <p:sldId id="2960" r:id="rId6"/>
    <p:sldId id="2959" r:id="rId7"/>
    <p:sldId id="3024" r:id="rId8"/>
    <p:sldId id="2851" r:id="rId9"/>
    <p:sldId id="3097" r:id="rId10"/>
    <p:sldId id="3096" r:id="rId11"/>
    <p:sldId id="3215" r:id="rId12"/>
    <p:sldId id="431" r:id="rId13"/>
    <p:sldId id="2593" r:id="rId14"/>
    <p:sldId id="3004" r:id="rId15"/>
    <p:sldId id="268" r:id="rId16"/>
    <p:sldId id="3007" r:id="rId17"/>
    <p:sldId id="3006" r:id="rId18"/>
    <p:sldId id="3212" r:id="rId19"/>
    <p:sldId id="3054" r:id="rId20"/>
    <p:sldId id="3055" r:id="rId21"/>
    <p:sldId id="3161" r:id="rId22"/>
    <p:sldId id="3167" r:id="rId23"/>
    <p:sldId id="2950" r:id="rId24"/>
    <p:sldId id="3174" r:id="rId25"/>
    <p:sldId id="3216" r:id="rId26"/>
    <p:sldId id="3152" r:id="rId27"/>
    <p:sldId id="3049" r:id="rId28"/>
    <p:sldId id="3165" r:id="rId29"/>
    <p:sldId id="3190" r:id="rId30"/>
    <p:sldId id="3172" r:id="rId31"/>
    <p:sldId id="3173" r:id="rId32"/>
    <p:sldId id="3184" r:id="rId33"/>
    <p:sldId id="3105" r:id="rId34"/>
    <p:sldId id="3104" r:id="rId35"/>
    <p:sldId id="3110" r:id="rId36"/>
    <p:sldId id="3111" r:id="rId37"/>
    <p:sldId id="3102" r:id="rId38"/>
    <p:sldId id="3119" r:id="rId39"/>
    <p:sldId id="3121" r:id="rId40"/>
    <p:sldId id="3053" r:id="rId41"/>
    <p:sldId id="3108" r:id="rId42"/>
    <p:sldId id="3118" r:id="rId43"/>
    <p:sldId id="3123" r:id="rId44"/>
    <p:sldId id="3129" r:id="rId45"/>
    <p:sldId id="2969" r:id="rId46"/>
    <p:sldId id="2970" r:id="rId47"/>
    <p:sldId id="3151" r:id="rId48"/>
    <p:sldId id="2574" r:id="rId49"/>
    <p:sldId id="3166" r:id="rId50"/>
    <p:sldId id="3050" r:id="rId51"/>
    <p:sldId id="3158" r:id="rId52"/>
    <p:sldId id="2962" r:id="rId53"/>
    <p:sldId id="2963" r:id="rId54"/>
    <p:sldId id="3016" r:id="rId55"/>
    <p:sldId id="260" r:id="rId56"/>
    <p:sldId id="261" r:id="rId57"/>
    <p:sldId id="3011" r:id="rId58"/>
    <p:sldId id="3107" r:id="rId59"/>
    <p:sldId id="3113" r:id="rId60"/>
    <p:sldId id="3114" r:id="rId61"/>
    <p:sldId id="3130" r:id="rId62"/>
    <p:sldId id="3131" r:id="rId63"/>
    <p:sldId id="3133" r:id="rId64"/>
    <p:sldId id="3047" r:id="rId65"/>
    <p:sldId id="3138" r:id="rId66"/>
    <p:sldId id="3140" r:id="rId67"/>
    <p:sldId id="3141" r:id="rId68"/>
    <p:sldId id="3142" r:id="rId69"/>
    <p:sldId id="3143" r:id="rId70"/>
    <p:sldId id="3144" r:id="rId71"/>
    <p:sldId id="3147" r:id="rId72"/>
    <p:sldId id="3148" r:id="rId73"/>
    <p:sldId id="3150" r:id="rId74"/>
    <p:sldId id="3012" r:id="rId75"/>
    <p:sldId id="263" r:id="rId76"/>
    <p:sldId id="2998" r:id="rId77"/>
    <p:sldId id="264" r:id="rId78"/>
    <p:sldId id="2971" r:id="rId79"/>
    <p:sldId id="3014" r:id="rId80"/>
    <p:sldId id="3160" r:id="rId81"/>
    <p:sldId id="2801" r:id="rId82"/>
    <p:sldId id="473" r:id="rId83"/>
    <p:sldId id="3217" r:id="rId84"/>
    <p:sldId id="2972" r:id="rId85"/>
    <p:sldId id="3203" r:id="rId86"/>
    <p:sldId id="267" r:id="rId87"/>
    <p:sldId id="3196" r:id="rId88"/>
    <p:sldId id="3168" r:id="rId89"/>
    <p:sldId id="3204" r:id="rId90"/>
    <p:sldId id="514" r:id="rId91"/>
  </p:sldIdLst>
  <p:sldSz cx="9144000" cy="6858000" type="screen4x3"/>
  <p:notesSz cx="7772400" cy="10058400"/>
  <p:defaultTextStyle>
    <a:defPPr>
      <a:defRPr lang="es-ES_tradn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Estilo medio 2 - Énfasis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1348"/>
    <p:restoredTop sz="94932"/>
  </p:normalViewPr>
  <p:slideViewPr>
    <p:cSldViewPr snapToGrid="0" snapToObjects="1">
      <p:cViewPr varScale="1">
        <p:scale>
          <a:sx n="120" d="100"/>
          <a:sy n="120" d="100"/>
        </p:scale>
        <p:origin x="936" y="192"/>
      </p:cViewPr>
      <p:guideLst/>
    </p:cSldViewPr>
  </p:slideViewPr>
  <p:notesTextViewPr>
    <p:cViewPr>
      <p:scale>
        <a:sx n="1" d="1"/>
        <a:sy n="1" d="1"/>
      </p:scale>
      <p:origin x="0" y="0"/>
    </p:cViewPr>
  </p:notesTextViewPr>
  <p:notesViewPr>
    <p:cSldViewPr snapToGrid="0" snapToObjects="1">
      <p:cViewPr varScale="1">
        <p:scale>
          <a:sx n="90" d="100"/>
          <a:sy n="90" d="100"/>
        </p:scale>
        <p:origin x="2520" y="208"/>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slide" Target="slides/slide85.xml"/><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5" Type="http://schemas.openxmlformats.org/officeDocument/2006/relationships/slide" Target="slides/slide1.xml"/><Relationship Id="rId90" Type="http://schemas.openxmlformats.org/officeDocument/2006/relationships/slide" Target="slides/slide86.xml"/><Relationship Id="rId95" Type="http://schemas.openxmlformats.org/officeDocument/2006/relationships/viewProps" Target="viewProps.xml"/><Relationship Id="rId22" Type="http://schemas.openxmlformats.org/officeDocument/2006/relationships/slide" Target="slides/slide18.xml"/><Relationship Id="rId27" Type="http://schemas.openxmlformats.org/officeDocument/2006/relationships/slide" Target="slides/slide23.xml"/><Relationship Id="rId43" Type="http://schemas.openxmlformats.org/officeDocument/2006/relationships/slide" Target="slides/slide39.xml"/><Relationship Id="rId48" Type="http://schemas.openxmlformats.org/officeDocument/2006/relationships/slide" Target="slides/slide44.xml"/><Relationship Id="rId64" Type="http://schemas.openxmlformats.org/officeDocument/2006/relationships/slide" Target="slides/slide60.xml"/><Relationship Id="rId69" Type="http://schemas.openxmlformats.org/officeDocument/2006/relationships/slide" Target="slides/slide65.xml"/><Relationship Id="rId80" Type="http://schemas.openxmlformats.org/officeDocument/2006/relationships/slide" Target="slides/slide76.xml"/><Relationship Id="rId85" Type="http://schemas.openxmlformats.org/officeDocument/2006/relationships/slide" Target="slides/slide8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slide" Target="slides/slide79.xml"/><Relationship Id="rId88" Type="http://schemas.openxmlformats.org/officeDocument/2006/relationships/slide" Target="slides/slide84.xml"/><Relationship Id="rId91" Type="http://schemas.openxmlformats.org/officeDocument/2006/relationships/slide" Target="slides/slide87.xml"/><Relationship Id="rId9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slide" Target="slides/slide82.xml"/><Relationship Id="rId9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97" Type="http://schemas.openxmlformats.org/officeDocument/2006/relationships/tableStyles" Target="tableStyles.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notesMaster" Target="notesMasters/notesMaster1.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61" Type="http://schemas.openxmlformats.org/officeDocument/2006/relationships/slide" Target="slides/slide57.xml"/><Relationship Id="rId82" Type="http://schemas.openxmlformats.org/officeDocument/2006/relationships/slide" Target="slides/slide78.xml"/><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93"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Marcador de encabezado 1">
            <a:extLst>
              <a:ext uri="{FF2B5EF4-FFF2-40B4-BE49-F238E27FC236}">
                <a16:creationId xmlns:a16="http://schemas.microsoft.com/office/drawing/2014/main" id="{DC9F6084-19EA-9B47-B6EF-E1B91794D273}"/>
              </a:ext>
            </a:extLst>
          </p:cNvPr>
          <p:cNvSpPr>
            <a:spLocks noGrp="1"/>
          </p:cNvSpPr>
          <p:nvPr>
            <p:ph type="hdr" sz="quarter"/>
          </p:nvPr>
        </p:nvSpPr>
        <p:spPr>
          <a:xfrm>
            <a:off x="0" y="0"/>
            <a:ext cx="3368675" cy="504825"/>
          </a:xfrm>
          <a:prstGeom prst="rect">
            <a:avLst/>
          </a:prstGeom>
        </p:spPr>
        <p:txBody>
          <a:bodyPr vert="horz" lIns="91440" tIns="45720" rIns="91440" bIns="45720" rtlCol="0"/>
          <a:lstStyle>
            <a:lvl1pPr algn="l">
              <a:defRPr sz="1200"/>
            </a:lvl1pPr>
          </a:lstStyle>
          <a:p>
            <a:endParaRPr lang="es-MX"/>
          </a:p>
        </p:txBody>
      </p:sp>
      <p:sp>
        <p:nvSpPr>
          <p:cNvPr id="3" name="Marcador de fecha 2">
            <a:extLst>
              <a:ext uri="{FF2B5EF4-FFF2-40B4-BE49-F238E27FC236}">
                <a16:creationId xmlns:a16="http://schemas.microsoft.com/office/drawing/2014/main" id="{77E6E1EA-E9C1-844F-A659-01582AAB3D2F}"/>
              </a:ext>
            </a:extLst>
          </p:cNvPr>
          <p:cNvSpPr>
            <a:spLocks noGrp="1"/>
          </p:cNvSpPr>
          <p:nvPr>
            <p:ph type="dt" sz="quarter" idx="1"/>
          </p:nvPr>
        </p:nvSpPr>
        <p:spPr>
          <a:xfrm>
            <a:off x="4402138" y="0"/>
            <a:ext cx="3368675" cy="504825"/>
          </a:xfrm>
          <a:prstGeom prst="rect">
            <a:avLst/>
          </a:prstGeom>
        </p:spPr>
        <p:txBody>
          <a:bodyPr vert="horz" lIns="91440" tIns="45720" rIns="91440" bIns="45720" rtlCol="0"/>
          <a:lstStyle>
            <a:lvl1pPr algn="r">
              <a:defRPr sz="1200"/>
            </a:lvl1pPr>
          </a:lstStyle>
          <a:p>
            <a:fld id="{0AF31BCC-1062-0043-9FD3-D3087026EBE1}" type="datetimeFigureOut">
              <a:rPr lang="es-MX" smtClean="0"/>
              <a:t>03/06/26</a:t>
            </a:fld>
            <a:endParaRPr lang="es-MX"/>
          </a:p>
        </p:txBody>
      </p:sp>
      <p:sp>
        <p:nvSpPr>
          <p:cNvPr id="4" name="Marcador de pie de página 3">
            <a:extLst>
              <a:ext uri="{FF2B5EF4-FFF2-40B4-BE49-F238E27FC236}">
                <a16:creationId xmlns:a16="http://schemas.microsoft.com/office/drawing/2014/main" id="{91C4DDAD-5A68-0042-92DC-4A9B664B2E48}"/>
              </a:ext>
            </a:extLst>
          </p:cNvPr>
          <p:cNvSpPr>
            <a:spLocks noGrp="1"/>
          </p:cNvSpPr>
          <p:nvPr>
            <p:ph type="ftr" sz="quarter" idx="2"/>
          </p:nvPr>
        </p:nvSpPr>
        <p:spPr>
          <a:xfrm>
            <a:off x="0" y="9553575"/>
            <a:ext cx="3368675" cy="504825"/>
          </a:xfrm>
          <a:prstGeom prst="rect">
            <a:avLst/>
          </a:prstGeom>
        </p:spPr>
        <p:txBody>
          <a:bodyPr vert="horz" lIns="91440" tIns="45720" rIns="91440" bIns="45720" rtlCol="0" anchor="b"/>
          <a:lstStyle>
            <a:lvl1pPr algn="l">
              <a:defRPr sz="1200"/>
            </a:lvl1pPr>
          </a:lstStyle>
          <a:p>
            <a:endParaRPr lang="es-MX"/>
          </a:p>
        </p:txBody>
      </p:sp>
      <p:sp>
        <p:nvSpPr>
          <p:cNvPr id="5" name="Marcador de número de diapositiva 4">
            <a:extLst>
              <a:ext uri="{FF2B5EF4-FFF2-40B4-BE49-F238E27FC236}">
                <a16:creationId xmlns:a16="http://schemas.microsoft.com/office/drawing/2014/main" id="{CD7D3E45-36AF-414B-87F5-CB8CEA9E3C7A}"/>
              </a:ext>
            </a:extLst>
          </p:cNvPr>
          <p:cNvSpPr>
            <a:spLocks noGrp="1"/>
          </p:cNvSpPr>
          <p:nvPr>
            <p:ph type="sldNum" sz="quarter" idx="3"/>
          </p:nvPr>
        </p:nvSpPr>
        <p:spPr>
          <a:xfrm>
            <a:off x="4402138" y="9553575"/>
            <a:ext cx="3368675" cy="504825"/>
          </a:xfrm>
          <a:prstGeom prst="rect">
            <a:avLst/>
          </a:prstGeom>
        </p:spPr>
        <p:txBody>
          <a:bodyPr vert="horz" lIns="91440" tIns="45720" rIns="91440" bIns="45720" rtlCol="0" anchor="b"/>
          <a:lstStyle>
            <a:lvl1pPr algn="r">
              <a:defRPr sz="1200"/>
            </a:lvl1pPr>
          </a:lstStyle>
          <a:p>
            <a:fld id="{1BC68EDF-6B0A-3C41-BB9D-C70FADD808BB}" type="slidenum">
              <a:rPr lang="es-MX" smtClean="0"/>
              <a:t>‹Nº›</a:t>
            </a:fld>
            <a:endParaRPr lang="es-MX"/>
          </a:p>
        </p:txBody>
      </p:sp>
    </p:spTree>
    <p:extLst>
      <p:ext uri="{BB962C8B-B14F-4D97-AF65-F5344CB8AC3E}">
        <p14:creationId xmlns:p14="http://schemas.microsoft.com/office/powerpoint/2010/main" val="105991140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4" name="PlaceHolder 1"/>
          <p:cNvSpPr>
            <a:spLocks noGrp="1"/>
          </p:cNvSpPr>
          <p:nvPr>
            <p:ph type="body"/>
          </p:nvPr>
        </p:nvSpPr>
        <p:spPr>
          <a:xfrm>
            <a:off x="777240" y="4777560"/>
            <a:ext cx="6217560" cy="4525920"/>
          </a:xfrm>
          <a:prstGeom prst="rect">
            <a:avLst/>
          </a:prstGeom>
        </p:spPr>
        <p:txBody>
          <a:bodyPr lIns="0" tIns="0" rIns="0" bIns="0"/>
          <a:lstStyle/>
          <a:p>
            <a:r>
              <a:rPr lang="en-US" sz="2000" spc="-1">
                <a:latin typeface="Arial"/>
              </a:rPr>
              <a:t>Click to edit the notes format</a:t>
            </a:r>
            <a:endParaRPr/>
          </a:p>
        </p:txBody>
      </p:sp>
      <p:sp>
        <p:nvSpPr>
          <p:cNvPr id="45" name="PlaceHolder 2"/>
          <p:cNvSpPr>
            <a:spLocks noGrp="1"/>
          </p:cNvSpPr>
          <p:nvPr>
            <p:ph type="hdr"/>
          </p:nvPr>
        </p:nvSpPr>
        <p:spPr>
          <a:xfrm>
            <a:off x="0" y="0"/>
            <a:ext cx="3372840" cy="502560"/>
          </a:xfrm>
          <a:prstGeom prst="rect">
            <a:avLst/>
          </a:prstGeom>
        </p:spPr>
        <p:txBody>
          <a:bodyPr lIns="0" tIns="0" rIns="0" bIns="0"/>
          <a:lstStyle/>
          <a:p>
            <a:r>
              <a:rPr lang="en-US" sz="1400" spc="-1">
                <a:latin typeface="Times New Roman"/>
              </a:rPr>
              <a:t>&lt;header&gt;</a:t>
            </a:r>
            <a:endParaRPr/>
          </a:p>
        </p:txBody>
      </p:sp>
      <p:sp>
        <p:nvSpPr>
          <p:cNvPr id="46" name="PlaceHolder 3"/>
          <p:cNvSpPr>
            <a:spLocks noGrp="1"/>
          </p:cNvSpPr>
          <p:nvPr>
            <p:ph type="dt"/>
          </p:nvPr>
        </p:nvSpPr>
        <p:spPr>
          <a:xfrm>
            <a:off x="4399200" y="0"/>
            <a:ext cx="3372840" cy="502560"/>
          </a:xfrm>
          <a:prstGeom prst="rect">
            <a:avLst/>
          </a:prstGeom>
        </p:spPr>
        <p:txBody>
          <a:bodyPr lIns="0" tIns="0" rIns="0" bIns="0"/>
          <a:lstStyle/>
          <a:p>
            <a:pPr algn="r"/>
            <a:r>
              <a:rPr lang="en-US" sz="1400" spc="-1">
                <a:latin typeface="Times New Roman"/>
              </a:rPr>
              <a:t>&lt;date/time&gt;</a:t>
            </a:r>
            <a:endParaRPr/>
          </a:p>
        </p:txBody>
      </p:sp>
      <p:sp>
        <p:nvSpPr>
          <p:cNvPr id="47" name="PlaceHolder 4"/>
          <p:cNvSpPr>
            <a:spLocks noGrp="1"/>
          </p:cNvSpPr>
          <p:nvPr>
            <p:ph type="ftr"/>
          </p:nvPr>
        </p:nvSpPr>
        <p:spPr>
          <a:xfrm>
            <a:off x="0" y="9555480"/>
            <a:ext cx="3372840" cy="502560"/>
          </a:xfrm>
          <a:prstGeom prst="rect">
            <a:avLst/>
          </a:prstGeom>
        </p:spPr>
        <p:txBody>
          <a:bodyPr lIns="0" tIns="0" rIns="0" bIns="0" anchor="b"/>
          <a:lstStyle/>
          <a:p>
            <a:r>
              <a:rPr lang="en-US" sz="1400" spc="-1">
                <a:latin typeface="Times New Roman"/>
              </a:rPr>
              <a:t>&lt;footer&gt;</a:t>
            </a:r>
            <a:endParaRPr/>
          </a:p>
        </p:txBody>
      </p:sp>
      <p:sp>
        <p:nvSpPr>
          <p:cNvPr id="48" name="PlaceHolder 5"/>
          <p:cNvSpPr>
            <a:spLocks noGrp="1"/>
          </p:cNvSpPr>
          <p:nvPr>
            <p:ph type="sldNum"/>
          </p:nvPr>
        </p:nvSpPr>
        <p:spPr>
          <a:xfrm>
            <a:off x="4399200" y="9555480"/>
            <a:ext cx="3372840" cy="502560"/>
          </a:xfrm>
          <a:prstGeom prst="rect">
            <a:avLst/>
          </a:prstGeom>
        </p:spPr>
        <p:txBody>
          <a:bodyPr lIns="0" tIns="0" rIns="0" bIns="0" anchor="b"/>
          <a:lstStyle/>
          <a:p>
            <a:pPr algn="r"/>
            <a:fld id="{13C3B623-6C9B-41FD-84A7-CD3729567FBE}" type="slidenum">
              <a:rPr lang="en-US" sz="1400" spc="-1">
                <a:latin typeface="Times New Roman"/>
              </a:rPr>
              <a:t>‹Nº›</a:t>
            </a:fld>
            <a:endParaRPr/>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8" Type="http://schemas.openxmlformats.org/officeDocument/2006/relationships/hyperlink" Target="https://arkangel.ai/es/resources/blog/large-language-models-in-healthcare-navigating-promise-and-l" TargetMode="External"/><Relationship Id="rId13" Type="http://schemas.openxmlformats.org/officeDocument/2006/relationships/hyperlink" Target="https://es.linkedin.com/pulse/sistemas-de-apoyo-la-decisi%C3%B3n-cl%C3%ADnica-cdss-basados-en-campanero-rjw4f" TargetMode="External"/><Relationship Id="rId3" Type="http://schemas.openxmlformats.org/officeDocument/2006/relationships/hyperlink" Target="https://saluddigital.com/big-data/el-futuro-de-los-grandes-modelos-de-lenguaje-en-la-salud-digital-segun-the-lancet/" TargetMode="External"/><Relationship Id="rId7" Type="http://schemas.openxmlformats.org/officeDocument/2006/relationships/hyperlink" Target="https://www.q2bstudio.com/nuestro-blog/1330494/descubre-como-modelos-de-lenguaje-grandes-estan-revolucionando-la-medicina-con-aplicaciones-innovadoras-para-mejorar-el-diagnostico-y-tratamiento-de-enfermedades" TargetMode="External"/><Relationship Id="rId12" Type="http://schemas.openxmlformats.org/officeDocument/2006/relationships/hyperlink" Target="https://www.youtube.com/watch?v=c0P6bKkMQNM" TargetMode="External"/><Relationship Id="rId2" Type="http://schemas.openxmlformats.org/officeDocument/2006/relationships/slide" Target="../slides/slide1.xml"/><Relationship Id="rId16" Type="http://schemas.openxmlformats.org/officeDocument/2006/relationships/hyperlink" Target="https://www.researchgate.net/publication/392455172_Uso_los_modelos_de_lenguaje_grandes_LLM_como_asistentes_virtuales_de_salud_en_el_Ecuador" TargetMode="External"/><Relationship Id="rId1" Type="http://schemas.openxmlformats.org/officeDocument/2006/relationships/notesMaster" Target="../notesMasters/notesMaster1.xml"/><Relationship Id="rId6" Type="http://schemas.openxmlformats.org/officeDocument/2006/relationships/hyperlink" Target="https://www.hospitalitaliano.org.ar/hiba/es/news/llms-en-la-practica-clinica-automatizacion-de-notas-y-optimizacion-del-trabajo-medico" TargetMode="External"/><Relationship Id="rId11" Type="http://schemas.openxmlformats.org/officeDocument/2006/relationships/hyperlink" Target="https://revsimulacion.facmed.unam.mx/index.php/rscsfm/article/view/47" TargetMode="External"/><Relationship Id="rId5" Type="http://schemas.openxmlformats.org/officeDocument/2006/relationships/hyperlink" Target="https://www.sciencedirect.com/science/article/abs/pii/S0014256525001766" TargetMode="External"/><Relationship Id="rId15" Type="http://schemas.openxmlformats.org/officeDocument/2006/relationships/hyperlink" Target="https://es.shaip.com/blog/large-language-models-in-healthcare-breakthroughs-challenges/" TargetMode="External"/><Relationship Id="rId10" Type="http://schemas.openxmlformats.org/officeDocument/2006/relationships/hyperlink" Target="https://www.unia.es/vida-universitaria/blog/inteligencia-artificial-en-la-medicina-el-futuro-de-la-salud" TargetMode="External"/><Relationship Id="rId4" Type="http://schemas.openxmlformats.org/officeDocument/2006/relationships/hyperlink" Target="https://www.youtube.com/watch?v=TvkhAY5cEWA&amp;t=1" TargetMode="External"/><Relationship Id="rId9" Type="http://schemas.openxmlformats.org/officeDocument/2006/relationships/hyperlink" Target="https://aimultiple.com/es/large-language-models-in-healthcare" TargetMode="External"/><Relationship Id="rId14" Type="http://schemas.openxmlformats.org/officeDocument/2006/relationships/hyperlink" Target="https://www.tucuvi.com/es/blog/hybrid-ai-in-healthcare" TargetMode="Externa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0" name="PlaceHolder 1"/>
          <p:cNvSpPr>
            <a:spLocks noGrp="1"/>
          </p:cNvSpPr>
          <p:nvPr>
            <p:ph type="body"/>
          </p:nvPr>
        </p:nvSpPr>
        <p:spPr>
          <a:xfrm>
            <a:off x="777960" y="4840200"/>
            <a:ext cx="6215760" cy="3960000"/>
          </a:xfrm>
          <a:prstGeom prst="rect">
            <a:avLst/>
          </a:prstGeom>
        </p:spPr>
        <p:txBody>
          <a:bodyPr lIns="0" tIns="0" rIns="0" bIns="0"/>
          <a:lstStyle/>
          <a:p>
            <a:r>
              <a:rPr lang="es-MX" sz="1200" b="0" u="none" strike="noStrike" kern="1200" dirty="0">
                <a:solidFill>
                  <a:schemeClr val="tx1"/>
                </a:solidFill>
                <a:effectLst/>
                <a:latin typeface="+mn-lt"/>
                <a:ea typeface="+mn-ea"/>
                <a:cs typeface="+mn-cs"/>
              </a:rPr>
              <a:t>Los Modelos de Lenguaje de Gran Escala (LLMs) están revolucionando el sector salud al actuar como asistentes cognitivos capaces de analizar cantidades masivas de datos. Se utilizan para automatizar notas clínicas, asistir en diagnósticos complejos, personalizar tratamientos y mejorar la educación médica. [</a:t>
            </a:r>
            <a:r>
              <a:rPr lang="es-MX" sz="1200" b="0" u="none" strike="noStrike" kern="1200" dirty="0">
                <a:solidFill>
                  <a:schemeClr val="tx1"/>
                </a:solidFill>
                <a:effectLst/>
                <a:latin typeface="+mn-lt"/>
                <a:ea typeface="+mn-ea"/>
                <a:cs typeface="+mn-cs"/>
                <a:hlinkClick r:id="rId3"/>
              </a:rPr>
              <a:t>1</a:t>
            </a:r>
            <a:r>
              <a:rPr lang="es-MX" sz="1200" b="0" u="none" strike="noStrike" kern="1200" dirty="0">
                <a:solidFill>
                  <a:schemeClr val="tx1"/>
                </a:solidFill>
                <a:effectLst/>
                <a:latin typeface="+mn-lt"/>
                <a:ea typeface="+mn-ea"/>
                <a:cs typeface="+mn-cs"/>
              </a:rPr>
              <a:t>, </a:t>
            </a:r>
            <a:r>
              <a:rPr lang="es-MX" sz="1200" b="0" u="none" strike="noStrike" kern="1200" dirty="0">
                <a:solidFill>
                  <a:schemeClr val="tx1"/>
                </a:solidFill>
                <a:effectLst/>
                <a:latin typeface="+mn-lt"/>
                <a:ea typeface="+mn-ea"/>
                <a:cs typeface="+mn-cs"/>
                <a:hlinkClick r:id="rId4"/>
              </a:rPr>
              <a:t>2</a:t>
            </a:r>
            <a:r>
              <a:rPr lang="es-MX" sz="1200" b="0" u="none" strike="noStrike" kern="1200" dirty="0">
                <a:solidFill>
                  <a:schemeClr val="tx1"/>
                </a:solidFill>
                <a:effectLst/>
                <a:latin typeface="+mn-lt"/>
                <a:ea typeface="+mn-ea"/>
                <a:cs typeface="+mn-cs"/>
              </a:rPr>
              <a:t>]</a:t>
            </a:r>
          </a:p>
          <a:p>
            <a:r>
              <a:rPr lang="es-MX" sz="1200" b="0" u="none" strike="noStrike" kern="1200" dirty="0">
                <a:solidFill>
                  <a:schemeClr val="tx1"/>
                </a:solidFill>
                <a:effectLst/>
                <a:latin typeface="+mn-lt"/>
                <a:ea typeface="+mn-ea"/>
                <a:cs typeface="+mn-cs"/>
              </a:rPr>
              <a:t>Las principales aplicaciones clínicas y operativas incluyen:</a:t>
            </a:r>
          </a:p>
          <a:p>
            <a:r>
              <a:rPr lang="es-MX" sz="1200" b="1" u="none" strike="noStrike" kern="1200" dirty="0">
                <a:solidFill>
                  <a:schemeClr val="tx1"/>
                </a:solidFill>
                <a:effectLst/>
                <a:latin typeface="+mn-lt"/>
                <a:ea typeface="+mn-ea"/>
                <a:cs typeface="+mn-cs"/>
              </a:rPr>
              <a:t>Reducción de carga administrativa:</a:t>
            </a:r>
            <a:r>
              <a:rPr lang="es-MX" sz="1200" b="0" u="none" strike="noStrike" kern="1200" dirty="0">
                <a:solidFill>
                  <a:schemeClr val="tx1"/>
                </a:solidFill>
                <a:effectLst/>
                <a:latin typeface="+mn-lt"/>
                <a:ea typeface="+mn-ea"/>
                <a:cs typeface="+mn-cs"/>
              </a:rPr>
              <a:t> Transcripción y resumen automático de consultas médicas en historias clínicas estructuradas, liberando tiempo para la atención directa del paciente.</a:t>
            </a:r>
          </a:p>
          <a:p>
            <a:r>
              <a:rPr lang="es-MX" sz="1200" b="1" u="none" strike="noStrike" kern="1200" dirty="0">
                <a:solidFill>
                  <a:schemeClr val="tx1"/>
                </a:solidFill>
                <a:effectLst/>
                <a:latin typeface="+mn-lt"/>
                <a:ea typeface="+mn-ea"/>
                <a:cs typeface="+mn-cs"/>
              </a:rPr>
              <a:t>Asistencia diagnóstica y terapéutica:</a:t>
            </a:r>
            <a:r>
              <a:rPr lang="es-MX" sz="1200" b="0" u="none" strike="noStrike" kern="1200" dirty="0">
                <a:solidFill>
                  <a:schemeClr val="tx1"/>
                </a:solidFill>
                <a:effectLst/>
                <a:latin typeface="+mn-lt"/>
                <a:ea typeface="+mn-ea"/>
                <a:cs typeface="+mn-cs"/>
              </a:rPr>
              <a:t> Ayuda a los profesionales de la salud a procesar historiales clínicos y sugerir diagnósticos diferenciales o posibles planes de tratamiento basados en literatura científica reciente.</a:t>
            </a:r>
          </a:p>
          <a:p>
            <a:r>
              <a:rPr lang="es-MX" sz="1200" b="1" u="none" strike="noStrike" kern="1200" dirty="0">
                <a:solidFill>
                  <a:schemeClr val="tx1"/>
                </a:solidFill>
                <a:effectLst/>
                <a:latin typeface="+mn-lt"/>
                <a:ea typeface="+mn-ea"/>
                <a:cs typeface="+mn-cs"/>
              </a:rPr>
              <a:t>Soporte multilingüe para pacientes:</a:t>
            </a:r>
            <a:r>
              <a:rPr lang="es-MX" sz="1200" b="0" u="none" strike="noStrike" kern="1200" dirty="0">
                <a:solidFill>
                  <a:schemeClr val="tx1"/>
                </a:solidFill>
                <a:effectLst/>
                <a:latin typeface="+mn-lt"/>
                <a:ea typeface="+mn-ea"/>
                <a:cs typeface="+mn-cs"/>
              </a:rPr>
              <a:t> Uso de asistentes conversacionales para responder dudas frecuentes, programar citas, recordar la toma de medicamentos y brindar seguimiento postoperatorio.</a:t>
            </a:r>
          </a:p>
          <a:p>
            <a:r>
              <a:rPr lang="es-MX" sz="1200" b="1" u="none" strike="noStrike" kern="1200" dirty="0">
                <a:solidFill>
                  <a:schemeClr val="tx1"/>
                </a:solidFill>
                <a:effectLst/>
                <a:latin typeface="+mn-lt"/>
                <a:ea typeface="+mn-ea"/>
                <a:cs typeface="+mn-cs"/>
              </a:rPr>
              <a:t>Educación médica continua:</a:t>
            </a:r>
            <a:r>
              <a:rPr lang="es-MX" sz="1200" b="0" u="none" strike="noStrike" kern="1200" dirty="0">
                <a:solidFill>
                  <a:schemeClr val="tx1"/>
                </a:solidFill>
                <a:effectLst/>
                <a:latin typeface="+mn-lt"/>
                <a:ea typeface="+mn-ea"/>
                <a:cs typeface="+mn-cs"/>
              </a:rPr>
              <a:t> Herramientas para que estudiantes y profesionales sinteticen rápidamente pautas clínicas y analicen casos de estudio complejos. [</a:t>
            </a:r>
            <a:r>
              <a:rPr lang="es-MX" sz="1200" b="0" u="none" strike="noStrike" kern="1200" dirty="0">
                <a:solidFill>
                  <a:schemeClr val="tx1"/>
                </a:solidFill>
                <a:effectLst/>
                <a:latin typeface="+mn-lt"/>
                <a:ea typeface="+mn-ea"/>
                <a:cs typeface="+mn-cs"/>
                <a:hlinkClick r:id="rId5"/>
              </a:rPr>
              <a:t>1</a:t>
            </a:r>
            <a:r>
              <a:rPr lang="es-MX" sz="1200" b="0" u="none" strike="noStrike" kern="1200" dirty="0">
                <a:solidFill>
                  <a:schemeClr val="tx1"/>
                </a:solidFill>
                <a:effectLst/>
                <a:latin typeface="+mn-lt"/>
                <a:ea typeface="+mn-ea"/>
                <a:cs typeface="+mn-cs"/>
              </a:rPr>
              <a:t>, </a:t>
            </a:r>
            <a:r>
              <a:rPr lang="es-MX" sz="1200" b="0" u="none" strike="noStrike" kern="1200" dirty="0">
                <a:solidFill>
                  <a:schemeClr val="tx1"/>
                </a:solidFill>
                <a:effectLst/>
                <a:latin typeface="+mn-lt"/>
                <a:ea typeface="+mn-ea"/>
                <a:cs typeface="+mn-cs"/>
                <a:hlinkClick r:id="rId6"/>
              </a:rPr>
              <a:t>2</a:t>
            </a:r>
            <a:r>
              <a:rPr lang="es-MX" sz="1200" b="0" u="none" strike="noStrike" kern="1200" dirty="0">
                <a:solidFill>
                  <a:schemeClr val="tx1"/>
                </a:solidFill>
                <a:effectLst/>
                <a:latin typeface="+mn-lt"/>
                <a:ea typeface="+mn-ea"/>
                <a:cs typeface="+mn-cs"/>
              </a:rPr>
              <a:t>, </a:t>
            </a:r>
            <a:r>
              <a:rPr lang="es-MX" sz="1200" b="0" u="none" strike="noStrike" kern="1200" dirty="0">
                <a:solidFill>
                  <a:schemeClr val="tx1"/>
                </a:solidFill>
                <a:effectLst/>
                <a:latin typeface="+mn-lt"/>
                <a:ea typeface="+mn-ea"/>
                <a:cs typeface="+mn-cs"/>
                <a:hlinkClick r:id="rId7"/>
              </a:rPr>
              <a:t>3</a:t>
            </a:r>
            <a:r>
              <a:rPr lang="es-MX" sz="1200" b="0" u="none" strike="noStrike" kern="1200" dirty="0">
                <a:solidFill>
                  <a:schemeClr val="tx1"/>
                </a:solidFill>
                <a:effectLst/>
                <a:latin typeface="+mn-lt"/>
                <a:ea typeface="+mn-ea"/>
                <a:cs typeface="+mn-cs"/>
              </a:rPr>
              <a:t>, </a:t>
            </a:r>
            <a:r>
              <a:rPr lang="es-MX" sz="1200" b="0" u="none" strike="noStrike" kern="1200" dirty="0">
                <a:solidFill>
                  <a:schemeClr val="tx1"/>
                </a:solidFill>
                <a:effectLst/>
                <a:latin typeface="+mn-lt"/>
                <a:ea typeface="+mn-ea"/>
                <a:cs typeface="+mn-cs"/>
                <a:hlinkClick r:id="rId8"/>
              </a:rPr>
              <a:t>4</a:t>
            </a:r>
            <a:r>
              <a:rPr lang="es-MX" sz="1200" b="0" u="none" strike="noStrike" kern="1200" dirty="0">
                <a:solidFill>
                  <a:schemeClr val="tx1"/>
                </a:solidFill>
                <a:effectLst/>
                <a:latin typeface="+mn-lt"/>
                <a:ea typeface="+mn-ea"/>
                <a:cs typeface="+mn-cs"/>
              </a:rPr>
              <a:t>, </a:t>
            </a:r>
            <a:r>
              <a:rPr lang="es-MX" sz="1200" b="0" u="none" strike="noStrike" kern="1200" dirty="0">
                <a:solidFill>
                  <a:schemeClr val="tx1"/>
                </a:solidFill>
                <a:effectLst/>
                <a:latin typeface="+mn-lt"/>
                <a:ea typeface="+mn-ea"/>
                <a:cs typeface="+mn-cs"/>
                <a:hlinkClick r:id="rId9"/>
              </a:rPr>
              <a:t>5</a:t>
            </a:r>
            <a:r>
              <a:rPr lang="es-MX" sz="1200" b="0" u="none" strike="noStrike" kern="1200" dirty="0">
                <a:solidFill>
                  <a:schemeClr val="tx1"/>
                </a:solidFill>
                <a:effectLst/>
                <a:latin typeface="+mn-lt"/>
                <a:ea typeface="+mn-ea"/>
                <a:cs typeface="+mn-cs"/>
              </a:rPr>
              <a:t>, </a:t>
            </a:r>
            <a:r>
              <a:rPr lang="es-MX" sz="1200" b="0" u="none" strike="noStrike" kern="1200" dirty="0">
                <a:solidFill>
                  <a:schemeClr val="tx1"/>
                </a:solidFill>
                <a:effectLst/>
                <a:latin typeface="+mn-lt"/>
                <a:ea typeface="+mn-ea"/>
                <a:cs typeface="+mn-cs"/>
                <a:hlinkClick r:id="rId10"/>
              </a:rPr>
              <a:t>6</a:t>
            </a:r>
            <a:r>
              <a:rPr lang="es-MX" sz="1200" b="0" u="none" strike="noStrike" kern="1200" dirty="0">
                <a:solidFill>
                  <a:schemeClr val="tx1"/>
                </a:solidFill>
                <a:effectLst/>
                <a:latin typeface="+mn-lt"/>
                <a:ea typeface="+mn-ea"/>
                <a:cs typeface="+mn-cs"/>
              </a:rPr>
              <a:t>, </a:t>
            </a:r>
            <a:r>
              <a:rPr lang="es-MX" sz="1200" b="0" u="none" strike="noStrike" kern="1200" dirty="0">
                <a:solidFill>
                  <a:schemeClr val="tx1"/>
                </a:solidFill>
                <a:effectLst/>
                <a:latin typeface="+mn-lt"/>
                <a:ea typeface="+mn-ea"/>
                <a:cs typeface="+mn-cs"/>
                <a:hlinkClick r:id="rId11"/>
              </a:rPr>
              <a:t>7</a:t>
            </a:r>
            <a:r>
              <a:rPr lang="es-MX" sz="1200" b="0" u="none" strike="noStrike" kern="1200" dirty="0">
                <a:solidFill>
                  <a:schemeClr val="tx1"/>
                </a:solidFill>
                <a:effectLst/>
                <a:latin typeface="+mn-lt"/>
                <a:ea typeface="+mn-ea"/>
                <a:cs typeface="+mn-cs"/>
              </a:rPr>
              <a:t>]</a:t>
            </a:r>
          </a:p>
          <a:p>
            <a:r>
              <a:rPr lang="es-MX" sz="1200" b="1" u="none" strike="noStrike" kern="1200" dirty="0">
                <a:solidFill>
                  <a:schemeClr val="tx1"/>
                </a:solidFill>
                <a:effectLst/>
                <a:latin typeface="+mn-lt"/>
                <a:ea typeface="+mn-ea"/>
                <a:cs typeface="+mn-cs"/>
              </a:rPr>
              <a:t>Retos y consideraciones éticas:</a:t>
            </a:r>
            <a:br>
              <a:rPr lang="es-MX" sz="1200" b="0" u="none" strike="noStrike" kern="1200" dirty="0">
                <a:solidFill>
                  <a:schemeClr val="tx1"/>
                </a:solidFill>
                <a:effectLst/>
                <a:latin typeface="+mn-lt"/>
                <a:ea typeface="+mn-ea"/>
                <a:cs typeface="+mn-cs"/>
              </a:rPr>
            </a:br>
            <a:r>
              <a:rPr lang="es-MX" sz="1200" b="0" u="none" strike="noStrike" kern="1200" dirty="0">
                <a:solidFill>
                  <a:schemeClr val="tx1"/>
                </a:solidFill>
                <a:effectLst/>
                <a:latin typeface="+mn-lt"/>
                <a:ea typeface="+mn-ea"/>
                <a:cs typeface="+mn-cs"/>
              </a:rPr>
              <a:t>A pesar de su gran potencial, la implementación de LLMs en el sector salud enfrenta desafíos críticos. [</a:t>
            </a:r>
            <a:r>
              <a:rPr lang="es-MX" sz="1200" b="0" u="none" strike="noStrike" kern="1200" dirty="0">
                <a:solidFill>
                  <a:schemeClr val="tx1"/>
                </a:solidFill>
                <a:effectLst/>
                <a:latin typeface="+mn-lt"/>
                <a:ea typeface="+mn-ea"/>
                <a:cs typeface="+mn-cs"/>
                <a:hlinkClick r:id="rId12"/>
              </a:rPr>
              <a:t>1</a:t>
            </a:r>
            <a:r>
              <a:rPr lang="es-MX" sz="1200" b="0" u="none" strike="noStrike" kern="1200" dirty="0">
                <a:solidFill>
                  <a:schemeClr val="tx1"/>
                </a:solidFill>
                <a:effectLst/>
                <a:latin typeface="+mn-lt"/>
                <a:ea typeface="+mn-ea"/>
                <a:cs typeface="+mn-cs"/>
              </a:rPr>
              <a:t>]</a:t>
            </a:r>
          </a:p>
          <a:p>
            <a:r>
              <a:rPr lang="es-MX" sz="1200" b="1" u="none" strike="noStrike" kern="1200" dirty="0">
                <a:solidFill>
                  <a:schemeClr val="tx1"/>
                </a:solidFill>
                <a:effectLst/>
                <a:latin typeface="+mn-lt"/>
                <a:ea typeface="+mn-ea"/>
                <a:cs typeface="+mn-cs"/>
              </a:rPr>
              <a:t>Alucinaciones y precisión:</a:t>
            </a:r>
            <a:r>
              <a:rPr lang="es-MX" sz="1200" b="0" u="none" strike="noStrike" kern="1200" dirty="0">
                <a:solidFill>
                  <a:schemeClr val="tx1"/>
                </a:solidFill>
                <a:effectLst/>
                <a:latin typeface="+mn-lt"/>
                <a:ea typeface="+mn-ea"/>
                <a:cs typeface="+mn-cs"/>
              </a:rPr>
              <a:t> Los modelos probabilísticos pueden generar respuestas incorrectas o inventar información médica, por lo que el juicio clínico humano siempre es indispensable.</a:t>
            </a:r>
          </a:p>
          <a:p>
            <a:r>
              <a:rPr lang="es-MX" sz="1200" b="1" u="none" strike="noStrike" kern="1200" dirty="0">
                <a:solidFill>
                  <a:schemeClr val="tx1"/>
                </a:solidFill>
                <a:effectLst/>
                <a:latin typeface="+mn-lt"/>
                <a:ea typeface="+mn-ea"/>
                <a:cs typeface="+mn-cs"/>
              </a:rPr>
              <a:t>Privacidad de datos:</a:t>
            </a:r>
            <a:r>
              <a:rPr lang="es-MX" sz="1200" b="0" u="none" strike="noStrike" kern="1200" dirty="0">
                <a:solidFill>
                  <a:schemeClr val="tx1"/>
                </a:solidFill>
                <a:effectLst/>
                <a:latin typeface="+mn-lt"/>
                <a:ea typeface="+mn-ea"/>
                <a:cs typeface="+mn-cs"/>
              </a:rPr>
              <a:t> El manejo de información sensible de los pacientes requiere el cumplimiento estricto de normativas de confidencialidad.</a:t>
            </a:r>
          </a:p>
          <a:p>
            <a:r>
              <a:rPr lang="es-MX" sz="1200" b="1" u="none" strike="noStrike" kern="1200" dirty="0">
                <a:solidFill>
                  <a:schemeClr val="tx1"/>
                </a:solidFill>
                <a:effectLst/>
                <a:latin typeface="+mn-lt"/>
                <a:ea typeface="+mn-ea"/>
                <a:cs typeface="+mn-cs"/>
              </a:rPr>
              <a:t>Sesgos algorítmicos:</a:t>
            </a:r>
            <a:r>
              <a:rPr lang="es-MX" sz="1200" b="0" u="none" strike="noStrike" kern="1200" dirty="0">
                <a:solidFill>
                  <a:schemeClr val="tx1"/>
                </a:solidFill>
                <a:effectLst/>
                <a:latin typeface="+mn-lt"/>
                <a:ea typeface="+mn-ea"/>
                <a:cs typeface="+mn-cs"/>
              </a:rPr>
              <a:t> Los modelos pueden presentar sesgos si su entrenamiento no incluye una representación demográfica diversa y global. [</a:t>
            </a:r>
            <a:r>
              <a:rPr lang="es-MX" sz="1200" b="0" u="none" strike="noStrike" kern="1200" dirty="0">
                <a:solidFill>
                  <a:schemeClr val="tx1"/>
                </a:solidFill>
                <a:effectLst/>
                <a:latin typeface="+mn-lt"/>
                <a:ea typeface="+mn-ea"/>
                <a:cs typeface="+mn-cs"/>
                <a:hlinkClick r:id="rId13"/>
              </a:rPr>
              <a:t>1</a:t>
            </a:r>
            <a:r>
              <a:rPr lang="es-MX" sz="1200" b="0" u="none" strike="noStrike" kern="1200" dirty="0">
                <a:solidFill>
                  <a:schemeClr val="tx1"/>
                </a:solidFill>
                <a:effectLst/>
                <a:latin typeface="+mn-lt"/>
                <a:ea typeface="+mn-ea"/>
                <a:cs typeface="+mn-cs"/>
              </a:rPr>
              <a:t>, </a:t>
            </a:r>
            <a:r>
              <a:rPr lang="es-MX" sz="1200" b="0" u="none" strike="noStrike" kern="1200" dirty="0">
                <a:solidFill>
                  <a:schemeClr val="tx1"/>
                </a:solidFill>
                <a:effectLst/>
                <a:latin typeface="+mn-lt"/>
                <a:ea typeface="+mn-ea"/>
                <a:cs typeface="+mn-cs"/>
                <a:hlinkClick r:id="rId14"/>
              </a:rPr>
              <a:t>2</a:t>
            </a:r>
            <a:r>
              <a:rPr lang="es-MX" sz="1200" b="0" u="none" strike="noStrike" kern="1200" dirty="0">
                <a:solidFill>
                  <a:schemeClr val="tx1"/>
                </a:solidFill>
                <a:effectLst/>
                <a:latin typeface="+mn-lt"/>
                <a:ea typeface="+mn-ea"/>
                <a:cs typeface="+mn-cs"/>
              </a:rPr>
              <a:t>, </a:t>
            </a:r>
            <a:r>
              <a:rPr lang="es-MX" sz="1200" b="0" u="none" strike="noStrike" kern="1200" dirty="0">
                <a:solidFill>
                  <a:schemeClr val="tx1"/>
                </a:solidFill>
                <a:effectLst/>
                <a:latin typeface="+mn-lt"/>
                <a:ea typeface="+mn-ea"/>
                <a:cs typeface="+mn-cs"/>
                <a:hlinkClick r:id="rId3"/>
              </a:rPr>
              <a:t>3</a:t>
            </a:r>
            <a:r>
              <a:rPr lang="es-MX" sz="1200" b="0" u="none" strike="noStrike" kern="1200" dirty="0">
                <a:solidFill>
                  <a:schemeClr val="tx1"/>
                </a:solidFill>
                <a:effectLst/>
                <a:latin typeface="+mn-lt"/>
                <a:ea typeface="+mn-ea"/>
                <a:cs typeface="+mn-cs"/>
              </a:rPr>
              <a:t>, </a:t>
            </a:r>
            <a:r>
              <a:rPr lang="es-MX" sz="1200" b="0" u="none" strike="noStrike" kern="1200" dirty="0">
                <a:solidFill>
                  <a:schemeClr val="tx1"/>
                </a:solidFill>
                <a:effectLst/>
                <a:latin typeface="+mn-lt"/>
                <a:ea typeface="+mn-ea"/>
                <a:cs typeface="+mn-cs"/>
                <a:hlinkClick r:id="rId8"/>
              </a:rPr>
              <a:t>4</a:t>
            </a:r>
            <a:r>
              <a:rPr lang="es-MX" sz="1200" b="0" u="none" strike="noStrike" kern="1200" dirty="0">
                <a:solidFill>
                  <a:schemeClr val="tx1"/>
                </a:solidFill>
                <a:effectLst/>
                <a:latin typeface="+mn-lt"/>
                <a:ea typeface="+mn-ea"/>
                <a:cs typeface="+mn-cs"/>
              </a:rPr>
              <a:t>, </a:t>
            </a:r>
            <a:r>
              <a:rPr lang="es-MX" sz="1200" b="0" u="none" strike="noStrike" kern="1200" dirty="0">
                <a:solidFill>
                  <a:schemeClr val="tx1"/>
                </a:solidFill>
                <a:effectLst/>
                <a:latin typeface="+mn-lt"/>
                <a:ea typeface="+mn-ea"/>
                <a:cs typeface="+mn-cs"/>
                <a:hlinkClick r:id="rId12"/>
              </a:rPr>
              <a:t>5</a:t>
            </a:r>
            <a:r>
              <a:rPr lang="es-MX" sz="1200" b="0" u="none" strike="noStrike" kern="1200" dirty="0">
                <a:solidFill>
                  <a:schemeClr val="tx1"/>
                </a:solidFill>
                <a:effectLst/>
                <a:latin typeface="+mn-lt"/>
                <a:ea typeface="+mn-ea"/>
                <a:cs typeface="+mn-cs"/>
              </a:rPr>
              <a:t>]</a:t>
            </a:r>
          </a:p>
          <a:p>
            <a:r>
              <a:rPr lang="es-MX" sz="1200" b="0" u="none" strike="noStrike" kern="1200" dirty="0">
                <a:solidFill>
                  <a:schemeClr val="tx1"/>
                </a:solidFill>
                <a:effectLst/>
                <a:latin typeface="+mn-lt"/>
                <a:ea typeface="+mn-ea"/>
                <a:cs typeface="+mn-cs"/>
              </a:rPr>
              <a:t>Para garantizar un uso seguro, instituciones líderes evalúan continuamente modelos especializados (como Med-PaLM 2) en entornos controlados. Puedes explorar más sobre su impacto en plataformas de investigación clínica como PubMed. [</a:t>
            </a:r>
            <a:r>
              <a:rPr lang="es-MX" sz="1200" b="0" u="none" strike="noStrike" kern="1200" dirty="0">
                <a:solidFill>
                  <a:schemeClr val="tx1"/>
                </a:solidFill>
                <a:effectLst/>
                <a:latin typeface="+mn-lt"/>
                <a:ea typeface="+mn-ea"/>
                <a:cs typeface="+mn-cs"/>
                <a:hlinkClick r:id="rId15"/>
              </a:rPr>
              <a:t>1</a:t>
            </a:r>
            <a:r>
              <a:rPr lang="es-MX" sz="1200" b="0" u="none" strike="noStrike" kern="1200" dirty="0">
                <a:solidFill>
                  <a:schemeClr val="tx1"/>
                </a:solidFill>
                <a:effectLst/>
                <a:latin typeface="+mn-lt"/>
                <a:ea typeface="+mn-ea"/>
                <a:cs typeface="+mn-cs"/>
              </a:rPr>
              <a:t>, </a:t>
            </a:r>
            <a:r>
              <a:rPr lang="es-MX" sz="1200" b="0" u="none" strike="noStrike" kern="1200" dirty="0">
                <a:solidFill>
                  <a:schemeClr val="tx1"/>
                </a:solidFill>
                <a:effectLst/>
                <a:latin typeface="+mn-lt"/>
                <a:ea typeface="+mn-ea"/>
                <a:cs typeface="+mn-cs"/>
                <a:hlinkClick r:id="rId16"/>
              </a:rPr>
              <a:t>2</a:t>
            </a:r>
            <a:r>
              <a:rPr lang="es-MX" sz="1200" b="0" u="none" strike="noStrike" kern="1200" dirty="0">
                <a:solidFill>
                  <a:schemeClr val="tx1"/>
                </a:solidFill>
                <a:effectLst/>
                <a:latin typeface="+mn-lt"/>
                <a:ea typeface="+mn-ea"/>
                <a:cs typeface="+mn-cs"/>
              </a:rPr>
              <a:t>]</a:t>
            </a:r>
          </a:p>
          <a:p>
            <a:pPr marL="216000" indent="-215640" algn="just">
              <a:lnSpc>
                <a:spcPct val="100000"/>
              </a:lnSpc>
            </a:pPr>
            <a:endParaRPr dirty="0"/>
          </a:p>
        </p:txBody>
      </p:sp>
      <p:sp>
        <p:nvSpPr>
          <p:cNvPr id="251" name="CustomShape 2"/>
          <p:cNvSpPr/>
          <p:nvPr/>
        </p:nvSpPr>
        <p:spPr>
          <a:xfrm>
            <a:off x="4402080" y="9553680"/>
            <a:ext cx="3367800" cy="50400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nchor="b"/>
          <a:lstStyle/>
          <a:p>
            <a:pPr algn="r">
              <a:lnSpc>
                <a:spcPct val="100000"/>
              </a:lnSpc>
            </a:pPr>
            <a:fld id="{ACD51DA4-1314-4BFC-AA82-1584F3BD5610}" type="slidenum">
              <a:rPr lang="en-US" sz="1200" strike="noStrike" spc="-1">
                <a:solidFill>
                  <a:srgbClr val="000000"/>
                </a:solidFill>
                <a:uFill>
                  <a:solidFill>
                    <a:srgbClr val="FFFFFF"/>
                  </a:solidFill>
                </a:uFill>
                <a:latin typeface="+mn-lt"/>
                <a:ea typeface="+mn-ea"/>
              </a:rPr>
              <a:t>1</a:t>
            </a:fld>
            <a:endParaRPr/>
          </a:p>
        </p:txBody>
      </p:sp>
    </p:spTree>
    <p:extLst>
      <p:ext uri="{BB962C8B-B14F-4D97-AF65-F5344CB8AC3E}">
        <p14:creationId xmlns:p14="http://schemas.microsoft.com/office/powerpoint/2010/main" val="15747575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B90E3C-E3EA-B7FB-52F0-74284E54E75D}"/>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76401B31-75E4-615A-C295-4322E46C4A80}"/>
              </a:ext>
            </a:extLst>
          </p:cNvPr>
          <p:cNvSpPr>
            <a:spLocks noGrp="1" noRot="1" noChangeAspect="1"/>
          </p:cNvSpPr>
          <p:nvPr>
            <p:ph type="sldImg"/>
          </p:nvPr>
        </p:nvSpPr>
        <p:spPr>
          <a:xfrm>
            <a:off x="1624013" y="1257300"/>
            <a:ext cx="4524375" cy="3394075"/>
          </a:xfrm>
          <a:prstGeom prst="rect">
            <a:avLst/>
          </a:prstGeom>
          <a:noFill/>
          <a:ln w="12700">
            <a:solidFill>
              <a:prstClr val="black"/>
            </a:solidFill>
          </a:ln>
        </p:spPr>
      </p:sp>
      <p:sp>
        <p:nvSpPr>
          <p:cNvPr id="3" name="Marcador de notas 2">
            <a:extLst>
              <a:ext uri="{FF2B5EF4-FFF2-40B4-BE49-F238E27FC236}">
                <a16:creationId xmlns:a16="http://schemas.microsoft.com/office/drawing/2014/main" id="{FC8CB02E-2736-AD9C-A95F-B8425659506D}"/>
              </a:ext>
            </a:extLst>
          </p:cNvPr>
          <p:cNvSpPr>
            <a:spLocks noGrp="1"/>
          </p:cNvSpPr>
          <p:nvPr>
            <p:ph type="body" idx="1"/>
          </p:nvPr>
        </p:nvSpPr>
        <p:spPr/>
        <p:txBody>
          <a:bodyPr/>
          <a:lstStyle/>
          <a:p>
            <a:endParaRPr lang="es-ES_tradnl" dirty="0"/>
          </a:p>
        </p:txBody>
      </p:sp>
      <p:sp>
        <p:nvSpPr>
          <p:cNvPr id="4" name="Marcador de número de diapositiva 3">
            <a:extLst>
              <a:ext uri="{FF2B5EF4-FFF2-40B4-BE49-F238E27FC236}">
                <a16:creationId xmlns:a16="http://schemas.microsoft.com/office/drawing/2014/main" id="{29EE9868-6195-8BA1-E3F8-1E436006D107}"/>
              </a:ext>
            </a:extLst>
          </p:cNvPr>
          <p:cNvSpPr>
            <a:spLocks noGrp="1"/>
          </p:cNvSpPr>
          <p:nvPr>
            <p:ph type="sldNum" idx="10"/>
          </p:nvPr>
        </p:nvSpPr>
        <p:spPr/>
        <p:txBody>
          <a:bodyPr/>
          <a:lstStyle/>
          <a:p>
            <a:pPr algn="r"/>
            <a:fld id="{13C3B623-6C9B-41FD-84A7-CD3729567FBE}" type="slidenum">
              <a:rPr lang="tr-TR" sz="1400" spc="-1" smtClean="0">
                <a:latin typeface="Times New Roman"/>
              </a:rPr>
              <a:t>2</a:t>
            </a:fld>
            <a:endParaRPr lang="tr-TR"/>
          </a:p>
        </p:txBody>
      </p:sp>
    </p:spTree>
    <p:extLst>
      <p:ext uri="{BB962C8B-B14F-4D97-AF65-F5344CB8AC3E}">
        <p14:creationId xmlns:p14="http://schemas.microsoft.com/office/powerpoint/2010/main" val="1815365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43CD3E-1CE8-A14F-0A9D-A4E82D87BAE9}"/>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4909E066-471B-FD13-7311-CE38B9BE487F}"/>
              </a:ext>
            </a:extLst>
          </p:cNvPr>
          <p:cNvSpPr>
            <a:spLocks noGrp="1" noRot="1" noChangeAspect="1"/>
          </p:cNvSpPr>
          <p:nvPr>
            <p:ph type="sldImg"/>
          </p:nvPr>
        </p:nvSpPr>
        <p:spPr>
          <a:xfrm>
            <a:off x="1624013" y="1257300"/>
            <a:ext cx="4524375" cy="3394075"/>
          </a:xfrm>
          <a:prstGeom prst="rect">
            <a:avLst/>
          </a:prstGeom>
          <a:noFill/>
          <a:ln w="12700">
            <a:solidFill>
              <a:prstClr val="black"/>
            </a:solidFill>
          </a:ln>
        </p:spPr>
      </p:sp>
      <p:sp>
        <p:nvSpPr>
          <p:cNvPr id="3" name="Marcador de notas 2">
            <a:extLst>
              <a:ext uri="{FF2B5EF4-FFF2-40B4-BE49-F238E27FC236}">
                <a16:creationId xmlns:a16="http://schemas.microsoft.com/office/drawing/2014/main" id="{92509151-86E7-7CC4-751B-0622B6006F10}"/>
              </a:ext>
            </a:extLst>
          </p:cNvPr>
          <p:cNvSpPr>
            <a:spLocks noGrp="1"/>
          </p:cNvSpPr>
          <p:nvPr>
            <p:ph type="body" idx="1"/>
          </p:nvPr>
        </p:nvSpPr>
        <p:spPr/>
        <p:txBody>
          <a:bodyPr/>
          <a:lstStyle/>
          <a:p>
            <a:endParaRPr lang="es-ES_tradnl" dirty="0"/>
          </a:p>
        </p:txBody>
      </p:sp>
      <p:sp>
        <p:nvSpPr>
          <p:cNvPr id="4" name="Marcador de número de diapositiva 3">
            <a:extLst>
              <a:ext uri="{FF2B5EF4-FFF2-40B4-BE49-F238E27FC236}">
                <a16:creationId xmlns:a16="http://schemas.microsoft.com/office/drawing/2014/main" id="{30F39521-C170-EFDB-FE6C-EB0995290B1D}"/>
              </a:ext>
            </a:extLst>
          </p:cNvPr>
          <p:cNvSpPr>
            <a:spLocks noGrp="1"/>
          </p:cNvSpPr>
          <p:nvPr>
            <p:ph type="sldNum" idx="10"/>
          </p:nvPr>
        </p:nvSpPr>
        <p:spPr/>
        <p:txBody>
          <a:bodyPr/>
          <a:lstStyle/>
          <a:p>
            <a:pPr algn="r"/>
            <a:fld id="{13C3B623-6C9B-41FD-84A7-CD3729567FBE}" type="slidenum">
              <a:rPr lang="tr-TR" sz="1400" spc="-1" smtClean="0">
                <a:latin typeface="Times New Roman"/>
              </a:rPr>
              <a:t>3</a:t>
            </a:fld>
            <a:endParaRPr lang="tr-TR"/>
          </a:p>
        </p:txBody>
      </p:sp>
    </p:spTree>
    <p:extLst>
      <p:ext uri="{BB962C8B-B14F-4D97-AF65-F5344CB8AC3E}">
        <p14:creationId xmlns:p14="http://schemas.microsoft.com/office/powerpoint/2010/main" val="35141830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B73F86-CD6B-F4DB-AD42-F07D2070E3CF}"/>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5EF03A68-B0DC-B149-F65C-90762DD1CAC0}"/>
              </a:ext>
            </a:extLst>
          </p:cNvPr>
          <p:cNvSpPr>
            <a:spLocks noGrp="1" noRot="1" noChangeAspect="1"/>
          </p:cNvSpPr>
          <p:nvPr>
            <p:ph type="sldImg"/>
          </p:nvPr>
        </p:nvSpPr>
        <p:spPr>
          <a:xfrm>
            <a:off x="1624013" y="1257300"/>
            <a:ext cx="4524375" cy="3394075"/>
          </a:xfrm>
          <a:prstGeom prst="rect">
            <a:avLst/>
          </a:prstGeom>
          <a:noFill/>
          <a:ln w="12700">
            <a:solidFill>
              <a:prstClr val="black"/>
            </a:solidFill>
          </a:ln>
        </p:spPr>
      </p:sp>
      <p:sp>
        <p:nvSpPr>
          <p:cNvPr id="3" name="Marcador de notas 2">
            <a:extLst>
              <a:ext uri="{FF2B5EF4-FFF2-40B4-BE49-F238E27FC236}">
                <a16:creationId xmlns:a16="http://schemas.microsoft.com/office/drawing/2014/main" id="{DE777A1E-E991-DC0E-D3A6-8A5748732E3E}"/>
              </a:ext>
            </a:extLst>
          </p:cNvPr>
          <p:cNvSpPr>
            <a:spLocks noGrp="1"/>
          </p:cNvSpPr>
          <p:nvPr>
            <p:ph type="body" idx="1"/>
          </p:nvPr>
        </p:nvSpPr>
        <p:spPr/>
        <p:txBody>
          <a:bodyPr/>
          <a:lstStyle/>
          <a:p>
            <a:pPr>
              <a:defRPr sz="2000"/>
            </a:pPr>
            <a:r>
              <a:rPr lang="es-MX" dirty="0"/>
              <a:t>Los LLMs representan un avance importante en Inteligencia Artificial.</a:t>
            </a:r>
          </a:p>
          <a:p>
            <a:pPr>
              <a:defRPr sz="2000"/>
            </a:pPr>
            <a:r>
              <a:rPr lang="es-MX" dirty="0"/>
              <a:t>Permiten comprender y generar lenguaje natural.</a:t>
            </a:r>
          </a:p>
          <a:p>
            <a:pPr>
              <a:defRPr sz="2000"/>
            </a:pPr>
            <a:r>
              <a:rPr lang="es-MX" dirty="0"/>
              <a:t>Tienen aplicaciones crecientes en medicina y sistemas de salud.</a:t>
            </a:r>
          </a:p>
          <a:p>
            <a:endParaRPr lang="es-MX" dirty="0"/>
          </a:p>
        </p:txBody>
      </p:sp>
      <p:sp>
        <p:nvSpPr>
          <p:cNvPr id="4" name="Marcador de número de diapositiva 3">
            <a:extLst>
              <a:ext uri="{FF2B5EF4-FFF2-40B4-BE49-F238E27FC236}">
                <a16:creationId xmlns:a16="http://schemas.microsoft.com/office/drawing/2014/main" id="{9F5BF6AD-0FBB-17AE-8C1A-6A85B70B32FF}"/>
              </a:ext>
            </a:extLst>
          </p:cNvPr>
          <p:cNvSpPr>
            <a:spLocks noGrp="1"/>
          </p:cNvSpPr>
          <p:nvPr>
            <p:ph type="sldNum"/>
          </p:nvPr>
        </p:nvSpPr>
        <p:spPr/>
        <p:txBody>
          <a:bodyPr/>
          <a:lstStyle/>
          <a:p>
            <a:pPr algn="r"/>
            <a:fld id="{13C3B623-6C9B-41FD-84A7-CD3729567FBE}" type="slidenum">
              <a:rPr lang="en-US" sz="1400" spc="-1" smtClean="0">
                <a:latin typeface="Times New Roman"/>
              </a:rPr>
              <a:t>4</a:t>
            </a:fld>
            <a:endParaRPr lang="en-US"/>
          </a:p>
        </p:txBody>
      </p:sp>
    </p:spTree>
    <p:extLst>
      <p:ext uri="{BB962C8B-B14F-4D97-AF65-F5344CB8AC3E}">
        <p14:creationId xmlns:p14="http://schemas.microsoft.com/office/powerpoint/2010/main" val="33989613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5BDBE5-DE2F-2C33-BABC-7759EF94010F}"/>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F10EBE61-FC39-9C64-7510-616C277E64F0}"/>
              </a:ext>
            </a:extLst>
          </p:cNvPr>
          <p:cNvSpPr>
            <a:spLocks noGrp="1" noRot="1" noChangeAspect="1"/>
          </p:cNvSpPr>
          <p:nvPr>
            <p:ph type="sldImg"/>
          </p:nvPr>
        </p:nvSpPr>
        <p:spPr>
          <a:xfrm>
            <a:off x="1624013" y="1257300"/>
            <a:ext cx="4524375" cy="3394075"/>
          </a:xfrm>
          <a:prstGeom prst="rect">
            <a:avLst/>
          </a:prstGeom>
          <a:noFill/>
          <a:ln w="12700">
            <a:solidFill>
              <a:prstClr val="black"/>
            </a:solidFill>
          </a:ln>
        </p:spPr>
      </p:sp>
      <p:sp>
        <p:nvSpPr>
          <p:cNvPr id="3" name="Marcador de notas 2">
            <a:extLst>
              <a:ext uri="{FF2B5EF4-FFF2-40B4-BE49-F238E27FC236}">
                <a16:creationId xmlns:a16="http://schemas.microsoft.com/office/drawing/2014/main" id="{9E008F42-57A9-284F-D7BC-AA324DD50979}"/>
              </a:ext>
            </a:extLst>
          </p:cNvPr>
          <p:cNvSpPr>
            <a:spLocks noGrp="1"/>
          </p:cNvSpPr>
          <p:nvPr>
            <p:ph type="body" idx="1"/>
          </p:nvPr>
        </p:nvSpPr>
        <p:spPr/>
        <p:txBody>
          <a:bodyPr/>
          <a:lstStyle/>
          <a:p>
            <a:endParaRPr lang="es-ES_tradnl" dirty="0"/>
          </a:p>
        </p:txBody>
      </p:sp>
      <p:sp>
        <p:nvSpPr>
          <p:cNvPr id="4" name="Marcador de número de diapositiva 3">
            <a:extLst>
              <a:ext uri="{FF2B5EF4-FFF2-40B4-BE49-F238E27FC236}">
                <a16:creationId xmlns:a16="http://schemas.microsoft.com/office/drawing/2014/main" id="{C1640C87-7FA7-1546-A10F-6B06FB409463}"/>
              </a:ext>
            </a:extLst>
          </p:cNvPr>
          <p:cNvSpPr>
            <a:spLocks noGrp="1"/>
          </p:cNvSpPr>
          <p:nvPr>
            <p:ph type="sldNum" idx="10"/>
          </p:nvPr>
        </p:nvSpPr>
        <p:spPr/>
        <p:txBody>
          <a:bodyPr/>
          <a:lstStyle/>
          <a:p>
            <a:pPr algn="r"/>
            <a:fld id="{13C3B623-6C9B-41FD-84A7-CD3729567FBE}" type="slidenum">
              <a:rPr lang="tr-TR" sz="1400" spc="-1" smtClean="0">
                <a:latin typeface="Times New Roman"/>
              </a:rPr>
              <a:t>5</a:t>
            </a:fld>
            <a:endParaRPr lang="tr-TR"/>
          </a:p>
        </p:txBody>
      </p:sp>
    </p:spTree>
    <p:extLst>
      <p:ext uri="{BB962C8B-B14F-4D97-AF65-F5344CB8AC3E}">
        <p14:creationId xmlns:p14="http://schemas.microsoft.com/office/powerpoint/2010/main" val="41587770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6B2D23-99AB-EFB8-128A-AC5B4DB07CC6}"/>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83A89CAA-087F-259E-B835-BFB2EFC90DA6}"/>
              </a:ext>
            </a:extLst>
          </p:cNvPr>
          <p:cNvSpPr>
            <a:spLocks noGrp="1" noRot="1" noChangeAspect="1"/>
          </p:cNvSpPr>
          <p:nvPr>
            <p:ph type="sldImg"/>
          </p:nvPr>
        </p:nvSpPr>
        <p:spPr>
          <a:xfrm>
            <a:off x="1624013" y="1257300"/>
            <a:ext cx="4524375" cy="3394075"/>
          </a:xfrm>
          <a:prstGeom prst="rect">
            <a:avLst/>
          </a:prstGeom>
          <a:noFill/>
          <a:ln w="12700">
            <a:solidFill>
              <a:prstClr val="black"/>
            </a:solidFill>
          </a:ln>
        </p:spPr>
      </p:sp>
      <p:sp>
        <p:nvSpPr>
          <p:cNvPr id="3" name="Marcador de notas 2">
            <a:extLst>
              <a:ext uri="{FF2B5EF4-FFF2-40B4-BE49-F238E27FC236}">
                <a16:creationId xmlns:a16="http://schemas.microsoft.com/office/drawing/2014/main" id="{301E33D2-C32F-1F2D-7F60-734879449B8E}"/>
              </a:ext>
            </a:extLst>
          </p:cNvPr>
          <p:cNvSpPr>
            <a:spLocks noGrp="1"/>
          </p:cNvSpPr>
          <p:nvPr>
            <p:ph type="body" idx="1"/>
          </p:nvPr>
        </p:nvSpPr>
        <p:spPr/>
        <p:txBody>
          <a:bodyPr/>
          <a:lstStyle/>
          <a:p>
            <a:endParaRPr lang="es-ES_tradnl" dirty="0"/>
          </a:p>
        </p:txBody>
      </p:sp>
      <p:sp>
        <p:nvSpPr>
          <p:cNvPr id="4" name="Marcador de número de diapositiva 3">
            <a:extLst>
              <a:ext uri="{FF2B5EF4-FFF2-40B4-BE49-F238E27FC236}">
                <a16:creationId xmlns:a16="http://schemas.microsoft.com/office/drawing/2014/main" id="{7ADE5BEA-586C-9181-FB6C-B336B606FA2C}"/>
              </a:ext>
            </a:extLst>
          </p:cNvPr>
          <p:cNvSpPr>
            <a:spLocks noGrp="1"/>
          </p:cNvSpPr>
          <p:nvPr>
            <p:ph type="sldNum" idx="10"/>
          </p:nvPr>
        </p:nvSpPr>
        <p:spPr/>
        <p:txBody>
          <a:bodyPr/>
          <a:lstStyle/>
          <a:p>
            <a:pPr algn="r"/>
            <a:fld id="{13C3B623-6C9B-41FD-84A7-CD3729567FBE}" type="slidenum">
              <a:rPr lang="tr-TR" sz="1400" spc="-1" smtClean="0">
                <a:latin typeface="Times New Roman"/>
              </a:rPr>
              <a:t>6</a:t>
            </a:fld>
            <a:endParaRPr lang="tr-TR"/>
          </a:p>
        </p:txBody>
      </p:sp>
    </p:spTree>
    <p:extLst>
      <p:ext uri="{BB962C8B-B14F-4D97-AF65-F5344CB8AC3E}">
        <p14:creationId xmlns:p14="http://schemas.microsoft.com/office/powerpoint/2010/main" val="14166496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9A2D69-2F6A-AD8F-A3CB-63C59822C95A}"/>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97B75920-57BE-E556-5821-C1D2DD5BBBFB}"/>
              </a:ext>
            </a:extLst>
          </p:cNvPr>
          <p:cNvSpPr>
            <a:spLocks noGrp="1" noRot="1" noChangeAspect="1"/>
          </p:cNvSpPr>
          <p:nvPr>
            <p:ph type="sldImg"/>
          </p:nvPr>
        </p:nvSpPr>
        <p:spPr>
          <a:xfrm>
            <a:off x="1624013" y="1257300"/>
            <a:ext cx="4524375" cy="3394075"/>
          </a:xfrm>
          <a:prstGeom prst="rect">
            <a:avLst/>
          </a:prstGeom>
          <a:noFill/>
          <a:ln w="12700">
            <a:solidFill>
              <a:prstClr val="black"/>
            </a:solidFill>
          </a:ln>
        </p:spPr>
      </p:sp>
      <p:sp>
        <p:nvSpPr>
          <p:cNvPr id="3" name="Marcador de notas 2">
            <a:extLst>
              <a:ext uri="{FF2B5EF4-FFF2-40B4-BE49-F238E27FC236}">
                <a16:creationId xmlns:a16="http://schemas.microsoft.com/office/drawing/2014/main" id="{C1EF98B8-2C6A-B8DF-A39F-FD9619C45371}"/>
              </a:ext>
            </a:extLst>
          </p:cNvPr>
          <p:cNvSpPr>
            <a:spLocks noGrp="1"/>
          </p:cNvSpPr>
          <p:nvPr>
            <p:ph type="body" idx="1"/>
          </p:nvPr>
        </p:nvSpPr>
        <p:spPr/>
        <p:txBody>
          <a:bodyPr/>
          <a:lstStyle/>
          <a:p>
            <a:endParaRPr lang="es-ES_tradnl" dirty="0"/>
          </a:p>
        </p:txBody>
      </p:sp>
      <p:sp>
        <p:nvSpPr>
          <p:cNvPr id="4" name="Marcador de número de diapositiva 3">
            <a:extLst>
              <a:ext uri="{FF2B5EF4-FFF2-40B4-BE49-F238E27FC236}">
                <a16:creationId xmlns:a16="http://schemas.microsoft.com/office/drawing/2014/main" id="{068DA884-1BC8-D393-4179-93EE5E76B5F6}"/>
              </a:ext>
            </a:extLst>
          </p:cNvPr>
          <p:cNvSpPr>
            <a:spLocks noGrp="1"/>
          </p:cNvSpPr>
          <p:nvPr>
            <p:ph type="sldNum" idx="10"/>
          </p:nvPr>
        </p:nvSpPr>
        <p:spPr/>
        <p:txBody>
          <a:bodyPr/>
          <a:lstStyle/>
          <a:p>
            <a:pPr algn="r"/>
            <a:fld id="{13C3B623-6C9B-41FD-84A7-CD3729567FBE}" type="slidenum">
              <a:rPr lang="tr-TR" sz="1400" spc="-1" smtClean="0">
                <a:latin typeface="Times New Roman"/>
              </a:rPr>
              <a:t>7</a:t>
            </a:fld>
            <a:endParaRPr lang="tr-TR"/>
          </a:p>
        </p:txBody>
      </p:sp>
    </p:spTree>
    <p:extLst>
      <p:ext uri="{BB962C8B-B14F-4D97-AF65-F5344CB8AC3E}">
        <p14:creationId xmlns:p14="http://schemas.microsoft.com/office/powerpoint/2010/main" val="16227022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C2B108-5B2F-33B2-E223-821CA6FB95B0}"/>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8544D943-447D-A9A8-6495-AD4539E4BFDB}"/>
              </a:ext>
            </a:extLst>
          </p:cNvPr>
          <p:cNvSpPr>
            <a:spLocks noGrp="1" noRot="1" noChangeAspect="1"/>
          </p:cNvSpPr>
          <p:nvPr>
            <p:ph type="sldImg"/>
          </p:nvPr>
        </p:nvSpPr>
        <p:spPr>
          <a:xfrm>
            <a:off x="1624013" y="1257300"/>
            <a:ext cx="4524375" cy="3394075"/>
          </a:xfrm>
          <a:prstGeom prst="rect">
            <a:avLst/>
          </a:prstGeom>
          <a:noFill/>
          <a:ln w="12700">
            <a:solidFill>
              <a:prstClr val="black"/>
            </a:solidFill>
          </a:ln>
        </p:spPr>
      </p:sp>
      <p:sp>
        <p:nvSpPr>
          <p:cNvPr id="3" name="Marcador de notas 2">
            <a:extLst>
              <a:ext uri="{FF2B5EF4-FFF2-40B4-BE49-F238E27FC236}">
                <a16:creationId xmlns:a16="http://schemas.microsoft.com/office/drawing/2014/main" id="{F8A82F75-C0AB-0DD6-DB2E-751707120831}"/>
              </a:ext>
            </a:extLst>
          </p:cNvPr>
          <p:cNvSpPr>
            <a:spLocks noGrp="1"/>
          </p:cNvSpPr>
          <p:nvPr>
            <p:ph type="body" idx="1"/>
          </p:nvPr>
        </p:nvSpPr>
        <p:spPr/>
        <p:txBody>
          <a:bodyPr/>
          <a:lstStyle/>
          <a:p>
            <a:endParaRPr lang="es-ES_tradnl" dirty="0"/>
          </a:p>
        </p:txBody>
      </p:sp>
      <p:sp>
        <p:nvSpPr>
          <p:cNvPr id="4" name="Marcador de número de diapositiva 3">
            <a:extLst>
              <a:ext uri="{FF2B5EF4-FFF2-40B4-BE49-F238E27FC236}">
                <a16:creationId xmlns:a16="http://schemas.microsoft.com/office/drawing/2014/main" id="{4F089CF0-E31E-13C3-E11E-518270CC07CE}"/>
              </a:ext>
            </a:extLst>
          </p:cNvPr>
          <p:cNvSpPr>
            <a:spLocks noGrp="1"/>
          </p:cNvSpPr>
          <p:nvPr>
            <p:ph type="sldNum" idx="10"/>
          </p:nvPr>
        </p:nvSpPr>
        <p:spPr/>
        <p:txBody>
          <a:bodyPr/>
          <a:lstStyle/>
          <a:p>
            <a:pPr algn="r"/>
            <a:fld id="{13C3B623-6C9B-41FD-84A7-CD3729567FBE}" type="slidenum">
              <a:rPr lang="tr-TR" sz="1400" spc="-1" smtClean="0">
                <a:latin typeface="Times New Roman"/>
              </a:rPr>
              <a:t>8</a:t>
            </a:fld>
            <a:endParaRPr lang="tr-TR"/>
          </a:p>
        </p:txBody>
      </p:sp>
    </p:spTree>
    <p:extLst>
      <p:ext uri="{BB962C8B-B14F-4D97-AF65-F5344CB8AC3E}">
        <p14:creationId xmlns:p14="http://schemas.microsoft.com/office/powerpoint/2010/main" val="12918574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a:xfrm>
            <a:off x="1624013" y="1257300"/>
            <a:ext cx="4524375" cy="3394075"/>
          </a:xfrm>
          <a:prstGeom prst="rect">
            <a:avLst/>
          </a:prstGeom>
          <a:noFill/>
          <a:ln w="12700">
            <a:solidFill>
              <a:prstClr val="black"/>
            </a:solidFill>
          </a:ln>
        </p:spPr>
      </p:sp>
      <p:sp>
        <p:nvSpPr>
          <p:cNvPr id="3" name="Marcador de nota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s-ES" sz="1200" dirty="0">
                <a:latin typeface="Raleway Regular" pitchFamily="2" charset="0"/>
                <a:cs typeface="Times New Roman" panose="02020603050405020304" pitchFamily="18" charset="0"/>
              </a:rPr>
              <a:t>Desarrollar una </a:t>
            </a:r>
            <a:r>
              <a:rPr lang="es-ES" sz="1200" b="1" dirty="0">
                <a:latin typeface="Raleway Regular" pitchFamily="2" charset="0"/>
                <a:cs typeface="Times New Roman" panose="02020603050405020304" pitchFamily="18" charset="0"/>
              </a:rPr>
              <a:t>metodología</a:t>
            </a:r>
            <a:r>
              <a:rPr lang="es-ES" sz="1200" dirty="0">
                <a:latin typeface="Raleway Regular" pitchFamily="2" charset="0"/>
                <a:cs typeface="Times New Roman" panose="02020603050405020304" pitchFamily="18" charset="0"/>
              </a:rPr>
              <a:t> basada en </a:t>
            </a:r>
            <a:r>
              <a:rPr lang="es-ES" sz="1200" b="1" dirty="0">
                <a:latin typeface="Raleway Regular" pitchFamily="2" charset="0"/>
                <a:cs typeface="Times New Roman" panose="02020603050405020304" pitchFamily="18" charset="0"/>
              </a:rPr>
              <a:t>modelos de lenguaje</a:t>
            </a:r>
            <a:r>
              <a:rPr lang="es-ES" sz="1200" dirty="0">
                <a:latin typeface="Raleway Regular" pitchFamily="2" charset="0"/>
                <a:cs typeface="Times New Roman" panose="02020603050405020304" pitchFamily="18" charset="0"/>
              </a:rPr>
              <a:t> y </a:t>
            </a:r>
            <a:r>
              <a:rPr lang="es-ES" sz="1200" b="1" dirty="0">
                <a:latin typeface="Raleway Regular" pitchFamily="2" charset="0"/>
                <a:cs typeface="Times New Roman" panose="02020603050405020304" pitchFamily="18" charset="0"/>
              </a:rPr>
              <a:t>técnicas de procesamiento de lenguaje natural</a:t>
            </a:r>
            <a:r>
              <a:rPr lang="es-ES" sz="1200" dirty="0">
                <a:latin typeface="Raleway Regular" pitchFamily="2" charset="0"/>
                <a:cs typeface="Times New Roman" panose="02020603050405020304" pitchFamily="18" charset="0"/>
              </a:rPr>
              <a:t>, y evaluarla en el desarrollo de una </a:t>
            </a:r>
            <a:r>
              <a:rPr lang="es-ES" sz="1200" b="1" dirty="0">
                <a:latin typeface="Raleway Regular" pitchFamily="2" charset="0"/>
                <a:cs typeface="Times New Roman" panose="02020603050405020304" pitchFamily="18" charset="0"/>
              </a:rPr>
              <a:t>arquitectura e interfaz </a:t>
            </a:r>
            <a:r>
              <a:rPr lang="es-ES" sz="1200" dirty="0">
                <a:latin typeface="Raleway Regular" pitchFamily="2" charset="0"/>
                <a:cs typeface="Times New Roman" panose="02020603050405020304" pitchFamily="18" charset="0"/>
              </a:rPr>
              <a:t>de </a:t>
            </a:r>
            <a:r>
              <a:rPr lang="es-ES" sz="1200" b="1" dirty="0">
                <a:latin typeface="Raleway Regular" pitchFamily="2" charset="0"/>
                <a:cs typeface="Times New Roman" panose="02020603050405020304" pitchFamily="18" charset="0"/>
              </a:rPr>
              <a:t>consulta</a:t>
            </a:r>
            <a:r>
              <a:rPr lang="es-ES" sz="1200" dirty="0">
                <a:latin typeface="Raleway Regular" pitchFamily="2" charset="0"/>
                <a:cs typeface="Times New Roman" panose="02020603050405020304" pitchFamily="18" charset="0"/>
              </a:rPr>
              <a:t> clínica que permita al personal de salud realizar preguntas y consultar información contenida en </a:t>
            </a:r>
            <a:r>
              <a:rPr lang="es-ES" sz="1200" b="1" dirty="0">
                <a:latin typeface="Raleway Regular" pitchFamily="2" charset="0"/>
                <a:cs typeface="Times New Roman" panose="02020603050405020304" pitchFamily="18" charset="0"/>
              </a:rPr>
              <a:t>notas clínicas </a:t>
            </a:r>
            <a:r>
              <a:rPr lang="es-ES" sz="1200" dirty="0">
                <a:latin typeface="Raleway Regular" pitchFamily="2" charset="0"/>
                <a:cs typeface="Times New Roman" panose="02020603050405020304" pitchFamily="18" charset="0"/>
              </a:rPr>
              <a:t>mediante lenguaje natural, de forma rápida, precisa y segura.</a:t>
            </a:r>
            <a:endParaRPr lang="es-MX" sz="1200" dirty="0">
              <a:latin typeface="Raleway Regular" pitchFamily="2" charset="0"/>
              <a:cs typeface="Times New Roman" panose="02020603050405020304" pitchFamily="18" charset="0"/>
            </a:endParaRPr>
          </a:p>
          <a:p>
            <a:endParaRPr lang="es-MX" dirty="0"/>
          </a:p>
        </p:txBody>
      </p:sp>
      <p:sp>
        <p:nvSpPr>
          <p:cNvPr id="4" name="Marcador de número de diapositiva 3"/>
          <p:cNvSpPr>
            <a:spLocks noGrp="1"/>
          </p:cNvSpPr>
          <p:nvPr>
            <p:ph type="sldNum"/>
          </p:nvPr>
        </p:nvSpPr>
        <p:spPr/>
        <p:txBody>
          <a:bodyPr/>
          <a:lstStyle/>
          <a:p>
            <a:pPr algn="r"/>
            <a:fld id="{13C3B623-6C9B-41FD-84A7-CD3729567FBE}" type="slidenum">
              <a:rPr lang="en-US" sz="1400" spc="-1" smtClean="0">
                <a:latin typeface="Times New Roman"/>
              </a:rPr>
              <a:t>9</a:t>
            </a:fld>
            <a:endParaRPr lang="en-US"/>
          </a:p>
        </p:txBody>
      </p:sp>
    </p:spTree>
    <p:extLst>
      <p:ext uri="{BB962C8B-B14F-4D97-AF65-F5344CB8AC3E}">
        <p14:creationId xmlns:p14="http://schemas.microsoft.com/office/powerpoint/2010/main" val="40937475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a:xfrm>
            <a:off x="1624013" y="1257300"/>
            <a:ext cx="4524375" cy="3394075"/>
          </a:xfrm>
          <a:prstGeom prst="rect">
            <a:avLst/>
          </a:prstGeom>
          <a:noFill/>
          <a:ln w="12700">
            <a:solidFill>
              <a:prstClr val="black"/>
            </a:solidFill>
          </a:ln>
        </p:spPr>
      </p:sp>
      <p:sp>
        <p:nvSpPr>
          <p:cNvPr id="3" name="Marcador de notas 2"/>
          <p:cNvSpPr>
            <a:spLocks noGrp="1"/>
          </p:cNvSpPr>
          <p:nvPr>
            <p:ph type="body" idx="1"/>
          </p:nvPr>
        </p:nvSpPr>
        <p:spPr/>
        <p:txBody>
          <a:bodyPr/>
          <a:lstStyle/>
          <a:p>
            <a:endParaRPr lang="es-ES_tradnl" dirty="0"/>
          </a:p>
        </p:txBody>
      </p:sp>
      <p:sp>
        <p:nvSpPr>
          <p:cNvPr id="4" name="Marcador de número de diapositiva 3"/>
          <p:cNvSpPr>
            <a:spLocks noGrp="1"/>
          </p:cNvSpPr>
          <p:nvPr>
            <p:ph type="sldNum" idx="10"/>
          </p:nvPr>
        </p:nvSpPr>
        <p:spPr/>
        <p:txBody>
          <a:bodyPr/>
          <a:lstStyle/>
          <a:p>
            <a:pPr algn="r"/>
            <a:fld id="{13C3B623-6C9B-41FD-84A7-CD3729567FBE}" type="slidenum">
              <a:rPr lang="tr-TR" sz="1400" spc="-1" smtClean="0">
                <a:latin typeface="Times New Roman"/>
              </a:rPr>
              <a:t>10</a:t>
            </a:fld>
            <a:endParaRPr lang="tr-TR"/>
          </a:p>
        </p:txBody>
      </p:sp>
    </p:spTree>
    <p:extLst>
      <p:ext uri="{BB962C8B-B14F-4D97-AF65-F5344CB8AC3E}">
        <p14:creationId xmlns:p14="http://schemas.microsoft.com/office/powerpoint/2010/main" val="36299398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86FBD7-60FA-3E51-D79A-8A6994FBA0E3}"/>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31474547-C84A-B6CC-5DB7-2ACAE4B6C07E}"/>
              </a:ext>
            </a:extLst>
          </p:cNvPr>
          <p:cNvSpPr>
            <a:spLocks noGrp="1" noRot="1" noChangeAspect="1"/>
          </p:cNvSpPr>
          <p:nvPr>
            <p:ph type="sldImg"/>
          </p:nvPr>
        </p:nvSpPr>
        <p:spPr>
          <a:xfrm>
            <a:off x="1624013" y="1257300"/>
            <a:ext cx="4524375" cy="3394075"/>
          </a:xfrm>
          <a:prstGeom prst="rect">
            <a:avLst/>
          </a:prstGeom>
          <a:noFill/>
          <a:ln w="12700">
            <a:solidFill>
              <a:prstClr val="black"/>
            </a:solidFill>
          </a:ln>
        </p:spPr>
      </p:sp>
      <p:sp>
        <p:nvSpPr>
          <p:cNvPr id="3" name="Marcador de notas 2">
            <a:extLst>
              <a:ext uri="{FF2B5EF4-FFF2-40B4-BE49-F238E27FC236}">
                <a16:creationId xmlns:a16="http://schemas.microsoft.com/office/drawing/2014/main" id="{12484AB8-3414-D2EA-8A8F-5A5D9DFF3BC1}"/>
              </a:ext>
            </a:extLst>
          </p:cNvPr>
          <p:cNvSpPr>
            <a:spLocks noGrp="1"/>
          </p:cNvSpPr>
          <p:nvPr>
            <p:ph type="body" idx="1"/>
          </p:nvPr>
        </p:nvSpPr>
        <p:spPr/>
        <p:txBody>
          <a:bodyPr/>
          <a:lstStyle/>
          <a:p>
            <a:endParaRPr lang="es-ES_tradnl" dirty="0"/>
          </a:p>
        </p:txBody>
      </p:sp>
      <p:sp>
        <p:nvSpPr>
          <p:cNvPr id="4" name="Marcador de número de diapositiva 3">
            <a:extLst>
              <a:ext uri="{FF2B5EF4-FFF2-40B4-BE49-F238E27FC236}">
                <a16:creationId xmlns:a16="http://schemas.microsoft.com/office/drawing/2014/main" id="{AA29840C-4C3F-9A4D-832B-BAA0C7D772A2}"/>
              </a:ext>
            </a:extLst>
          </p:cNvPr>
          <p:cNvSpPr>
            <a:spLocks noGrp="1"/>
          </p:cNvSpPr>
          <p:nvPr>
            <p:ph type="sldNum" idx="10"/>
          </p:nvPr>
        </p:nvSpPr>
        <p:spPr/>
        <p:txBody>
          <a:bodyPr/>
          <a:lstStyle/>
          <a:p>
            <a:pPr algn="r"/>
            <a:fld id="{13C3B623-6C9B-41FD-84A7-CD3729567FBE}" type="slidenum">
              <a:rPr lang="tr-TR" sz="1400" spc="-1" smtClean="0">
                <a:latin typeface="Times New Roman"/>
              </a:rPr>
              <a:t>11</a:t>
            </a:fld>
            <a:endParaRPr lang="tr-TR"/>
          </a:p>
        </p:txBody>
      </p:sp>
    </p:spTree>
    <p:extLst>
      <p:ext uri="{BB962C8B-B14F-4D97-AF65-F5344CB8AC3E}">
        <p14:creationId xmlns:p14="http://schemas.microsoft.com/office/powerpoint/2010/main" val="36532341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a:xfrm>
            <a:off x="1624013" y="1257300"/>
            <a:ext cx="4524375" cy="3394075"/>
          </a:xfrm>
          <a:prstGeom prst="rect">
            <a:avLst/>
          </a:prstGeom>
          <a:noFill/>
          <a:ln w="12700">
            <a:solidFill>
              <a:prstClr val="black"/>
            </a:solidFill>
          </a:ln>
        </p:spPr>
      </p:sp>
      <p:sp>
        <p:nvSpPr>
          <p:cNvPr id="3" name="Marcador de notas 2"/>
          <p:cNvSpPr>
            <a:spLocks noGrp="1"/>
          </p:cNvSpPr>
          <p:nvPr>
            <p:ph type="body" idx="1"/>
          </p:nvPr>
        </p:nvSpPr>
        <p:spPr/>
        <p:txBody>
          <a:bodyPr/>
          <a:lstStyle/>
          <a:p>
            <a:r>
              <a:rPr lang="es-MX" dirty="0"/>
              <a:t>• El mercado de IA en salud muestra crecimiento acelerado.</a:t>
            </a:r>
          </a:p>
          <a:p>
            <a:r>
              <a:rPr lang="es-MX" dirty="0"/>
              <a:t>• Hospitales y universidades incrementan adopción de IA generativa.</a:t>
            </a:r>
          </a:p>
          <a:p>
            <a:r>
              <a:rPr lang="es-MX" dirty="0"/>
              <a:t>• Se espera fuerte crecimiento hasta 2030.</a:t>
            </a:r>
          </a:p>
          <a:p>
            <a:endParaRPr lang="es-MX" dirty="0"/>
          </a:p>
        </p:txBody>
      </p:sp>
      <p:sp>
        <p:nvSpPr>
          <p:cNvPr id="4" name="Marcador de número de diapositiva 3"/>
          <p:cNvSpPr>
            <a:spLocks noGrp="1"/>
          </p:cNvSpPr>
          <p:nvPr>
            <p:ph type="sldNum"/>
          </p:nvPr>
        </p:nvSpPr>
        <p:spPr/>
        <p:txBody>
          <a:bodyPr/>
          <a:lstStyle/>
          <a:p>
            <a:pPr algn="r"/>
            <a:fld id="{13C3B623-6C9B-41FD-84A7-CD3729567FBE}" type="slidenum">
              <a:rPr lang="en-US" sz="1400" spc="-1" smtClean="0">
                <a:latin typeface="Times New Roman"/>
              </a:rPr>
              <a:t>12</a:t>
            </a:fld>
            <a:endParaRPr lang="en-US"/>
          </a:p>
        </p:txBody>
      </p:sp>
    </p:spTree>
    <p:extLst>
      <p:ext uri="{BB962C8B-B14F-4D97-AF65-F5344CB8AC3E}">
        <p14:creationId xmlns:p14="http://schemas.microsoft.com/office/powerpoint/2010/main" val="294436868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94813F-3142-BAEE-83FF-2366C819A433}"/>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E2098EB6-14A0-43C8-DD6A-F41EA5572088}"/>
              </a:ext>
            </a:extLst>
          </p:cNvPr>
          <p:cNvSpPr>
            <a:spLocks noGrp="1" noRot="1" noChangeAspect="1"/>
          </p:cNvSpPr>
          <p:nvPr>
            <p:ph type="sldImg"/>
          </p:nvPr>
        </p:nvSpPr>
        <p:spPr>
          <a:xfrm>
            <a:off x="1624013" y="1257300"/>
            <a:ext cx="4524375" cy="3394075"/>
          </a:xfrm>
          <a:prstGeom prst="rect">
            <a:avLst/>
          </a:prstGeom>
          <a:noFill/>
          <a:ln w="12700">
            <a:solidFill>
              <a:prstClr val="black"/>
            </a:solidFill>
          </a:ln>
        </p:spPr>
      </p:sp>
      <p:sp>
        <p:nvSpPr>
          <p:cNvPr id="3" name="Marcador de notas 2">
            <a:extLst>
              <a:ext uri="{FF2B5EF4-FFF2-40B4-BE49-F238E27FC236}">
                <a16:creationId xmlns:a16="http://schemas.microsoft.com/office/drawing/2014/main" id="{C17509E3-0427-ED2A-7AF3-904E3F6BB1E6}"/>
              </a:ext>
            </a:extLst>
          </p:cNvPr>
          <p:cNvSpPr>
            <a:spLocks noGrp="1"/>
          </p:cNvSpPr>
          <p:nvPr>
            <p:ph type="body" idx="1"/>
          </p:nvPr>
        </p:nvSpPr>
        <p:spPr/>
        <p:txBody>
          <a:bodyPr/>
          <a:lstStyle/>
          <a:p>
            <a:endParaRPr lang="es-ES_tradnl" dirty="0"/>
          </a:p>
        </p:txBody>
      </p:sp>
      <p:sp>
        <p:nvSpPr>
          <p:cNvPr id="4" name="Marcador de número de diapositiva 3">
            <a:extLst>
              <a:ext uri="{FF2B5EF4-FFF2-40B4-BE49-F238E27FC236}">
                <a16:creationId xmlns:a16="http://schemas.microsoft.com/office/drawing/2014/main" id="{B0316644-BD66-6BB1-0E44-C9254E67242C}"/>
              </a:ext>
            </a:extLst>
          </p:cNvPr>
          <p:cNvSpPr>
            <a:spLocks noGrp="1"/>
          </p:cNvSpPr>
          <p:nvPr>
            <p:ph type="sldNum" idx="10"/>
          </p:nvPr>
        </p:nvSpPr>
        <p:spPr/>
        <p:txBody>
          <a:bodyPr/>
          <a:lstStyle/>
          <a:p>
            <a:pPr algn="r"/>
            <a:fld id="{13C3B623-6C9B-41FD-84A7-CD3729567FBE}" type="slidenum">
              <a:rPr lang="tr-TR" sz="1400" spc="-1" smtClean="0">
                <a:latin typeface="Times New Roman"/>
              </a:rPr>
              <a:t>13</a:t>
            </a:fld>
            <a:endParaRPr lang="tr-TR"/>
          </a:p>
        </p:txBody>
      </p:sp>
    </p:spTree>
    <p:extLst>
      <p:ext uri="{BB962C8B-B14F-4D97-AF65-F5344CB8AC3E}">
        <p14:creationId xmlns:p14="http://schemas.microsoft.com/office/powerpoint/2010/main" val="110482076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28EDB0-4FD7-CFA0-FC4B-89432B4A8CE0}"/>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A3D97A63-9E8B-2693-607A-934EE6EE1EAD}"/>
              </a:ext>
            </a:extLst>
          </p:cNvPr>
          <p:cNvSpPr>
            <a:spLocks noGrp="1" noRot="1" noChangeAspect="1"/>
          </p:cNvSpPr>
          <p:nvPr>
            <p:ph type="sldImg"/>
          </p:nvPr>
        </p:nvSpPr>
        <p:spPr>
          <a:xfrm>
            <a:off x="1624013" y="1257300"/>
            <a:ext cx="4524375" cy="3394075"/>
          </a:xfrm>
          <a:prstGeom prst="rect">
            <a:avLst/>
          </a:prstGeom>
          <a:noFill/>
          <a:ln w="12700">
            <a:solidFill>
              <a:prstClr val="black"/>
            </a:solidFill>
          </a:ln>
        </p:spPr>
      </p:sp>
      <p:sp>
        <p:nvSpPr>
          <p:cNvPr id="3" name="Marcador de notas 2">
            <a:extLst>
              <a:ext uri="{FF2B5EF4-FFF2-40B4-BE49-F238E27FC236}">
                <a16:creationId xmlns:a16="http://schemas.microsoft.com/office/drawing/2014/main" id="{5A3B713D-4339-A8F2-9D1F-5712B2A68C48}"/>
              </a:ext>
            </a:extLst>
          </p:cNvPr>
          <p:cNvSpPr>
            <a:spLocks noGrp="1"/>
          </p:cNvSpPr>
          <p:nvPr>
            <p:ph type="body" idx="1"/>
          </p:nvPr>
        </p:nvSpPr>
        <p:spPr/>
        <p:txBody>
          <a:bodyPr/>
          <a:lstStyle/>
          <a:p>
            <a:endParaRPr lang="es-ES_tradnl" dirty="0"/>
          </a:p>
        </p:txBody>
      </p:sp>
      <p:sp>
        <p:nvSpPr>
          <p:cNvPr id="4" name="Marcador de número de diapositiva 3">
            <a:extLst>
              <a:ext uri="{FF2B5EF4-FFF2-40B4-BE49-F238E27FC236}">
                <a16:creationId xmlns:a16="http://schemas.microsoft.com/office/drawing/2014/main" id="{1CE3521C-20F9-EB80-1032-20BA0EBDAFB8}"/>
              </a:ext>
            </a:extLst>
          </p:cNvPr>
          <p:cNvSpPr>
            <a:spLocks noGrp="1"/>
          </p:cNvSpPr>
          <p:nvPr>
            <p:ph type="sldNum" idx="10"/>
          </p:nvPr>
        </p:nvSpPr>
        <p:spPr/>
        <p:txBody>
          <a:bodyPr/>
          <a:lstStyle/>
          <a:p>
            <a:pPr algn="r"/>
            <a:fld id="{13C3B623-6C9B-41FD-84A7-CD3729567FBE}" type="slidenum">
              <a:rPr lang="tr-TR" sz="1400" spc="-1" smtClean="0">
                <a:latin typeface="Times New Roman"/>
              </a:rPr>
              <a:t>14</a:t>
            </a:fld>
            <a:endParaRPr lang="tr-TR"/>
          </a:p>
        </p:txBody>
      </p:sp>
    </p:spTree>
    <p:extLst>
      <p:ext uri="{BB962C8B-B14F-4D97-AF65-F5344CB8AC3E}">
        <p14:creationId xmlns:p14="http://schemas.microsoft.com/office/powerpoint/2010/main" val="244829229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7EC940-B205-DA55-900C-355662C99E26}"/>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9B301481-87B7-5BD8-EF61-C94E4980FD1E}"/>
              </a:ext>
            </a:extLst>
          </p:cNvPr>
          <p:cNvSpPr>
            <a:spLocks noGrp="1" noRot="1" noChangeAspect="1"/>
          </p:cNvSpPr>
          <p:nvPr>
            <p:ph type="sldImg"/>
          </p:nvPr>
        </p:nvSpPr>
        <p:spPr>
          <a:xfrm>
            <a:off x="1624013" y="1257300"/>
            <a:ext cx="4524375" cy="3394075"/>
          </a:xfrm>
          <a:prstGeom prst="rect">
            <a:avLst/>
          </a:prstGeom>
          <a:noFill/>
          <a:ln w="12700">
            <a:solidFill>
              <a:prstClr val="black"/>
            </a:solidFill>
          </a:ln>
        </p:spPr>
      </p:sp>
      <p:sp>
        <p:nvSpPr>
          <p:cNvPr id="3" name="Marcador de notas 2">
            <a:extLst>
              <a:ext uri="{FF2B5EF4-FFF2-40B4-BE49-F238E27FC236}">
                <a16:creationId xmlns:a16="http://schemas.microsoft.com/office/drawing/2014/main" id="{CD987CF1-C2EE-496E-6F14-011155037AE2}"/>
              </a:ext>
            </a:extLst>
          </p:cNvPr>
          <p:cNvSpPr>
            <a:spLocks noGrp="1"/>
          </p:cNvSpPr>
          <p:nvPr>
            <p:ph type="body" idx="1"/>
          </p:nvPr>
        </p:nvSpPr>
        <p:spPr/>
        <p:txBody>
          <a:bodyPr/>
          <a:lstStyle/>
          <a:p>
            <a:endParaRPr lang="es-ES_tradnl" dirty="0"/>
          </a:p>
        </p:txBody>
      </p:sp>
      <p:sp>
        <p:nvSpPr>
          <p:cNvPr id="4" name="Marcador de número de diapositiva 3">
            <a:extLst>
              <a:ext uri="{FF2B5EF4-FFF2-40B4-BE49-F238E27FC236}">
                <a16:creationId xmlns:a16="http://schemas.microsoft.com/office/drawing/2014/main" id="{BBA14ACE-C7F7-94E5-C23C-42E08495A1D7}"/>
              </a:ext>
            </a:extLst>
          </p:cNvPr>
          <p:cNvSpPr>
            <a:spLocks noGrp="1"/>
          </p:cNvSpPr>
          <p:nvPr>
            <p:ph type="sldNum" idx="10"/>
          </p:nvPr>
        </p:nvSpPr>
        <p:spPr/>
        <p:txBody>
          <a:bodyPr/>
          <a:lstStyle/>
          <a:p>
            <a:pPr algn="r"/>
            <a:fld id="{13C3B623-6C9B-41FD-84A7-CD3729567FBE}" type="slidenum">
              <a:rPr lang="tr-TR" sz="1400" spc="-1" smtClean="0">
                <a:latin typeface="Times New Roman"/>
              </a:rPr>
              <a:t>15</a:t>
            </a:fld>
            <a:endParaRPr lang="tr-TR"/>
          </a:p>
        </p:txBody>
      </p:sp>
    </p:spTree>
    <p:extLst>
      <p:ext uri="{BB962C8B-B14F-4D97-AF65-F5344CB8AC3E}">
        <p14:creationId xmlns:p14="http://schemas.microsoft.com/office/powerpoint/2010/main" val="93967917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90923F-4A89-CA0D-5AB6-8313E3F976F1}"/>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38D95341-943E-AC22-2D3A-F8E3302C7FC2}"/>
              </a:ext>
            </a:extLst>
          </p:cNvPr>
          <p:cNvSpPr>
            <a:spLocks noGrp="1" noRot="1" noChangeAspect="1"/>
          </p:cNvSpPr>
          <p:nvPr>
            <p:ph type="sldImg"/>
          </p:nvPr>
        </p:nvSpPr>
        <p:spPr>
          <a:xfrm>
            <a:off x="1624013" y="1257300"/>
            <a:ext cx="4524375" cy="3394075"/>
          </a:xfrm>
          <a:prstGeom prst="rect">
            <a:avLst/>
          </a:prstGeom>
          <a:noFill/>
          <a:ln w="12700">
            <a:solidFill>
              <a:prstClr val="black"/>
            </a:solidFill>
          </a:ln>
        </p:spPr>
      </p:sp>
      <p:sp>
        <p:nvSpPr>
          <p:cNvPr id="3" name="Marcador de notas 2">
            <a:extLst>
              <a:ext uri="{FF2B5EF4-FFF2-40B4-BE49-F238E27FC236}">
                <a16:creationId xmlns:a16="http://schemas.microsoft.com/office/drawing/2014/main" id="{E6502D33-AD88-2CA9-F549-837D3EC0C139}"/>
              </a:ext>
            </a:extLst>
          </p:cNvPr>
          <p:cNvSpPr>
            <a:spLocks noGrp="1"/>
          </p:cNvSpPr>
          <p:nvPr>
            <p:ph type="body" idx="1"/>
          </p:nvPr>
        </p:nvSpPr>
        <p:spPr/>
        <p:txBody>
          <a:bodyPr/>
          <a:lstStyle/>
          <a:p>
            <a:pPr>
              <a:defRPr sz="2000"/>
            </a:pPr>
            <a:r>
              <a:rPr lang="es-MX" dirty="0"/>
              <a:t>Los LLMs representan un avance importante en Inteligencia Artificial.</a:t>
            </a:r>
          </a:p>
          <a:p>
            <a:pPr>
              <a:defRPr sz="2000"/>
            </a:pPr>
            <a:r>
              <a:rPr lang="es-MX" dirty="0"/>
              <a:t>Permiten comprender y generar lenguaje natural.</a:t>
            </a:r>
          </a:p>
          <a:p>
            <a:pPr>
              <a:defRPr sz="2000"/>
            </a:pPr>
            <a:r>
              <a:rPr lang="es-MX" dirty="0"/>
              <a:t>Tienen aplicaciones crecientes en medicina y sistemas de salud.</a:t>
            </a:r>
          </a:p>
          <a:p>
            <a:endParaRPr lang="es-MX" dirty="0"/>
          </a:p>
        </p:txBody>
      </p:sp>
      <p:sp>
        <p:nvSpPr>
          <p:cNvPr id="4" name="Marcador de número de diapositiva 3">
            <a:extLst>
              <a:ext uri="{FF2B5EF4-FFF2-40B4-BE49-F238E27FC236}">
                <a16:creationId xmlns:a16="http://schemas.microsoft.com/office/drawing/2014/main" id="{6CD5F7DC-C57F-7683-501B-6AAA6EC13107}"/>
              </a:ext>
            </a:extLst>
          </p:cNvPr>
          <p:cNvSpPr>
            <a:spLocks noGrp="1"/>
          </p:cNvSpPr>
          <p:nvPr>
            <p:ph type="sldNum"/>
          </p:nvPr>
        </p:nvSpPr>
        <p:spPr/>
        <p:txBody>
          <a:bodyPr/>
          <a:lstStyle/>
          <a:p>
            <a:pPr algn="r"/>
            <a:fld id="{13C3B623-6C9B-41FD-84A7-CD3729567FBE}" type="slidenum">
              <a:rPr lang="en-US" sz="1400" spc="-1" smtClean="0">
                <a:latin typeface="Times New Roman"/>
              </a:rPr>
              <a:t>16</a:t>
            </a:fld>
            <a:endParaRPr lang="en-US"/>
          </a:p>
        </p:txBody>
      </p:sp>
    </p:spTree>
    <p:extLst>
      <p:ext uri="{BB962C8B-B14F-4D97-AF65-F5344CB8AC3E}">
        <p14:creationId xmlns:p14="http://schemas.microsoft.com/office/powerpoint/2010/main" val="176544775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E283E5-57B2-AE7A-AA8A-D9D4AF626118}"/>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95028C1F-7E08-D0DC-B3BC-811E866CDDE2}"/>
              </a:ext>
            </a:extLst>
          </p:cNvPr>
          <p:cNvSpPr>
            <a:spLocks noGrp="1" noRot="1" noChangeAspect="1"/>
          </p:cNvSpPr>
          <p:nvPr>
            <p:ph type="sldImg"/>
          </p:nvPr>
        </p:nvSpPr>
        <p:spPr>
          <a:xfrm>
            <a:off x="1624013" y="1257300"/>
            <a:ext cx="4524375" cy="3394075"/>
          </a:xfrm>
          <a:prstGeom prst="rect">
            <a:avLst/>
          </a:prstGeom>
          <a:noFill/>
          <a:ln w="12700">
            <a:solidFill>
              <a:prstClr val="black"/>
            </a:solidFill>
          </a:ln>
        </p:spPr>
      </p:sp>
      <p:sp>
        <p:nvSpPr>
          <p:cNvPr id="3" name="Marcador de notas 2">
            <a:extLst>
              <a:ext uri="{FF2B5EF4-FFF2-40B4-BE49-F238E27FC236}">
                <a16:creationId xmlns:a16="http://schemas.microsoft.com/office/drawing/2014/main" id="{53B3FE64-C57E-FF98-BC76-7292B63D2FAA}"/>
              </a:ext>
            </a:extLst>
          </p:cNvPr>
          <p:cNvSpPr>
            <a:spLocks noGrp="1"/>
          </p:cNvSpPr>
          <p:nvPr>
            <p:ph type="body" idx="1"/>
          </p:nvPr>
        </p:nvSpPr>
        <p:spPr/>
        <p:txBody>
          <a:bodyPr/>
          <a:lstStyle/>
          <a:p>
            <a:pPr>
              <a:defRPr sz="2000"/>
            </a:pPr>
            <a:r>
              <a:rPr lang="es-MX" dirty="0"/>
              <a:t>Los LLMs representan un avance importante en Inteligencia Artificial.</a:t>
            </a:r>
          </a:p>
          <a:p>
            <a:pPr>
              <a:defRPr sz="2000"/>
            </a:pPr>
            <a:r>
              <a:rPr lang="es-MX" dirty="0"/>
              <a:t>Permiten comprender y generar lenguaje natural.</a:t>
            </a:r>
          </a:p>
          <a:p>
            <a:pPr>
              <a:defRPr sz="2000"/>
            </a:pPr>
            <a:r>
              <a:rPr lang="es-MX" dirty="0"/>
              <a:t>Tienen aplicaciones crecientes en medicina y sistemas de salud.</a:t>
            </a:r>
          </a:p>
          <a:p>
            <a:endParaRPr lang="es-MX" dirty="0"/>
          </a:p>
        </p:txBody>
      </p:sp>
      <p:sp>
        <p:nvSpPr>
          <p:cNvPr id="4" name="Marcador de número de diapositiva 3">
            <a:extLst>
              <a:ext uri="{FF2B5EF4-FFF2-40B4-BE49-F238E27FC236}">
                <a16:creationId xmlns:a16="http://schemas.microsoft.com/office/drawing/2014/main" id="{1E97307C-60B3-F9DF-0C98-8CD1D2505143}"/>
              </a:ext>
            </a:extLst>
          </p:cNvPr>
          <p:cNvSpPr>
            <a:spLocks noGrp="1"/>
          </p:cNvSpPr>
          <p:nvPr>
            <p:ph type="sldNum"/>
          </p:nvPr>
        </p:nvSpPr>
        <p:spPr/>
        <p:txBody>
          <a:bodyPr/>
          <a:lstStyle/>
          <a:p>
            <a:pPr algn="r"/>
            <a:fld id="{13C3B623-6C9B-41FD-84A7-CD3729567FBE}" type="slidenum">
              <a:rPr lang="en-US" sz="1400" spc="-1" smtClean="0">
                <a:latin typeface="Times New Roman"/>
              </a:rPr>
              <a:t>17</a:t>
            </a:fld>
            <a:endParaRPr lang="en-US"/>
          </a:p>
        </p:txBody>
      </p:sp>
    </p:spTree>
    <p:extLst>
      <p:ext uri="{BB962C8B-B14F-4D97-AF65-F5344CB8AC3E}">
        <p14:creationId xmlns:p14="http://schemas.microsoft.com/office/powerpoint/2010/main" val="299095811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AA45B7-6861-055F-714C-94AD3752D0FC}"/>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61098588-14C5-E497-C866-79E75C9BEC15}"/>
              </a:ext>
            </a:extLst>
          </p:cNvPr>
          <p:cNvSpPr>
            <a:spLocks noGrp="1" noRot="1" noChangeAspect="1"/>
          </p:cNvSpPr>
          <p:nvPr>
            <p:ph type="sldImg"/>
          </p:nvPr>
        </p:nvSpPr>
        <p:spPr>
          <a:xfrm>
            <a:off x="1624013" y="1257300"/>
            <a:ext cx="4524375" cy="3394075"/>
          </a:xfrm>
          <a:prstGeom prst="rect">
            <a:avLst/>
          </a:prstGeom>
          <a:noFill/>
          <a:ln w="12700">
            <a:solidFill>
              <a:prstClr val="black"/>
            </a:solidFill>
          </a:ln>
        </p:spPr>
      </p:sp>
      <p:sp>
        <p:nvSpPr>
          <p:cNvPr id="3" name="Marcador de notas 2">
            <a:extLst>
              <a:ext uri="{FF2B5EF4-FFF2-40B4-BE49-F238E27FC236}">
                <a16:creationId xmlns:a16="http://schemas.microsoft.com/office/drawing/2014/main" id="{680E8A09-D6AE-A00C-5A8C-A03BECF15367}"/>
              </a:ext>
            </a:extLst>
          </p:cNvPr>
          <p:cNvSpPr>
            <a:spLocks noGrp="1"/>
          </p:cNvSpPr>
          <p:nvPr>
            <p:ph type="body" idx="1"/>
          </p:nvPr>
        </p:nvSpPr>
        <p:spPr/>
        <p:txBody>
          <a:bodyPr/>
          <a:lstStyle/>
          <a:p>
            <a:pPr>
              <a:defRPr sz="2000"/>
            </a:pPr>
            <a:r>
              <a:rPr lang="es-MX" dirty="0"/>
              <a:t>Los LLMs representan un avance importante en Inteligencia Artificial.</a:t>
            </a:r>
          </a:p>
          <a:p>
            <a:pPr>
              <a:defRPr sz="2000"/>
            </a:pPr>
            <a:r>
              <a:rPr lang="es-MX" dirty="0"/>
              <a:t>Permiten comprender y generar lenguaje natural.</a:t>
            </a:r>
          </a:p>
          <a:p>
            <a:pPr>
              <a:defRPr sz="2000"/>
            </a:pPr>
            <a:r>
              <a:rPr lang="es-MX" dirty="0"/>
              <a:t>Tienen aplicaciones crecientes en medicina y sistemas de salud.</a:t>
            </a:r>
          </a:p>
          <a:p>
            <a:endParaRPr lang="es-MX" dirty="0"/>
          </a:p>
        </p:txBody>
      </p:sp>
      <p:sp>
        <p:nvSpPr>
          <p:cNvPr id="4" name="Marcador de número de diapositiva 3">
            <a:extLst>
              <a:ext uri="{FF2B5EF4-FFF2-40B4-BE49-F238E27FC236}">
                <a16:creationId xmlns:a16="http://schemas.microsoft.com/office/drawing/2014/main" id="{F4ECAB4A-1A87-E071-5D2C-BAB4B8A53F13}"/>
              </a:ext>
            </a:extLst>
          </p:cNvPr>
          <p:cNvSpPr>
            <a:spLocks noGrp="1"/>
          </p:cNvSpPr>
          <p:nvPr>
            <p:ph type="sldNum"/>
          </p:nvPr>
        </p:nvSpPr>
        <p:spPr/>
        <p:txBody>
          <a:bodyPr/>
          <a:lstStyle/>
          <a:p>
            <a:pPr algn="r"/>
            <a:fld id="{13C3B623-6C9B-41FD-84A7-CD3729567FBE}" type="slidenum">
              <a:rPr lang="en-US" sz="1400" spc="-1" smtClean="0">
                <a:latin typeface="Times New Roman"/>
              </a:rPr>
              <a:t>18</a:t>
            </a:fld>
            <a:endParaRPr lang="en-US"/>
          </a:p>
        </p:txBody>
      </p:sp>
    </p:spTree>
    <p:extLst>
      <p:ext uri="{BB962C8B-B14F-4D97-AF65-F5344CB8AC3E}">
        <p14:creationId xmlns:p14="http://schemas.microsoft.com/office/powerpoint/2010/main" val="143371768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2830C6-778A-0501-1B26-AC0B705FAC38}"/>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F2BB8619-7930-2499-C157-1FC67488CFBA}"/>
              </a:ext>
            </a:extLst>
          </p:cNvPr>
          <p:cNvSpPr>
            <a:spLocks noGrp="1" noRot="1" noChangeAspect="1"/>
          </p:cNvSpPr>
          <p:nvPr>
            <p:ph type="sldImg"/>
          </p:nvPr>
        </p:nvSpPr>
        <p:spPr>
          <a:xfrm>
            <a:off x="1624013" y="1257300"/>
            <a:ext cx="4524375" cy="3394075"/>
          </a:xfrm>
          <a:prstGeom prst="rect">
            <a:avLst/>
          </a:prstGeom>
          <a:noFill/>
          <a:ln w="12700">
            <a:solidFill>
              <a:prstClr val="black"/>
            </a:solidFill>
          </a:ln>
        </p:spPr>
      </p:sp>
      <p:sp>
        <p:nvSpPr>
          <p:cNvPr id="3" name="Marcador de notas 2">
            <a:extLst>
              <a:ext uri="{FF2B5EF4-FFF2-40B4-BE49-F238E27FC236}">
                <a16:creationId xmlns:a16="http://schemas.microsoft.com/office/drawing/2014/main" id="{A6D2B0BD-9034-EE48-9081-F8CCC271717C}"/>
              </a:ext>
            </a:extLst>
          </p:cNvPr>
          <p:cNvSpPr>
            <a:spLocks noGrp="1"/>
          </p:cNvSpPr>
          <p:nvPr>
            <p:ph type="body" idx="1"/>
          </p:nvPr>
        </p:nvSpPr>
        <p:spPr/>
        <p:txBody>
          <a:bodyPr/>
          <a:lstStyle/>
          <a:p>
            <a:pPr>
              <a:defRPr sz="2000"/>
            </a:pPr>
            <a:r>
              <a:rPr lang="es-MX" dirty="0"/>
              <a:t>Los LLMs representan un avance importante en Inteligencia Artificial.</a:t>
            </a:r>
          </a:p>
          <a:p>
            <a:pPr>
              <a:defRPr sz="2000"/>
            </a:pPr>
            <a:r>
              <a:rPr lang="es-MX" dirty="0"/>
              <a:t>Permiten comprender y generar lenguaje natural.</a:t>
            </a:r>
          </a:p>
          <a:p>
            <a:pPr>
              <a:defRPr sz="2000"/>
            </a:pPr>
            <a:r>
              <a:rPr lang="es-MX" dirty="0"/>
              <a:t>Tienen aplicaciones crecientes en medicina y sistemas de salud.</a:t>
            </a:r>
          </a:p>
          <a:p>
            <a:endParaRPr lang="es-MX" dirty="0"/>
          </a:p>
        </p:txBody>
      </p:sp>
      <p:sp>
        <p:nvSpPr>
          <p:cNvPr id="4" name="Marcador de número de diapositiva 3">
            <a:extLst>
              <a:ext uri="{FF2B5EF4-FFF2-40B4-BE49-F238E27FC236}">
                <a16:creationId xmlns:a16="http://schemas.microsoft.com/office/drawing/2014/main" id="{EBBD5E5F-B3D0-95A0-537F-F89C1EC1EF3F}"/>
              </a:ext>
            </a:extLst>
          </p:cNvPr>
          <p:cNvSpPr>
            <a:spLocks noGrp="1"/>
          </p:cNvSpPr>
          <p:nvPr>
            <p:ph type="sldNum"/>
          </p:nvPr>
        </p:nvSpPr>
        <p:spPr/>
        <p:txBody>
          <a:bodyPr/>
          <a:lstStyle/>
          <a:p>
            <a:pPr algn="r"/>
            <a:fld id="{13C3B623-6C9B-41FD-84A7-CD3729567FBE}" type="slidenum">
              <a:rPr lang="en-US" sz="1400" spc="-1" smtClean="0">
                <a:latin typeface="Times New Roman"/>
              </a:rPr>
              <a:t>19</a:t>
            </a:fld>
            <a:endParaRPr lang="en-US"/>
          </a:p>
        </p:txBody>
      </p:sp>
    </p:spTree>
    <p:extLst>
      <p:ext uri="{BB962C8B-B14F-4D97-AF65-F5344CB8AC3E}">
        <p14:creationId xmlns:p14="http://schemas.microsoft.com/office/powerpoint/2010/main" val="381569826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a:xfrm>
            <a:off x="1624013" y="1257300"/>
            <a:ext cx="4524375" cy="3394075"/>
          </a:xfrm>
          <a:prstGeom prst="rect">
            <a:avLst/>
          </a:prstGeom>
          <a:noFill/>
          <a:ln w="12700">
            <a:solidFill>
              <a:prstClr val="black"/>
            </a:solidFill>
          </a:ln>
        </p:spPr>
      </p:sp>
      <p:sp>
        <p:nvSpPr>
          <p:cNvPr id="3" name="Marcador de notas 2"/>
          <p:cNvSpPr>
            <a:spLocks noGrp="1"/>
          </p:cNvSpPr>
          <p:nvPr>
            <p:ph type="body" idx="1"/>
          </p:nvPr>
        </p:nvSpPr>
        <p:spPr/>
        <p:txBody>
          <a:bodyPr/>
          <a:lstStyle/>
          <a:p>
            <a:endParaRPr lang="es-ES_tradnl" dirty="0"/>
          </a:p>
        </p:txBody>
      </p:sp>
      <p:sp>
        <p:nvSpPr>
          <p:cNvPr id="4" name="Marcador de número de diapositiva 3"/>
          <p:cNvSpPr>
            <a:spLocks noGrp="1"/>
          </p:cNvSpPr>
          <p:nvPr>
            <p:ph type="sldNum" idx="10"/>
          </p:nvPr>
        </p:nvSpPr>
        <p:spPr/>
        <p:txBody>
          <a:bodyPr/>
          <a:lstStyle/>
          <a:p>
            <a:pPr algn="r"/>
            <a:fld id="{13C3B623-6C9B-41FD-84A7-CD3729567FBE}" type="slidenum">
              <a:rPr lang="tr-TR" sz="1400" spc="-1" smtClean="0">
                <a:latin typeface="Times New Roman"/>
              </a:rPr>
              <a:t>20</a:t>
            </a:fld>
            <a:endParaRPr lang="tr-TR"/>
          </a:p>
        </p:txBody>
      </p:sp>
    </p:spTree>
    <p:extLst>
      <p:ext uri="{BB962C8B-B14F-4D97-AF65-F5344CB8AC3E}">
        <p14:creationId xmlns:p14="http://schemas.microsoft.com/office/powerpoint/2010/main" val="390465581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B9BBE1-2742-75FF-4B51-0957FE9512DF}"/>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5DB69EE1-BDC8-8262-BD4A-E892251915D9}"/>
              </a:ext>
            </a:extLst>
          </p:cNvPr>
          <p:cNvSpPr>
            <a:spLocks noGrp="1" noRot="1" noChangeAspect="1"/>
          </p:cNvSpPr>
          <p:nvPr>
            <p:ph type="sldImg"/>
          </p:nvPr>
        </p:nvSpPr>
        <p:spPr>
          <a:xfrm>
            <a:off x="1624013" y="1257300"/>
            <a:ext cx="4524375" cy="3394075"/>
          </a:xfrm>
          <a:prstGeom prst="rect">
            <a:avLst/>
          </a:prstGeom>
          <a:noFill/>
          <a:ln w="12700">
            <a:solidFill>
              <a:prstClr val="black"/>
            </a:solidFill>
          </a:ln>
        </p:spPr>
      </p:sp>
      <p:sp>
        <p:nvSpPr>
          <p:cNvPr id="3" name="Marcador de notas 2">
            <a:extLst>
              <a:ext uri="{FF2B5EF4-FFF2-40B4-BE49-F238E27FC236}">
                <a16:creationId xmlns:a16="http://schemas.microsoft.com/office/drawing/2014/main" id="{647CA077-4923-DFC2-FCE7-BEC43828B417}"/>
              </a:ext>
            </a:extLst>
          </p:cNvPr>
          <p:cNvSpPr>
            <a:spLocks noGrp="1"/>
          </p:cNvSpPr>
          <p:nvPr>
            <p:ph type="body" idx="1"/>
          </p:nvPr>
        </p:nvSpPr>
        <p:spPr/>
        <p:txBody>
          <a:bodyPr/>
          <a:lstStyle/>
          <a:p>
            <a:pPr>
              <a:defRPr sz="2000"/>
            </a:pPr>
            <a:r>
              <a:rPr lang="es-MX" dirty="0"/>
              <a:t>Los LLMs representan un avance importante en Inteligencia Artificial.</a:t>
            </a:r>
          </a:p>
          <a:p>
            <a:pPr>
              <a:defRPr sz="2000"/>
            </a:pPr>
            <a:r>
              <a:rPr lang="es-MX" dirty="0"/>
              <a:t>Permiten comprender y generar lenguaje natural.</a:t>
            </a:r>
          </a:p>
          <a:p>
            <a:pPr>
              <a:defRPr sz="2000"/>
            </a:pPr>
            <a:r>
              <a:rPr lang="es-MX" dirty="0"/>
              <a:t>Tienen aplicaciones crecientes en medicina y sistemas de salud.</a:t>
            </a:r>
          </a:p>
          <a:p>
            <a:endParaRPr lang="es-MX" dirty="0"/>
          </a:p>
        </p:txBody>
      </p:sp>
      <p:sp>
        <p:nvSpPr>
          <p:cNvPr id="4" name="Marcador de número de diapositiva 3">
            <a:extLst>
              <a:ext uri="{FF2B5EF4-FFF2-40B4-BE49-F238E27FC236}">
                <a16:creationId xmlns:a16="http://schemas.microsoft.com/office/drawing/2014/main" id="{330C264A-D1B2-73D0-F8EF-5C0737554631}"/>
              </a:ext>
            </a:extLst>
          </p:cNvPr>
          <p:cNvSpPr>
            <a:spLocks noGrp="1"/>
          </p:cNvSpPr>
          <p:nvPr>
            <p:ph type="sldNum"/>
          </p:nvPr>
        </p:nvSpPr>
        <p:spPr/>
        <p:txBody>
          <a:bodyPr/>
          <a:lstStyle/>
          <a:p>
            <a:pPr algn="r"/>
            <a:fld id="{13C3B623-6C9B-41FD-84A7-CD3729567FBE}" type="slidenum">
              <a:rPr lang="en-US" sz="1400" spc="-1" smtClean="0">
                <a:latin typeface="Times New Roman"/>
              </a:rPr>
              <a:t>21</a:t>
            </a:fld>
            <a:endParaRPr lang="en-US"/>
          </a:p>
        </p:txBody>
      </p:sp>
    </p:spTree>
    <p:extLst>
      <p:ext uri="{BB962C8B-B14F-4D97-AF65-F5344CB8AC3E}">
        <p14:creationId xmlns:p14="http://schemas.microsoft.com/office/powerpoint/2010/main" val="50181295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829431-0EB7-36FE-E246-A066DEB412D0}"/>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3B8FEB98-8E23-5F90-1AEC-4F9DC13D9479}"/>
              </a:ext>
            </a:extLst>
          </p:cNvPr>
          <p:cNvSpPr>
            <a:spLocks noGrp="1" noRot="1" noChangeAspect="1"/>
          </p:cNvSpPr>
          <p:nvPr>
            <p:ph type="sldImg"/>
          </p:nvPr>
        </p:nvSpPr>
        <p:spPr>
          <a:xfrm>
            <a:off x="1624013" y="1257300"/>
            <a:ext cx="4524375" cy="3394075"/>
          </a:xfrm>
          <a:prstGeom prst="rect">
            <a:avLst/>
          </a:prstGeom>
          <a:noFill/>
          <a:ln w="12700">
            <a:solidFill>
              <a:prstClr val="black"/>
            </a:solidFill>
          </a:ln>
        </p:spPr>
      </p:sp>
      <p:sp>
        <p:nvSpPr>
          <p:cNvPr id="3" name="Marcador de notas 2">
            <a:extLst>
              <a:ext uri="{FF2B5EF4-FFF2-40B4-BE49-F238E27FC236}">
                <a16:creationId xmlns:a16="http://schemas.microsoft.com/office/drawing/2014/main" id="{219AA584-1E47-07F0-B5D7-464C5BB0DBAC}"/>
              </a:ext>
            </a:extLst>
          </p:cNvPr>
          <p:cNvSpPr>
            <a:spLocks noGrp="1"/>
          </p:cNvSpPr>
          <p:nvPr>
            <p:ph type="body" idx="1"/>
          </p:nvPr>
        </p:nvSpPr>
        <p:spPr/>
        <p:txBody>
          <a:bodyPr/>
          <a:lstStyle/>
          <a:p>
            <a:pPr>
              <a:defRPr sz="2000"/>
            </a:pPr>
            <a:r>
              <a:rPr lang="es-MX" dirty="0"/>
              <a:t>Los LLMs representan un avance importante en Inteligencia Artificial.</a:t>
            </a:r>
          </a:p>
          <a:p>
            <a:pPr>
              <a:defRPr sz="2000"/>
            </a:pPr>
            <a:r>
              <a:rPr lang="es-MX" dirty="0"/>
              <a:t>Permiten comprender y generar lenguaje natural.</a:t>
            </a:r>
          </a:p>
          <a:p>
            <a:pPr>
              <a:defRPr sz="2000"/>
            </a:pPr>
            <a:r>
              <a:rPr lang="es-MX" dirty="0"/>
              <a:t>Tienen aplicaciones crecientes en medicina y sistemas de salud.</a:t>
            </a:r>
          </a:p>
          <a:p>
            <a:endParaRPr lang="es-MX" dirty="0"/>
          </a:p>
        </p:txBody>
      </p:sp>
      <p:sp>
        <p:nvSpPr>
          <p:cNvPr id="4" name="Marcador de número de diapositiva 3">
            <a:extLst>
              <a:ext uri="{FF2B5EF4-FFF2-40B4-BE49-F238E27FC236}">
                <a16:creationId xmlns:a16="http://schemas.microsoft.com/office/drawing/2014/main" id="{052F4A7B-6105-8BA1-12EA-5ABD65D64789}"/>
              </a:ext>
            </a:extLst>
          </p:cNvPr>
          <p:cNvSpPr>
            <a:spLocks noGrp="1"/>
          </p:cNvSpPr>
          <p:nvPr>
            <p:ph type="sldNum"/>
          </p:nvPr>
        </p:nvSpPr>
        <p:spPr/>
        <p:txBody>
          <a:bodyPr/>
          <a:lstStyle/>
          <a:p>
            <a:pPr algn="r"/>
            <a:fld id="{13C3B623-6C9B-41FD-84A7-CD3729567FBE}" type="slidenum">
              <a:rPr lang="en-US" sz="1400" spc="-1" smtClean="0">
                <a:latin typeface="Times New Roman"/>
              </a:rPr>
              <a:t>22</a:t>
            </a:fld>
            <a:endParaRPr lang="en-US"/>
          </a:p>
        </p:txBody>
      </p:sp>
    </p:spTree>
    <p:extLst>
      <p:ext uri="{BB962C8B-B14F-4D97-AF65-F5344CB8AC3E}">
        <p14:creationId xmlns:p14="http://schemas.microsoft.com/office/powerpoint/2010/main" val="378326274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49E3CA-BD77-09DB-8595-C556F1C68364}"/>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2B6522CD-F0B8-7C8C-FDDE-EA4BCAEB3A54}"/>
              </a:ext>
            </a:extLst>
          </p:cNvPr>
          <p:cNvSpPr>
            <a:spLocks noGrp="1" noRot="1" noChangeAspect="1"/>
          </p:cNvSpPr>
          <p:nvPr>
            <p:ph type="sldImg"/>
          </p:nvPr>
        </p:nvSpPr>
        <p:spPr>
          <a:xfrm>
            <a:off x="1624013" y="1257300"/>
            <a:ext cx="4524375" cy="3394075"/>
          </a:xfrm>
          <a:prstGeom prst="rect">
            <a:avLst/>
          </a:prstGeom>
          <a:noFill/>
          <a:ln w="12700">
            <a:solidFill>
              <a:prstClr val="black"/>
            </a:solidFill>
          </a:ln>
        </p:spPr>
      </p:sp>
      <p:sp>
        <p:nvSpPr>
          <p:cNvPr id="3" name="Marcador de notas 2">
            <a:extLst>
              <a:ext uri="{FF2B5EF4-FFF2-40B4-BE49-F238E27FC236}">
                <a16:creationId xmlns:a16="http://schemas.microsoft.com/office/drawing/2014/main" id="{369EC5D0-D3ED-64DF-DBEB-4395800B96F6}"/>
              </a:ext>
            </a:extLst>
          </p:cNvPr>
          <p:cNvSpPr>
            <a:spLocks noGrp="1"/>
          </p:cNvSpPr>
          <p:nvPr>
            <p:ph type="body" idx="1"/>
          </p:nvPr>
        </p:nvSpPr>
        <p:spPr/>
        <p:txBody>
          <a:bodyPr/>
          <a:lstStyle/>
          <a:p>
            <a:pPr>
              <a:defRPr sz="2000"/>
            </a:pPr>
            <a:r>
              <a:rPr lang="es-MX" dirty="0"/>
              <a:t>Los LLMs representan un avance importante en Inteligencia Artificial.</a:t>
            </a:r>
          </a:p>
          <a:p>
            <a:pPr>
              <a:defRPr sz="2000"/>
            </a:pPr>
            <a:r>
              <a:rPr lang="es-MX" dirty="0"/>
              <a:t>Permiten comprender y generar lenguaje natural.</a:t>
            </a:r>
          </a:p>
          <a:p>
            <a:pPr>
              <a:defRPr sz="2000"/>
            </a:pPr>
            <a:r>
              <a:rPr lang="es-MX" dirty="0"/>
              <a:t>Tienen aplicaciones crecientes en medicina y sistemas de salud.</a:t>
            </a:r>
          </a:p>
          <a:p>
            <a:endParaRPr lang="es-MX" dirty="0"/>
          </a:p>
        </p:txBody>
      </p:sp>
      <p:sp>
        <p:nvSpPr>
          <p:cNvPr id="4" name="Marcador de número de diapositiva 3">
            <a:extLst>
              <a:ext uri="{FF2B5EF4-FFF2-40B4-BE49-F238E27FC236}">
                <a16:creationId xmlns:a16="http://schemas.microsoft.com/office/drawing/2014/main" id="{BABAAEB1-4B84-6135-2628-F7A70A15A4F7}"/>
              </a:ext>
            </a:extLst>
          </p:cNvPr>
          <p:cNvSpPr>
            <a:spLocks noGrp="1"/>
          </p:cNvSpPr>
          <p:nvPr>
            <p:ph type="sldNum"/>
          </p:nvPr>
        </p:nvSpPr>
        <p:spPr/>
        <p:txBody>
          <a:bodyPr/>
          <a:lstStyle/>
          <a:p>
            <a:pPr algn="r"/>
            <a:fld id="{13C3B623-6C9B-41FD-84A7-CD3729567FBE}" type="slidenum">
              <a:rPr lang="en-US" sz="1400" spc="-1" smtClean="0">
                <a:latin typeface="Times New Roman"/>
              </a:rPr>
              <a:t>23</a:t>
            </a:fld>
            <a:endParaRPr lang="en-US"/>
          </a:p>
        </p:txBody>
      </p:sp>
    </p:spTree>
    <p:extLst>
      <p:ext uri="{BB962C8B-B14F-4D97-AF65-F5344CB8AC3E}">
        <p14:creationId xmlns:p14="http://schemas.microsoft.com/office/powerpoint/2010/main" val="375468913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12F090-F065-B8DA-7AF8-E80379E2CE72}"/>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1459C741-5335-D702-A1F1-09B9F208E944}"/>
              </a:ext>
            </a:extLst>
          </p:cNvPr>
          <p:cNvSpPr>
            <a:spLocks noGrp="1" noRot="1" noChangeAspect="1"/>
          </p:cNvSpPr>
          <p:nvPr>
            <p:ph type="sldImg"/>
          </p:nvPr>
        </p:nvSpPr>
        <p:spPr>
          <a:xfrm>
            <a:off x="1624013" y="1257300"/>
            <a:ext cx="4524375" cy="3394075"/>
          </a:xfrm>
          <a:prstGeom prst="rect">
            <a:avLst/>
          </a:prstGeom>
          <a:noFill/>
          <a:ln w="12700">
            <a:solidFill>
              <a:prstClr val="black"/>
            </a:solidFill>
          </a:ln>
        </p:spPr>
      </p:sp>
      <p:sp>
        <p:nvSpPr>
          <p:cNvPr id="3" name="Marcador de notas 2">
            <a:extLst>
              <a:ext uri="{FF2B5EF4-FFF2-40B4-BE49-F238E27FC236}">
                <a16:creationId xmlns:a16="http://schemas.microsoft.com/office/drawing/2014/main" id="{1230B9FC-2F8F-00C6-FA50-77D692D0E2DA}"/>
              </a:ext>
            </a:extLst>
          </p:cNvPr>
          <p:cNvSpPr>
            <a:spLocks noGrp="1"/>
          </p:cNvSpPr>
          <p:nvPr>
            <p:ph type="body" idx="1"/>
          </p:nvPr>
        </p:nvSpPr>
        <p:spPr/>
        <p:txBody>
          <a:bodyPr/>
          <a:lstStyle/>
          <a:p>
            <a:pPr>
              <a:defRPr sz="2000"/>
            </a:pPr>
            <a:r>
              <a:rPr lang="es-MX" dirty="0"/>
              <a:t>Los LLMs representan un avance importante en Inteligencia Artificial.</a:t>
            </a:r>
          </a:p>
          <a:p>
            <a:pPr>
              <a:defRPr sz="2000"/>
            </a:pPr>
            <a:r>
              <a:rPr lang="es-MX" dirty="0"/>
              <a:t>Permiten comprender y generar lenguaje natural.</a:t>
            </a:r>
          </a:p>
          <a:p>
            <a:pPr>
              <a:defRPr sz="2000"/>
            </a:pPr>
            <a:r>
              <a:rPr lang="es-MX" dirty="0"/>
              <a:t>Tienen aplicaciones crecientes en medicina y sistemas de salud.</a:t>
            </a:r>
          </a:p>
          <a:p>
            <a:endParaRPr lang="es-MX" dirty="0"/>
          </a:p>
        </p:txBody>
      </p:sp>
      <p:sp>
        <p:nvSpPr>
          <p:cNvPr id="4" name="Marcador de número de diapositiva 3">
            <a:extLst>
              <a:ext uri="{FF2B5EF4-FFF2-40B4-BE49-F238E27FC236}">
                <a16:creationId xmlns:a16="http://schemas.microsoft.com/office/drawing/2014/main" id="{A1E843D1-0E91-8FA4-09D4-345423661E3B}"/>
              </a:ext>
            </a:extLst>
          </p:cNvPr>
          <p:cNvSpPr>
            <a:spLocks noGrp="1"/>
          </p:cNvSpPr>
          <p:nvPr>
            <p:ph type="sldNum"/>
          </p:nvPr>
        </p:nvSpPr>
        <p:spPr/>
        <p:txBody>
          <a:bodyPr/>
          <a:lstStyle/>
          <a:p>
            <a:pPr algn="r"/>
            <a:fld id="{13C3B623-6C9B-41FD-84A7-CD3729567FBE}" type="slidenum">
              <a:rPr lang="en-US" sz="1400" spc="-1" smtClean="0">
                <a:latin typeface="Times New Roman"/>
              </a:rPr>
              <a:t>24</a:t>
            </a:fld>
            <a:endParaRPr lang="en-US"/>
          </a:p>
        </p:txBody>
      </p:sp>
    </p:spTree>
    <p:extLst>
      <p:ext uri="{BB962C8B-B14F-4D97-AF65-F5344CB8AC3E}">
        <p14:creationId xmlns:p14="http://schemas.microsoft.com/office/powerpoint/2010/main" val="185289038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1C90B1-11D9-C7BE-800A-0E8B84201830}"/>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F6965B0F-6C0E-87E5-1E41-899593F2D245}"/>
              </a:ext>
            </a:extLst>
          </p:cNvPr>
          <p:cNvSpPr>
            <a:spLocks noGrp="1" noRot="1" noChangeAspect="1"/>
          </p:cNvSpPr>
          <p:nvPr>
            <p:ph type="sldImg"/>
          </p:nvPr>
        </p:nvSpPr>
        <p:spPr>
          <a:xfrm>
            <a:off x="1624013" y="1257300"/>
            <a:ext cx="4524375" cy="3394075"/>
          </a:xfrm>
          <a:prstGeom prst="rect">
            <a:avLst/>
          </a:prstGeom>
          <a:noFill/>
          <a:ln w="12700">
            <a:solidFill>
              <a:prstClr val="black"/>
            </a:solidFill>
          </a:ln>
        </p:spPr>
      </p:sp>
      <p:sp>
        <p:nvSpPr>
          <p:cNvPr id="3" name="Marcador de notas 2">
            <a:extLst>
              <a:ext uri="{FF2B5EF4-FFF2-40B4-BE49-F238E27FC236}">
                <a16:creationId xmlns:a16="http://schemas.microsoft.com/office/drawing/2014/main" id="{7552BD2D-1BE5-2EF3-D6E3-A5839108E907}"/>
              </a:ext>
            </a:extLst>
          </p:cNvPr>
          <p:cNvSpPr>
            <a:spLocks noGrp="1"/>
          </p:cNvSpPr>
          <p:nvPr>
            <p:ph type="body" idx="1"/>
          </p:nvPr>
        </p:nvSpPr>
        <p:spPr/>
        <p:txBody>
          <a:bodyPr/>
          <a:lstStyle/>
          <a:p>
            <a:pPr>
              <a:defRPr sz="2000"/>
            </a:pPr>
            <a:r>
              <a:rPr lang="es-MX" dirty="0"/>
              <a:t>Los LLMs representan un avance importante en Inteligencia Artificial.</a:t>
            </a:r>
          </a:p>
          <a:p>
            <a:pPr>
              <a:defRPr sz="2000"/>
            </a:pPr>
            <a:r>
              <a:rPr lang="es-MX" dirty="0"/>
              <a:t>Permiten comprender y generar lenguaje natural.</a:t>
            </a:r>
          </a:p>
          <a:p>
            <a:pPr>
              <a:defRPr sz="2000"/>
            </a:pPr>
            <a:r>
              <a:rPr lang="es-MX" dirty="0"/>
              <a:t>Tienen aplicaciones crecientes en medicina y sistemas de salud.</a:t>
            </a:r>
          </a:p>
          <a:p>
            <a:endParaRPr lang="es-MX" dirty="0"/>
          </a:p>
        </p:txBody>
      </p:sp>
      <p:sp>
        <p:nvSpPr>
          <p:cNvPr id="4" name="Marcador de número de diapositiva 3">
            <a:extLst>
              <a:ext uri="{FF2B5EF4-FFF2-40B4-BE49-F238E27FC236}">
                <a16:creationId xmlns:a16="http://schemas.microsoft.com/office/drawing/2014/main" id="{F56E9081-B182-ACCE-7DE7-200068153875}"/>
              </a:ext>
            </a:extLst>
          </p:cNvPr>
          <p:cNvSpPr>
            <a:spLocks noGrp="1"/>
          </p:cNvSpPr>
          <p:nvPr>
            <p:ph type="sldNum"/>
          </p:nvPr>
        </p:nvSpPr>
        <p:spPr/>
        <p:txBody>
          <a:bodyPr/>
          <a:lstStyle/>
          <a:p>
            <a:pPr algn="r"/>
            <a:fld id="{13C3B623-6C9B-41FD-84A7-CD3729567FBE}" type="slidenum">
              <a:rPr lang="en-US" sz="1400" spc="-1" smtClean="0">
                <a:latin typeface="Times New Roman"/>
              </a:rPr>
              <a:t>25</a:t>
            </a:fld>
            <a:endParaRPr lang="en-US"/>
          </a:p>
        </p:txBody>
      </p:sp>
    </p:spTree>
    <p:extLst>
      <p:ext uri="{BB962C8B-B14F-4D97-AF65-F5344CB8AC3E}">
        <p14:creationId xmlns:p14="http://schemas.microsoft.com/office/powerpoint/2010/main" val="339095608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3423D5-2760-02DE-33A6-36057E28D368}"/>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F5AE69FD-DAA8-F494-ADCD-B9F543280097}"/>
              </a:ext>
            </a:extLst>
          </p:cNvPr>
          <p:cNvSpPr>
            <a:spLocks noGrp="1" noRot="1" noChangeAspect="1"/>
          </p:cNvSpPr>
          <p:nvPr>
            <p:ph type="sldImg"/>
          </p:nvPr>
        </p:nvSpPr>
        <p:spPr>
          <a:xfrm>
            <a:off x="1624013" y="1257300"/>
            <a:ext cx="4524375" cy="3394075"/>
          </a:xfrm>
          <a:prstGeom prst="rect">
            <a:avLst/>
          </a:prstGeom>
          <a:noFill/>
          <a:ln w="12700">
            <a:solidFill>
              <a:prstClr val="black"/>
            </a:solidFill>
          </a:ln>
        </p:spPr>
      </p:sp>
      <p:sp>
        <p:nvSpPr>
          <p:cNvPr id="3" name="Marcador de notas 2">
            <a:extLst>
              <a:ext uri="{FF2B5EF4-FFF2-40B4-BE49-F238E27FC236}">
                <a16:creationId xmlns:a16="http://schemas.microsoft.com/office/drawing/2014/main" id="{BD6A8AE0-45C6-FE8F-E42E-7C74B79D5C8C}"/>
              </a:ext>
            </a:extLst>
          </p:cNvPr>
          <p:cNvSpPr>
            <a:spLocks noGrp="1"/>
          </p:cNvSpPr>
          <p:nvPr>
            <p:ph type="body" idx="1"/>
          </p:nvPr>
        </p:nvSpPr>
        <p:spPr/>
        <p:txBody>
          <a:bodyPr/>
          <a:lstStyle/>
          <a:p>
            <a:pPr>
              <a:defRPr sz="2000"/>
            </a:pPr>
            <a:r>
              <a:rPr lang="es-MX" dirty="0"/>
              <a:t>Los LLMs representan un avance importante en Inteligencia Artificial.</a:t>
            </a:r>
          </a:p>
          <a:p>
            <a:pPr>
              <a:defRPr sz="2000"/>
            </a:pPr>
            <a:r>
              <a:rPr lang="es-MX" dirty="0"/>
              <a:t>Permiten comprender y generar lenguaje natural.</a:t>
            </a:r>
          </a:p>
          <a:p>
            <a:pPr>
              <a:defRPr sz="2000"/>
            </a:pPr>
            <a:r>
              <a:rPr lang="es-MX" dirty="0"/>
              <a:t>Tienen aplicaciones crecientes en medicina y sistemas de salud.</a:t>
            </a:r>
          </a:p>
          <a:p>
            <a:endParaRPr lang="es-MX" dirty="0"/>
          </a:p>
        </p:txBody>
      </p:sp>
      <p:sp>
        <p:nvSpPr>
          <p:cNvPr id="4" name="Marcador de número de diapositiva 3">
            <a:extLst>
              <a:ext uri="{FF2B5EF4-FFF2-40B4-BE49-F238E27FC236}">
                <a16:creationId xmlns:a16="http://schemas.microsoft.com/office/drawing/2014/main" id="{8240D5E0-CE9E-44D1-E94C-2E2104CE1D11}"/>
              </a:ext>
            </a:extLst>
          </p:cNvPr>
          <p:cNvSpPr>
            <a:spLocks noGrp="1"/>
          </p:cNvSpPr>
          <p:nvPr>
            <p:ph type="sldNum"/>
          </p:nvPr>
        </p:nvSpPr>
        <p:spPr/>
        <p:txBody>
          <a:bodyPr/>
          <a:lstStyle/>
          <a:p>
            <a:pPr algn="r"/>
            <a:fld id="{13C3B623-6C9B-41FD-84A7-CD3729567FBE}" type="slidenum">
              <a:rPr lang="en-US" sz="1400" spc="-1" smtClean="0">
                <a:latin typeface="Times New Roman"/>
              </a:rPr>
              <a:t>26</a:t>
            </a:fld>
            <a:endParaRPr lang="en-US"/>
          </a:p>
        </p:txBody>
      </p:sp>
    </p:spTree>
    <p:extLst>
      <p:ext uri="{BB962C8B-B14F-4D97-AF65-F5344CB8AC3E}">
        <p14:creationId xmlns:p14="http://schemas.microsoft.com/office/powerpoint/2010/main" val="299506219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E96735-7919-3FF7-9D88-8D034CF5A92D}"/>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0127BDEE-A096-B7FF-EDE1-648CCF2B1D9F}"/>
              </a:ext>
            </a:extLst>
          </p:cNvPr>
          <p:cNvSpPr>
            <a:spLocks noGrp="1" noRot="1" noChangeAspect="1"/>
          </p:cNvSpPr>
          <p:nvPr>
            <p:ph type="sldImg"/>
          </p:nvPr>
        </p:nvSpPr>
        <p:spPr>
          <a:xfrm>
            <a:off x="1624013" y="1257300"/>
            <a:ext cx="4524375" cy="3394075"/>
          </a:xfrm>
          <a:prstGeom prst="rect">
            <a:avLst/>
          </a:prstGeom>
          <a:noFill/>
          <a:ln w="12700">
            <a:solidFill>
              <a:prstClr val="black"/>
            </a:solidFill>
          </a:ln>
        </p:spPr>
      </p:sp>
      <p:sp>
        <p:nvSpPr>
          <p:cNvPr id="3" name="Marcador de notas 2">
            <a:extLst>
              <a:ext uri="{FF2B5EF4-FFF2-40B4-BE49-F238E27FC236}">
                <a16:creationId xmlns:a16="http://schemas.microsoft.com/office/drawing/2014/main" id="{80B04312-E0AD-C42A-31C1-FE82B1973967}"/>
              </a:ext>
            </a:extLst>
          </p:cNvPr>
          <p:cNvSpPr>
            <a:spLocks noGrp="1"/>
          </p:cNvSpPr>
          <p:nvPr>
            <p:ph type="body" idx="1"/>
          </p:nvPr>
        </p:nvSpPr>
        <p:spPr/>
        <p:txBody>
          <a:bodyPr/>
          <a:lstStyle/>
          <a:p>
            <a:pPr>
              <a:defRPr sz="2000"/>
            </a:pPr>
            <a:r>
              <a:rPr lang="es-MX" dirty="0"/>
              <a:t>Los LLMs representan un avance importante en Inteligencia Artificial.</a:t>
            </a:r>
          </a:p>
          <a:p>
            <a:pPr>
              <a:defRPr sz="2000"/>
            </a:pPr>
            <a:r>
              <a:rPr lang="es-MX" dirty="0"/>
              <a:t>Permiten comprender y generar lenguaje natural.</a:t>
            </a:r>
          </a:p>
          <a:p>
            <a:pPr>
              <a:defRPr sz="2000"/>
            </a:pPr>
            <a:r>
              <a:rPr lang="es-MX" dirty="0"/>
              <a:t>Tienen aplicaciones crecientes en medicina y sistemas de salud.</a:t>
            </a:r>
          </a:p>
          <a:p>
            <a:endParaRPr lang="es-MX" dirty="0"/>
          </a:p>
        </p:txBody>
      </p:sp>
      <p:sp>
        <p:nvSpPr>
          <p:cNvPr id="4" name="Marcador de número de diapositiva 3">
            <a:extLst>
              <a:ext uri="{FF2B5EF4-FFF2-40B4-BE49-F238E27FC236}">
                <a16:creationId xmlns:a16="http://schemas.microsoft.com/office/drawing/2014/main" id="{A5FAA328-2F34-91D6-5DFF-59F007748A42}"/>
              </a:ext>
            </a:extLst>
          </p:cNvPr>
          <p:cNvSpPr>
            <a:spLocks noGrp="1"/>
          </p:cNvSpPr>
          <p:nvPr>
            <p:ph type="sldNum"/>
          </p:nvPr>
        </p:nvSpPr>
        <p:spPr/>
        <p:txBody>
          <a:bodyPr/>
          <a:lstStyle/>
          <a:p>
            <a:pPr algn="r"/>
            <a:fld id="{13C3B623-6C9B-41FD-84A7-CD3729567FBE}" type="slidenum">
              <a:rPr lang="en-US" sz="1400" spc="-1" smtClean="0">
                <a:latin typeface="Times New Roman"/>
              </a:rPr>
              <a:t>27</a:t>
            </a:fld>
            <a:endParaRPr lang="en-US"/>
          </a:p>
        </p:txBody>
      </p:sp>
    </p:spTree>
    <p:extLst>
      <p:ext uri="{BB962C8B-B14F-4D97-AF65-F5344CB8AC3E}">
        <p14:creationId xmlns:p14="http://schemas.microsoft.com/office/powerpoint/2010/main" val="88208280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262892-43D1-9683-1ACC-FA2B65703E7C}"/>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973A6CD6-C52F-557C-101A-5B4A70DA5855}"/>
              </a:ext>
            </a:extLst>
          </p:cNvPr>
          <p:cNvSpPr>
            <a:spLocks noGrp="1" noRot="1" noChangeAspect="1"/>
          </p:cNvSpPr>
          <p:nvPr>
            <p:ph type="sldImg"/>
          </p:nvPr>
        </p:nvSpPr>
        <p:spPr>
          <a:xfrm>
            <a:off x="1624013" y="1257300"/>
            <a:ext cx="4524375" cy="3394075"/>
          </a:xfrm>
          <a:prstGeom prst="rect">
            <a:avLst/>
          </a:prstGeom>
          <a:noFill/>
          <a:ln w="12700">
            <a:solidFill>
              <a:prstClr val="black"/>
            </a:solidFill>
          </a:ln>
        </p:spPr>
      </p:sp>
      <p:sp>
        <p:nvSpPr>
          <p:cNvPr id="3" name="Marcador de notas 2">
            <a:extLst>
              <a:ext uri="{FF2B5EF4-FFF2-40B4-BE49-F238E27FC236}">
                <a16:creationId xmlns:a16="http://schemas.microsoft.com/office/drawing/2014/main" id="{5C720A0A-563F-97BA-3E9E-D1CE2100CA9A}"/>
              </a:ext>
            </a:extLst>
          </p:cNvPr>
          <p:cNvSpPr>
            <a:spLocks noGrp="1"/>
          </p:cNvSpPr>
          <p:nvPr>
            <p:ph type="body" idx="1"/>
          </p:nvPr>
        </p:nvSpPr>
        <p:spPr/>
        <p:txBody>
          <a:bodyPr/>
          <a:lstStyle/>
          <a:p>
            <a:pPr>
              <a:defRPr sz="2000"/>
            </a:pPr>
            <a:r>
              <a:rPr lang="es-MX" dirty="0"/>
              <a:t>Los LLMs representan un avance importante en Inteligencia Artificial.</a:t>
            </a:r>
          </a:p>
          <a:p>
            <a:pPr>
              <a:defRPr sz="2000"/>
            </a:pPr>
            <a:r>
              <a:rPr lang="es-MX" dirty="0"/>
              <a:t>Permiten comprender y generar lenguaje natural.</a:t>
            </a:r>
          </a:p>
          <a:p>
            <a:pPr>
              <a:defRPr sz="2000"/>
            </a:pPr>
            <a:r>
              <a:rPr lang="es-MX" dirty="0"/>
              <a:t>Tienen aplicaciones crecientes en medicina y sistemas de salud.</a:t>
            </a:r>
          </a:p>
          <a:p>
            <a:endParaRPr lang="es-MX" dirty="0"/>
          </a:p>
        </p:txBody>
      </p:sp>
      <p:sp>
        <p:nvSpPr>
          <p:cNvPr id="4" name="Marcador de número de diapositiva 3">
            <a:extLst>
              <a:ext uri="{FF2B5EF4-FFF2-40B4-BE49-F238E27FC236}">
                <a16:creationId xmlns:a16="http://schemas.microsoft.com/office/drawing/2014/main" id="{31191301-99AC-7C87-B769-1F8D294DD5F2}"/>
              </a:ext>
            </a:extLst>
          </p:cNvPr>
          <p:cNvSpPr>
            <a:spLocks noGrp="1"/>
          </p:cNvSpPr>
          <p:nvPr>
            <p:ph type="sldNum"/>
          </p:nvPr>
        </p:nvSpPr>
        <p:spPr/>
        <p:txBody>
          <a:bodyPr/>
          <a:lstStyle/>
          <a:p>
            <a:pPr algn="r"/>
            <a:fld id="{13C3B623-6C9B-41FD-84A7-CD3729567FBE}" type="slidenum">
              <a:rPr lang="en-US" sz="1400" spc="-1" smtClean="0">
                <a:latin typeface="Times New Roman"/>
              </a:rPr>
              <a:t>28</a:t>
            </a:fld>
            <a:endParaRPr lang="en-US"/>
          </a:p>
        </p:txBody>
      </p:sp>
    </p:spTree>
    <p:extLst>
      <p:ext uri="{BB962C8B-B14F-4D97-AF65-F5344CB8AC3E}">
        <p14:creationId xmlns:p14="http://schemas.microsoft.com/office/powerpoint/2010/main" val="231342248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1B5030-3156-D013-BA9E-3DC08C889E2D}"/>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6E53A636-3790-9A26-846E-211598E0C410}"/>
              </a:ext>
            </a:extLst>
          </p:cNvPr>
          <p:cNvSpPr>
            <a:spLocks noGrp="1" noRot="1" noChangeAspect="1"/>
          </p:cNvSpPr>
          <p:nvPr>
            <p:ph type="sldImg"/>
          </p:nvPr>
        </p:nvSpPr>
        <p:spPr>
          <a:xfrm>
            <a:off x="1624013" y="1257300"/>
            <a:ext cx="4524375" cy="3394075"/>
          </a:xfrm>
          <a:prstGeom prst="rect">
            <a:avLst/>
          </a:prstGeom>
          <a:noFill/>
          <a:ln w="12700">
            <a:solidFill>
              <a:prstClr val="black"/>
            </a:solidFill>
          </a:ln>
        </p:spPr>
      </p:sp>
      <p:sp>
        <p:nvSpPr>
          <p:cNvPr id="3" name="Marcador de notas 2">
            <a:extLst>
              <a:ext uri="{FF2B5EF4-FFF2-40B4-BE49-F238E27FC236}">
                <a16:creationId xmlns:a16="http://schemas.microsoft.com/office/drawing/2014/main" id="{C6BC689D-ADD0-B33F-6B32-596AEA4875B5}"/>
              </a:ext>
            </a:extLst>
          </p:cNvPr>
          <p:cNvSpPr>
            <a:spLocks noGrp="1"/>
          </p:cNvSpPr>
          <p:nvPr>
            <p:ph type="body" idx="1"/>
          </p:nvPr>
        </p:nvSpPr>
        <p:spPr/>
        <p:txBody>
          <a:bodyPr/>
          <a:lstStyle/>
          <a:p>
            <a:pPr>
              <a:defRPr sz="2000"/>
            </a:pPr>
            <a:r>
              <a:rPr lang="es-MX" dirty="0"/>
              <a:t>Los LLMs representan un avance importante en Inteligencia Artificial.</a:t>
            </a:r>
          </a:p>
          <a:p>
            <a:pPr>
              <a:defRPr sz="2000"/>
            </a:pPr>
            <a:r>
              <a:rPr lang="es-MX" dirty="0"/>
              <a:t>Permiten comprender y generar lenguaje natural.</a:t>
            </a:r>
          </a:p>
          <a:p>
            <a:pPr>
              <a:defRPr sz="2000"/>
            </a:pPr>
            <a:r>
              <a:rPr lang="es-MX" dirty="0"/>
              <a:t>Tienen aplicaciones crecientes en medicina y sistemas de salud.</a:t>
            </a:r>
          </a:p>
          <a:p>
            <a:endParaRPr lang="es-MX" dirty="0"/>
          </a:p>
        </p:txBody>
      </p:sp>
      <p:sp>
        <p:nvSpPr>
          <p:cNvPr id="4" name="Marcador de número de diapositiva 3">
            <a:extLst>
              <a:ext uri="{FF2B5EF4-FFF2-40B4-BE49-F238E27FC236}">
                <a16:creationId xmlns:a16="http://schemas.microsoft.com/office/drawing/2014/main" id="{E8B1073B-B4E1-EF15-41DD-F971643A32C6}"/>
              </a:ext>
            </a:extLst>
          </p:cNvPr>
          <p:cNvSpPr>
            <a:spLocks noGrp="1"/>
          </p:cNvSpPr>
          <p:nvPr>
            <p:ph type="sldNum"/>
          </p:nvPr>
        </p:nvSpPr>
        <p:spPr/>
        <p:txBody>
          <a:bodyPr/>
          <a:lstStyle/>
          <a:p>
            <a:pPr algn="r"/>
            <a:fld id="{13C3B623-6C9B-41FD-84A7-CD3729567FBE}" type="slidenum">
              <a:rPr lang="en-US" sz="1400" spc="-1" smtClean="0">
                <a:latin typeface="Times New Roman"/>
              </a:rPr>
              <a:t>29</a:t>
            </a:fld>
            <a:endParaRPr lang="en-US"/>
          </a:p>
        </p:txBody>
      </p:sp>
    </p:spTree>
    <p:extLst>
      <p:ext uri="{BB962C8B-B14F-4D97-AF65-F5344CB8AC3E}">
        <p14:creationId xmlns:p14="http://schemas.microsoft.com/office/powerpoint/2010/main" val="309366879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57B189-E96A-EBEB-5DE5-3AEBCF681B9A}"/>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8427E9AA-423F-65F2-F7DF-0C6E618A23CD}"/>
              </a:ext>
            </a:extLst>
          </p:cNvPr>
          <p:cNvSpPr>
            <a:spLocks noGrp="1" noRot="1" noChangeAspect="1"/>
          </p:cNvSpPr>
          <p:nvPr>
            <p:ph type="sldImg"/>
          </p:nvPr>
        </p:nvSpPr>
        <p:spPr>
          <a:xfrm>
            <a:off x="1624013" y="1257300"/>
            <a:ext cx="4524375" cy="3394075"/>
          </a:xfrm>
          <a:prstGeom prst="rect">
            <a:avLst/>
          </a:prstGeom>
          <a:noFill/>
          <a:ln w="12700">
            <a:solidFill>
              <a:prstClr val="black"/>
            </a:solidFill>
          </a:ln>
        </p:spPr>
      </p:sp>
      <p:sp>
        <p:nvSpPr>
          <p:cNvPr id="3" name="Marcador de notas 2">
            <a:extLst>
              <a:ext uri="{FF2B5EF4-FFF2-40B4-BE49-F238E27FC236}">
                <a16:creationId xmlns:a16="http://schemas.microsoft.com/office/drawing/2014/main" id="{07DECC8A-0E56-A284-2493-0647563436C5}"/>
              </a:ext>
            </a:extLst>
          </p:cNvPr>
          <p:cNvSpPr>
            <a:spLocks noGrp="1"/>
          </p:cNvSpPr>
          <p:nvPr>
            <p:ph type="body" idx="1"/>
          </p:nvPr>
        </p:nvSpPr>
        <p:spPr/>
        <p:txBody>
          <a:bodyPr/>
          <a:lstStyle/>
          <a:p>
            <a:endParaRPr lang="es-ES_tradnl" dirty="0"/>
          </a:p>
        </p:txBody>
      </p:sp>
      <p:sp>
        <p:nvSpPr>
          <p:cNvPr id="4" name="Marcador de número de diapositiva 3">
            <a:extLst>
              <a:ext uri="{FF2B5EF4-FFF2-40B4-BE49-F238E27FC236}">
                <a16:creationId xmlns:a16="http://schemas.microsoft.com/office/drawing/2014/main" id="{6BE2D1CC-EE3F-2A8E-B78A-E0C9A4CEC9EB}"/>
              </a:ext>
            </a:extLst>
          </p:cNvPr>
          <p:cNvSpPr>
            <a:spLocks noGrp="1"/>
          </p:cNvSpPr>
          <p:nvPr>
            <p:ph type="sldNum" idx="10"/>
          </p:nvPr>
        </p:nvSpPr>
        <p:spPr/>
        <p:txBody>
          <a:bodyPr/>
          <a:lstStyle/>
          <a:p>
            <a:pPr algn="r"/>
            <a:fld id="{13C3B623-6C9B-41FD-84A7-CD3729567FBE}" type="slidenum">
              <a:rPr lang="tr-TR" sz="1400" spc="-1" smtClean="0">
                <a:latin typeface="Times New Roman"/>
              </a:rPr>
              <a:t>30</a:t>
            </a:fld>
            <a:endParaRPr lang="tr-TR"/>
          </a:p>
        </p:txBody>
      </p:sp>
    </p:spTree>
    <p:extLst>
      <p:ext uri="{BB962C8B-B14F-4D97-AF65-F5344CB8AC3E}">
        <p14:creationId xmlns:p14="http://schemas.microsoft.com/office/powerpoint/2010/main" val="166802333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837195-69C7-384D-77E6-BF08432AC247}"/>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3DB69968-1DB2-2C56-9776-5738A5666D85}"/>
              </a:ext>
            </a:extLst>
          </p:cNvPr>
          <p:cNvSpPr>
            <a:spLocks noGrp="1" noRot="1" noChangeAspect="1"/>
          </p:cNvSpPr>
          <p:nvPr>
            <p:ph type="sldImg"/>
          </p:nvPr>
        </p:nvSpPr>
        <p:spPr>
          <a:xfrm>
            <a:off x="1624013" y="1257300"/>
            <a:ext cx="4524375" cy="3394075"/>
          </a:xfrm>
          <a:prstGeom prst="rect">
            <a:avLst/>
          </a:prstGeom>
          <a:noFill/>
          <a:ln w="12700">
            <a:solidFill>
              <a:prstClr val="black"/>
            </a:solidFill>
          </a:ln>
        </p:spPr>
      </p:sp>
      <p:sp>
        <p:nvSpPr>
          <p:cNvPr id="3" name="Marcador de notas 2">
            <a:extLst>
              <a:ext uri="{FF2B5EF4-FFF2-40B4-BE49-F238E27FC236}">
                <a16:creationId xmlns:a16="http://schemas.microsoft.com/office/drawing/2014/main" id="{84C16DDE-879E-A241-A1C2-88B7268C3768}"/>
              </a:ext>
            </a:extLst>
          </p:cNvPr>
          <p:cNvSpPr>
            <a:spLocks noGrp="1"/>
          </p:cNvSpPr>
          <p:nvPr>
            <p:ph type="body" idx="1"/>
          </p:nvPr>
        </p:nvSpPr>
        <p:spPr/>
        <p:txBody>
          <a:bodyPr/>
          <a:lstStyle/>
          <a:p>
            <a:endParaRPr lang="es-ES_tradnl" dirty="0"/>
          </a:p>
        </p:txBody>
      </p:sp>
      <p:sp>
        <p:nvSpPr>
          <p:cNvPr id="4" name="Marcador de número de diapositiva 3">
            <a:extLst>
              <a:ext uri="{FF2B5EF4-FFF2-40B4-BE49-F238E27FC236}">
                <a16:creationId xmlns:a16="http://schemas.microsoft.com/office/drawing/2014/main" id="{B0BF5308-EB5F-231E-30DC-0CA9021037FA}"/>
              </a:ext>
            </a:extLst>
          </p:cNvPr>
          <p:cNvSpPr>
            <a:spLocks noGrp="1"/>
          </p:cNvSpPr>
          <p:nvPr>
            <p:ph type="sldNum" idx="10"/>
          </p:nvPr>
        </p:nvSpPr>
        <p:spPr/>
        <p:txBody>
          <a:bodyPr/>
          <a:lstStyle/>
          <a:p>
            <a:pPr algn="r"/>
            <a:fld id="{13C3B623-6C9B-41FD-84A7-CD3729567FBE}" type="slidenum">
              <a:rPr lang="tr-TR" sz="1400" spc="-1" smtClean="0">
                <a:latin typeface="Times New Roman"/>
              </a:rPr>
              <a:t>31</a:t>
            </a:fld>
            <a:endParaRPr lang="tr-TR"/>
          </a:p>
        </p:txBody>
      </p:sp>
    </p:spTree>
    <p:extLst>
      <p:ext uri="{BB962C8B-B14F-4D97-AF65-F5344CB8AC3E}">
        <p14:creationId xmlns:p14="http://schemas.microsoft.com/office/powerpoint/2010/main" val="290185825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5B109B-33A2-8ED3-08E2-C1DF7589C9B6}"/>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C1318EDB-C0CA-5008-909F-2E3169F930C9}"/>
              </a:ext>
            </a:extLst>
          </p:cNvPr>
          <p:cNvSpPr>
            <a:spLocks noGrp="1" noRot="1" noChangeAspect="1"/>
          </p:cNvSpPr>
          <p:nvPr>
            <p:ph type="sldImg"/>
          </p:nvPr>
        </p:nvSpPr>
        <p:spPr>
          <a:xfrm>
            <a:off x="1624013" y="1257300"/>
            <a:ext cx="4524375" cy="3394075"/>
          </a:xfrm>
          <a:prstGeom prst="rect">
            <a:avLst/>
          </a:prstGeom>
          <a:noFill/>
          <a:ln w="12700">
            <a:solidFill>
              <a:prstClr val="black"/>
            </a:solidFill>
          </a:ln>
        </p:spPr>
      </p:sp>
      <p:sp>
        <p:nvSpPr>
          <p:cNvPr id="3" name="Marcador de notas 2">
            <a:extLst>
              <a:ext uri="{FF2B5EF4-FFF2-40B4-BE49-F238E27FC236}">
                <a16:creationId xmlns:a16="http://schemas.microsoft.com/office/drawing/2014/main" id="{6BF4C6FE-7EA9-C9A8-D2CA-01D066DC1C12}"/>
              </a:ext>
            </a:extLst>
          </p:cNvPr>
          <p:cNvSpPr>
            <a:spLocks noGrp="1"/>
          </p:cNvSpPr>
          <p:nvPr>
            <p:ph type="body" idx="1"/>
          </p:nvPr>
        </p:nvSpPr>
        <p:spPr/>
        <p:txBody>
          <a:bodyPr/>
          <a:lstStyle/>
          <a:p>
            <a:endParaRPr lang="es-ES_tradnl" dirty="0"/>
          </a:p>
        </p:txBody>
      </p:sp>
      <p:sp>
        <p:nvSpPr>
          <p:cNvPr id="4" name="Marcador de número de diapositiva 3">
            <a:extLst>
              <a:ext uri="{FF2B5EF4-FFF2-40B4-BE49-F238E27FC236}">
                <a16:creationId xmlns:a16="http://schemas.microsoft.com/office/drawing/2014/main" id="{FBDE8AD7-C144-7131-095F-1C84310C1B7A}"/>
              </a:ext>
            </a:extLst>
          </p:cNvPr>
          <p:cNvSpPr>
            <a:spLocks noGrp="1"/>
          </p:cNvSpPr>
          <p:nvPr>
            <p:ph type="sldNum" idx="10"/>
          </p:nvPr>
        </p:nvSpPr>
        <p:spPr/>
        <p:txBody>
          <a:bodyPr/>
          <a:lstStyle/>
          <a:p>
            <a:pPr algn="r"/>
            <a:fld id="{13C3B623-6C9B-41FD-84A7-CD3729567FBE}" type="slidenum">
              <a:rPr lang="tr-TR" sz="1400" spc="-1" smtClean="0">
                <a:latin typeface="Times New Roman"/>
              </a:rPr>
              <a:t>32</a:t>
            </a:fld>
            <a:endParaRPr lang="tr-TR"/>
          </a:p>
        </p:txBody>
      </p:sp>
    </p:spTree>
    <p:extLst>
      <p:ext uri="{BB962C8B-B14F-4D97-AF65-F5344CB8AC3E}">
        <p14:creationId xmlns:p14="http://schemas.microsoft.com/office/powerpoint/2010/main" val="350017732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7A4201-40EE-7B10-F40E-7358AD2D124F}"/>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85E354E9-77DE-148F-F88B-13AAF75F8860}"/>
              </a:ext>
            </a:extLst>
          </p:cNvPr>
          <p:cNvSpPr>
            <a:spLocks noGrp="1" noRot="1" noChangeAspect="1"/>
          </p:cNvSpPr>
          <p:nvPr>
            <p:ph type="sldImg"/>
          </p:nvPr>
        </p:nvSpPr>
        <p:spPr>
          <a:xfrm>
            <a:off x="1624013" y="1257300"/>
            <a:ext cx="4524375" cy="3394075"/>
          </a:xfrm>
          <a:prstGeom prst="rect">
            <a:avLst/>
          </a:prstGeom>
          <a:noFill/>
          <a:ln w="12700">
            <a:solidFill>
              <a:prstClr val="black"/>
            </a:solidFill>
          </a:ln>
        </p:spPr>
      </p:sp>
      <p:sp>
        <p:nvSpPr>
          <p:cNvPr id="3" name="Marcador de notas 2">
            <a:extLst>
              <a:ext uri="{FF2B5EF4-FFF2-40B4-BE49-F238E27FC236}">
                <a16:creationId xmlns:a16="http://schemas.microsoft.com/office/drawing/2014/main" id="{4B0A32F5-0769-3F13-D516-52BCCD70D5B4}"/>
              </a:ext>
            </a:extLst>
          </p:cNvPr>
          <p:cNvSpPr>
            <a:spLocks noGrp="1"/>
          </p:cNvSpPr>
          <p:nvPr>
            <p:ph type="body" idx="1"/>
          </p:nvPr>
        </p:nvSpPr>
        <p:spPr/>
        <p:txBody>
          <a:bodyPr/>
          <a:lstStyle/>
          <a:p>
            <a:r>
              <a:rPr lang="es-ES_tradnl" dirty="0"/>
              <a:t>Transformadores y arquitecturas de redes neuronales para ML</a:t>
            </a:r>
          </a:p>
        </p:txBody>
      </p:sp>
      <p:sp>
        <p:nvSpPr>
          <p:cNvPr id="4" name="Marcador de número de diapositiva 3">
            <a:extLst>
              <a:ext uri="{FF2B5EF4-FFF2-40B4-BE49-F238E27FC236}">
                <a16:creationId xmlns:a16="http://schemas.microsoft.com/office/drawing/2014/main" id="{4D5B96FB-B3EB-1291-4F87-CF8F5DC271D0}"/>
              </a:ext>
            </a:extLst>
          </p:cNvPr>
          <p:cNvSpPr>
            <a:spLocks noGrp="1"/>
          </p:cNvSpPr>
          <p:nvPr>
            <p:ph type="sldNum" idx="10"/>
          </p:nvPr>
        </p:nvSpPr>
        <p:spPr/>
        <p:txBody>
          <a:bodyPr/>
          <a:lstStyle/>
          <a:p>
            <a:pPr algn="r"/>
            <a:fld id="{13C3B623-6C9B-41FD-84A7-CD3729567FBE}" type="slidenum">
              <a:rPr lang="tr-TR" sz="1400" spc="-1" smtClean="0">
                <a:latin typeface="Times New Roman"/>
              </a:rPr>
              <a:t>33</a:t>
            </a:fld>
            <a:endParaRPr lang="tr-TR"/>
          </a:p>
        </p:txBody>
      </p:sp>
    </p:spTree>
    <p:extLst>
      <p:ext uri="{BB962C8B-B14F-4D97-AF65-F5344CB8AC3E}">
        <p14:creationId xmlns:p14="http://schemas.microsoft.com/office/powerpoint/2010/main" val="6567190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DD8BC7-866D-DB9E-DBB0-18A66D68015C}"/>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2538C317-4672-5CF1-CD01-6A0BB50FA797}"/>
              </a:ext>
            </a:extLst>
          </p:cNvPr>
          <p:cNvSpPr>
            <a:spLocks noGrp="1" noRot="1" noChangeAspect="1"/>
          </p:cNvSpPr>
          <p:nvPr>
            <p:ph type="sldImg"/>
          </p:nvPr>
        </p:nvSpPr>
        <p:spPr>
          <a:xfrm>
            <a:off x="1624013" y="1257300"/>
            <a:ext cx="4524375" cy="3394075"/>
          </a:xfrm>
          <a:prstGeom prst="rect">
            <a:avLst/>
          </a:prstGeom>
          <a:noFill/>
          <a:ln w="12700">
            <a:solidFill>
              <a:prstClr val="black"/>
            </a:solidFill>
          </a:ln>
        </p:spPr>
      </p:sp>
      <p:sp>
        <p:nvSpPr>
          <p:cNvPr id="3" name="Marcador de notas 2">
            <a:extLst>
              <a:ext uri="{FF2B5EF4-FFF2-40B4-BE49-F238E27FC236}">
                <a16:creationId xmlns:a16="http://schemas.microsoft.com/office/drawing/2014/main" id="{B0FD7649-49D3-4CAC-1CE4-9199812A0083}"/>
              </a:ext>
            </a:extLst>
          </p:cNvPr>
          <p:cNvSpPr>
            <a:spLocks noGrp="1"/>
          </p:cNvSpPr>
          <p:nvPr>
            <p:ph type="body" idx="1"/>
          </p:nvPr>
        </p:nvSpPr>
        <p:spPr/>
        <p:txBody>
          <a:bodyPr/>
          <a:lstStyle/>
          <a:p>
            <a:endParaRPr lang="es-ES_tradnl" dirty="0"/>
          </a:p>
        </p:txBody>
      </p:sp>
      <p:sp>
        <p:nvSpPr>
          <p:cNvPr id="4" name="Marcador de número de diapositiva 3">
            <a:extLst>
              <a:ext uri="{FF2B5EF4-FFF2-40B4-BE49-F238E27FC236}">
                <a16:creationId xmlns:a16="http://schemas.microsoft.com/office/drawing/2014/main" id="{F603FCD6-B26C-879B-9B68-180831B33B7B}"/>
              </a:ext>
            </a:extLst>
          </p:cNvPr>
          <p:cNvSpPr>
            <a:spLocks noGrp="1"/>
          </p:cNvSpPr>
          <p:nvPr>
            <p:ph type="sldNum" idx="10"/>
          </p:nvPr>
        </p:nvSpPr>
        <p:spPr/>
        <p:txBody>
          <a:bodyPr/>
          <a:lstStyle/>
          <a:p>
            <a:pPr algn="r"/>
            <a:fld id="{13C3B623-6C9B-41FD-84A7-CD3729567FBE}" type="slidenum">
              <a:rPr lang="tr-TR" sz="1400" spc="-1" smtClean="0">
                <a:latin typeface="Times New Roman"/>
              </a:rPr>
              <a:t>34</a:t>
            </a:fld>
            <a:endParaRPr lang="tr-TR"/>
          </a:p>
        </p:txBody>
      </p:sp>
    </p:spTree>
    <p:extLst>
      <p:ext uri="{BB962C8B-B14F-4D97-AF65-F5344CB8AC3E}">
        <p14:creationId xmlns:p14="http://schemas.microsoft.com/office/powerpoint/2010/main" val="388038214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FBCA07-BC2C-292C-E79B-126D18F2B015}"/>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EBD4BC1C-BE33-EC55-6AA5-3A8CF363F89B}"/>
              </a:ext>
            </a:extLst>
          </p:cNvPr>
          <p:cNvSpPr>
            <a:spLocks noGrp="1" noRot="1" noChangeAspect="1"/>
          </p:cNvSpPr>
          <p:nvPr>
            <p:ph type="sldImg"/>
          </p:nvPr>
        </p:nvSpPr>
        <p:spPr>
          <a:xfrm>
            <a:off x="1624013" y="1257300"/>
            <a:ext cx="4524375" cy="3394075"/>
          </a:xfrm>
          <a:prstGeom prst="rect">
            <a:avLst/>
          </a:prstGeom>
          <a:noFill/>
          <a:ln w="12700">
            <a:solidFill>
              <a:prstClr val="black"/>
            </a:solidFill>
          </a:ln>
        </p:spPr>
      </p:sp>
      <p:sp>
        <p:nvSpPr>
          <p:cNvPr id="3" name="Marcador de notas 2">
            <a:extLst>
              <a:ext uri="{FF2B5EF4-FFF2-40B4-BE49-F238E27FC236}">
                <a16:creationId xmlns:a16="http://schemas.microsoft.com/office/drawing/2014/main" id="{37B80200-3196-2AB2-12A3-B3C617F2CD8F}"/>
              </a:ext>
            </a:extLst>
          </p:cNvPr>
          <p:cNvSpPr>
            <a:spLocks noGrp="1"/>
          </p:cNvSpPr>
          <p:nvPr>
            <p:ph type="body" idx="1"/>
          </p:nvPr>
        </p:nvSpPr>
        <p:spPr/>
        <p:txBody>
          <a:bodyPr/>
          <a:lstStyle/>
          <a:p>
            <a:endParaRPr lang="es-ES_tradnl" dirty="0"/>
          </a:p>
        </p:txBody>
      </p:sp>
      <p:sp>
        <p:nvSpPr>
          <p:cNvPr id="4" name="Marcador de número de diapositiva 3">
            <a:extLst>
              <a:ext uri="{FF2B5EF4-FFF2-40B4-BE49-F238E27FC236}">
                <a16:creationId xmlns:a16="http://schemas.microsoft.com/office/drawing/2014/main" id="{E68145BE-1801-FEDD-173E-A7779B77A2E2}"/>
              </a:ext>
            </a:extLst>
          </p:cNvPr>
          <p:cNvSpPr>
            <a:spLocks noGrp="1"/>
          </p:cNvSpPr>
          <p:nvPr>
            <p:ph type="sldNum" idx="10"/>
          </p:nvPr>
        </p:nvSpPr>
        <p:spPr/>
        <p:txBody>
          <a:bodyPr/>
          <a:lstStyle/>
          <a:p>
            <a:pPr algn="r"/>
            <a:fld id="{13C3B623-6C9B-41FD-84A7-CD3729567FBE}" type="slidenum">
              <a:rPr lang="tr-TR" sz="1400" spc="-1" smtClean="0">
                <a:latin typeface="Times New Roman"/>
              </a:rPr>
              <a:t>35</a:t>
            </a:fld>
            <a:endParaRPr lang="tr-TR"/>
          </a:p>
        </p:txBody>
      </p:sp>
    </p:spTree>
    <p:extLst>
      <p:ext uri="{BB962C8B-B14F-4D97-AF65-F5344CB8AC3E}">
        <p14:creationId xmlns:p14="http://schemas.microsoft.com/office/powerpoint/2010/main" val="244963661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2D2A26-BE29-AAA8-CF0F-52AAD23906F2}"/>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8EBD5ABF-6C2E-0EAF-042E-4AC500CE8D18}"/>
              </a:ext>
            </a:extLst>
          </p:cNvPr>
          <p:cNvSpPr>
            <a:spLocks noGrp="1" noRot="1" noChangeAspect="1"/>
          </p:cNvSpPr>
          <p:nvPr>
            <p:ph type="sldImg"/>
          </p:nvPr>
        </p:nvSpPr>
        <p:spPr>
          <a:xfrm>
            <a:off x="1624013" y="1257300"/>
            <a:ext cx="4524375" cy="3394075"/>
          </a:xfrm>
          <a:prstGeom prst="rect">
            <a:avLst/>
          </a:prstGeom>
          <a:noFill/>
          <a:ln w="12700">
            <a:solidFill>
              <a:prstClr val="black"/>
            </a:solidFill>
          </a:ln>
        </p:spPr>
      </p:sp>
      <p:sp>
        <p:nvSpPr>
          <p:cNvPr id="3" name="Marcador de notas 2">
            <a:extLst>
              <a:ext uri="{FF2B5EF4-FFF2-40B4-BE49-F238E27FC236}">
                <a16:creationId xmlns:a16="http://schemas.microsoft.com/office/drawing/2014/main" id="{2E40C5D5-5260-ABEE-304B-CE56BD9855A1}"/>
              </a:ext>
            </a:extLst>
          </p:cNvPr>
          <p:cNvSpPr>
            <a:spLocks noGrp="1"/>
          </p:cNvSpPr>
          <p:nvPr>
            <p:ph type="body" idx="1"/>
          </p:nvPr>
        </p:nvSpPr>
        <p:spPr/>
        <p:txBody>
          <a:bodyPr/>
          <a:lstStyle/>
          <a:p>
            <a:endParaRPr lang="es-ES_tradnl" dirty="0"/>
          </a:p>
        </p:txBody>
      </p:sp>
      <p:sp>
        <p:nvSpPr>
          <p:cNvPr id="4" name="Marcador de número de diapositiva 3">
            <a:extLst>
              <a:ext uri="{FF2B5EF4-FFF2-40B4-BE49-F238E27FC236}">
                <a16:creationId xmlns:a16="http://schemas.microsoft.com/office/drawing/2014/main" id="{C71729A5-C428-A4EE-8235-9A5F8C164F42}"/>
              </a:ext>
            </a:extLst>
          </p:cNvPr>
          <p:cNvSpPr>
            <a:spLocks noGrp="1"/>
          </p:cNvSpPr>
          <p:nvPr>
            <p:ph type="sldNum" idx="10"/>
          </p:nvPr>
        </p:nvSpPr>
        <p:spPr/>
        <p:txBody>
          <a:bodyPr/>
          <a:lstStyle/>
          <a:p>
            <a:pPr algn="r"/>
            <a:fld id="{13C3B623-6C9B-41FD-84A7-CD3729567FBE}" type="slidenum">
              <a:rPr lang="tr-TR" sz="1400" spc="-1" smtClean="0">
                <a:latin typeface="Times New Roman"/>
              </a:rPr>
              <a:t>36</a:t>
            </a:fld>
            <a:endParaRPr lang="tr-TR"/>
          </a:p>
        </p:txBody>
      </p:sp>
    </p:spTree>
    <p:extLst>
      <p:ext uri="{BB962C8B-B14F-4D97-AF65-F5344CB8AC3E}">
        <p14:creationId xmlns:p14="http://schemas.microsoft.com/office/powerpoint/2010/main" val="112396458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9F5C0E-CFCA-03A5-6345-18510EECC1D9}"/>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2917BB00-C7FB-10B8-2A2E-4EA80E34FF4B}"/>
              </a:ext>
            </a:extLst>
          </p:cNvPr>
          <p:cNvSpPr>
            <a:spLocks noGrp="1" noRot="1" noChangeAspect="1"/>
          </p:cNvSpPr>
          <p:nvPr>
            <p:ph type="sldImg"/>
          </p:nvPr>
        </p:nvSpPr>
        <p:spPr>
          <a:xfrm>
            <a:off x="1624013" y="1257300"/>
            <a:ext cx="4524375" cy="3394075"/>
          </a:xfrm>
          <a:prstGeom prst="rect">
            <a:avLst/>
          </a:prstGeom>
          <a:noFill/>
          <a:ln w="12700">
            <a:solidFill>
              <a:prstClr val="black"/>
            </a:solidFill>
          </a:ln>
        </p:spPr>
      </p:sp>
      <p:sp>
        <p:nvSpPr>
          <p:cNvPr id="3" name="Marcador de notas 2">
            <a:extLst>
              <a:ext uri="{FF2B5EF4-FFF2-40B4-BE49-F238E27FC236}">
                <a16:creationId xmlns:a16="http://schemas.microsoft.com/office/drawing/2014/main" id="{258C6E15-1232-F04D-E950-DFB39CE7DB07}"/>
              </a:ext>
            </a:extLst>
          </p:cNvPr>
          <p:cNvSpPr>
            <a:spLocks noGrp="1"/>
          </p:cNvSpPr>
          <p:nvPr>
            <p:ph type="body" idx="1"/>
          </p:nvPr>
        </p:nvSpPr>
        <p:spPr/>
        <p:txBody>
          <a:bodyPr/>
          <a:lstStyle/>
          <a:p>
            <a:pPr>
              <a:defRPr sz="2000"/>
            </a:pPr>
            <a:r>
              <a:rPr lang="es-MX" dirty="0"/>
              <a:t>Los LLMs representan un avance importante en Inteligencia Artificial.</a:t>
            </a:r>
          </a:p>
          <a:p>
            <a:pPr>
              <a:defRPr sz="2000"/>
            </a:pPr>
            <a:r>
              <a:rPr lang="es-MX" dirty="0"/>
              <a:t>Permiten comprender y generar lenguaje natural.</a:t>
            </a:r>
          </a:p>
          <a:p>
            <a:pPr>
              <a:defRPr sz="2000"/>
            </a:pPr>
            <a:r>
              <a:rPr lang="es-MX" dirty="0"/>
              <a:t>Tienen aplicaciones crecientes en medicina y sistemas de salud.</a:t>
            </a:r>
          </a:p>
          <a:p>
            <a:endParaRPr lang="es-MX" dirty="0"/>
          </a:p>
        </p:txBody>
      </p:sp>
      <p:sp>
        <p:nvSpPr>
          <p:cNvPr id="4" name="Marcador de número de diapositiva 3">
            <a:extLst>
              <a:ext uri="{FF2B5EF4-FFF2-40B4-BE49-F238E27FC236}">
                <a16:creationId xmlns:a16="http://schemas.microsoft.com/office/drawing/2014/main" id="{32FAFE14-90DF-E048-6B6F-3D8CFD877419}"/>
              </a:ext>
            </a:extLst>
          </p:cNvPr>
          <p:cNvSpPr>
            <a:spLocks noGrp="1"/>
          </p:cNvSpPr>
          <p:nvPr>
            <p:ph type="sldNum"/>
          </p:nvPr>
        </p:nvSpPr>
        <p:spPr/>
        <p:txBody>
          <a:bodyPr/>
          <a:lstStyle/>
          <a:p>
            <a:pPr algn="r"/>
            <a:fld id="{13C3B623-6C9B-41FD-84A7-CD3729567FBE}" type="slidenum">
              <a:rPr lang="en-US" sz="1400" spc="-1" smtClean="0">
                <a:latin typeface="Times New Roman"/>
              </a:rPr>
              <a:t>37</a:t>
            </a:fld>
            <a:endParaRPr lang="en-US"/>
          </a:p>
        </p:txBody>
      </p:sp>
    </p:spTree>
    <p:extLst>
      <p:ext uri="{BB962C8B-B14F-4D97-AF65-F5344CB8AC3E}">
        <p14:creationId xmlns:p14="http://schemas.microsoft.com/office/powerpoint/2010/main" val="360427186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D35DCB-FDD5-4178-B5D2-632FC03A6E46}"/>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CF0454FB-958A-ADB9-9F6D-125E3BCCE8D0}"/>
              </a:ext>
            </a:extLst>
          </p:cNvPr>
          <p:cNvSpPr>
            <a:spLocks noGrp="1" noRot="1" noChangeAspect="1"/>
          </p:cNvSpPr>
          <p:nvPr>
            <p:ph type="sldImg"/>
          </p:nvPr>
        </p:nvSpPr>
        <p:spPr>
          <a:xfrm>
            <a:off x="1624013" y="1257300"/>
            <a:ext cx="4524375" cy="3394075"/>
          </a:xfrm>
          <a:prstGeom prst="rect">
            <a:avLst/>
          </a:prstGeom>
          <a:noFill/>
          <a:ln w="12700">
            <a:solidFill>
              <a:prstClr val="black"/>
            </a:solidFill>
          </a:ln>
        </p:spPr>
      </p:sp>
      <p:sp>
        <p:nvSpPr>
          <p:cNvPr id="3" name="Marcador de notas 2">
            <a:extLst>
              <a:ext uri="{FF2B5EF4-FFF2-40B4-BE49-F238E27FC236}">
                <a16:creationId xmlns:a16="http://schemas.microsoft.com/office/drawing/2014/main" id="{AA20CDFA-3793-F11E-3F45-5E22523061E7}"/>
              </a:ext>
            </a:extLst>
          </p:cNvPr>
          <p:cNvSpPr>
            <a:spLocks noGrp="1"/>
          </p:cNvSpPr>
          <p:nvPr>
            <p:ph type="body" idx="1"/>
          </p:nvPr>
        </p:nvSpPr>
        <p:spPr/>
        <p:txBody>
          <a:bodyPr/>
          <a:lstStyle/>
          <a:p>
            <a:endParaRPr lang="es-ES_tradnl" dirty="0"/>
          </a:p>
        </p:txBody>
      </p:sp>
      <p:sp>
        <p:nvSpPr>
          <p:cNvPr id="4" name="Marcador de número de diapositiva 3">
            <a:extLst>
              <a:ext uri="{FF2B5EF4-FFF2-40B4-BE49-F238E27FC236}">
                <a16:creationId xmlns:a16="http://schemas.microsoft.com/office/drawing/2014/main" id="{4C536941-DC1F-FCFC-AE77-749C98F6345B}"/>
              </a:ext>
            </a:extLst>
          </p:cNvPr>
          <p:cNvSpPr>
            <a:spLocks noGrp="1"/>
          </p:cNvSpPr>
          <p:nvPr>
            <p:ph type="sldNum" idx="10"/>
          </p:nvPr>
        </p:nvSpPr>
        <p:spPr/>
        <p:txBody>
          <a:bodyPr/>
          <a:lstStyle/>
          <a:p>
            <a:pPr algn="r"/>
            <a:fld id="{13C3B623-6C9B-41FD-84A7-CD3729567FBE}" type="slidenum">
              <a:rPr lang="tr-TR" sz="1400" spc="-1" smtClean="0">
                <a:latin typeface="Times New Roman"/>
              </a:rPr>
              <a:t>38</a:t>
            </a:fld>
            <a:endParaRPr lang="tr-TR"/>
          </a:p>
        </p:txBody>
      </p:sp>
    </p:spTree>
    <p:extLst>
      <p:ext uri="{BB962C8B-B14F-4D97-AF65-F5344CB8AC3E}">
        <p14:creationId xmlns:p14="http://schemas.microsoft.com/office/powerpoint/2010/main" val="136037541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52A670-17A3-9615-6035-B0CCE60C9E73}"/>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FD567C94-32D7-E240-2899-F2CCD191E525}"/>
              </a:ext>
            </a:extLst>
          </p:cNvPr>
          <p:cNvSpPr>
            <a:spLocks noGrp="1" noRot="1" noChangeAspect="1"/>
          </p:cNvSpPr>
          <p:nvPr>
            <p:ph type="sldImg"/>
          </p:nvPr>
        </p:nvSpPr>
        <p:spPr>
          <a:xfrm>
            <a:off x="1624013" y="1257300"/>
            <a:ext cx="4524375" cy="3394075"/>
          </a:xfrm>
          <a:prstGeom prst="rect">
            <a:avLst/>
          </a:prstGeom>
          <a:noFill/>
          <a:ln w="12700">
            <a:solidFill>
              <a:prstClr val="black"/>
            </a:solidFill>
          </a:ln>
        </p:spPr>
      </p:sp>
      <p:sp>
        <p:nvSpPr>
          <p:cNvPr id="3" name="Marcador de notas 2">
            <a:extLst>
              <a:ext uri="{FF2B5EF4-FFF2-40B4-BE49-F238E27FC236}">
                <a16:creationId xmlns:a16="http://schemas.microsoft.com/office/drawing/2014/main" id="{A1F0442D-C772-9186-9C05-D6936C868780}"/>
              </a:ext>
            </a:extLst>
          </p:cNvPr>
          <p:cNvSpPr>
            <a:spLocks noGrp="1"/>
          </p:cNvSpPr>
          <p:nvPr>
            <p:ph type="body" idx="1"/>
          </p:nvPr>
        </p:nvSpPr>
        <p:spPr/>
        <p:txBody>
          <a:bodyPr/>
          <a:lstStyle/>
          <a:p>
            <a:endParaRPr lang="es-ES_tradnl" dirty="0"/>
          </a:p>
        </p:txBody>
      </p:sp>
      <p:sp>
        <p:nvSpPr>
          <p:cNvPr id="4" name="Marcador de número de diapositiva 3">
            <a:extLst>
              <a:ext uri="{FF2B5EF4-FFF2-40B4-BE49-F238E27FC236}">
                <a16:creationId xmlns:a16="http://schemas.microsoft.com/office/drawing/2014/main" id="{B147B93E-AFEF-CFE5-C87C-CBBB80D79C1D}"/>
              </a:ext>
            </a:extLst>
          </p:cNvPr>
          <p:cNvSpPr>
            <a:spLocks noGrp="1"/>
          </p:cNvSpPr>
          <p:nvPr>
            <p:ph type="sldNum" idx="10"/>
          </p:nvPr>
        </p:nvSpPr>
        <p:spPr/>
        <p:txBody>
          <a:bodyPr/>
          <a:lstStyle/>
          <a:p>
            <a:pPr algn="r"/>
            <a:fld id="{13C3B623-6C9B-41FD-84A7-CD3729567FBE}" type="slidenum">
              <a:rPr lang="tr-TR" sz="1400" spc="-1" smtClean="0">
                <a:latin typeface="Times New Roman"/>
              </a:rPr>
              <a:t>39</a:t>
            </a:fld>
            <a:endParaRPr lang="tr-TR"/>
          </a:p>
        </p:txBody>
      </p:sp>
    </p:spTree>
    <p:extLst>
      <p:ext uri="{BB962C8B-B14F-4D97-AF65-F5344CB8AC3E}">
        <p14:creationId xmlns:p14="http://schemas.microsoft.com/office/powerpoint/2010/main" val="297184198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42FB46-0E03-7DA1-0590-29D0E89B3FDC}"/>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F00EDF48-1BCF-96B3-C3A3-9D9AE699A1F7}"/>
              </a:ext>
            </a:extLst>
          </p:cNvPr>
          <p:cNvSpPr>
            <a:spLocks noGrp="1" noRot="1" noChangeAspect="1"/>
          </p:cNvSpPr>
          <p:nvPr>
            <p:ph type="sldImg"/>
          </p:nvPr>
        </p:nvSpPr>
        <p:spPr>
          <a:xfrm>
            <a:off x="1624013" y="1257300"/>
            <a:ext cx="4524375" cy="3394075"/>
          </a:xfrm>
          <a:prstGeom prst="rect">
            <a:avLst/>
          </a:prstGeom>
          <a:noFill/>
          <a:ln w="12700">
            <a:solidFill>
              <a:prstClr val="black"/>
            </a:solidFill>
          </a:ln>
        </p:spPr>
      </p:sp>
      <p:sp>
        <p:nvSpPr>
          <p:cNvPr id="3" name="Marcador de notas 2">
            <a:extLst>
              <a:ext uri="{FF2B5EF4-FFF2-40B4-BE49-F238E27FC236}">
                <a16:creationId xmlns:a16="http://schemas.microsoft.com/office/drawing/2014/main" id="{A36A2819-AE1F-AFF2-3197-0BCE81085FEB}"/>
              </a:ext>
            </a:extLst>
          </p:cNvPr>
          <p:cNvSpPr>
            <a:spLocks noGrp="1"/>
          </p:cNvSpPr>
          <p:nvPr>
            <p:ph type="body" idx="1"/>
          </p:nvPr>
        </p:nvSpPr>
        <p:spPr/>
        <p:txBody>
          <a:bodyPr/>
          <a:lstStyle/>
          <a:p>
            <a:endParaRPr lang="es-ES_tradnl" dirty="0"/>
          </a:p>
        </p:txBody>
      </p:sp>
      <p:sp>
        <p:nvSpPr>
          <p:cNvPr id="4" name="Marcador de número de diapositiva 3">
            <a:extLst>
              <a:ext uri="{FF2B5EF4-FFF2-40B4-BE49-F238E27FC236}">
                <a16:creationId xmlns:a16="http://schemas.microsoft.com/office/drawing/2014/main" id="{24DD8E40-3F36-4839-5D57-27DF6EF1876A}"/>
              </a:ext>
            </a:extLst>
          </p:cNvPr>
          <p:cNvSpPr>
            <a:spLocks noGrp="1"/>
          </p:cNvSpPr>
          <p:nvPr>
            <p:ph type="sldNum" idx="10"/>
          </p:nvPr>
        </p:nvSpPr>
        <p:spPr/>
        <p:txBody>
          <a:bodyPr/>
          <a:lstStyle/>
          <a:p>
            <a:pPr algn="r"/>
            <a:fld id="{13C3B623-6C9B-41FD-84A7-CD3729567FBE}" type="slidenum">
              <a:rPr lang="tr-TR" sz="1400" spc="-1" smtClean="0">
                <a:latin typeface="Times New Roman"/>
              </a:rPr>
              <a:t>40</a:t>
            </a:fld>
            <a:endParaRPr lang="tr-TR"/>
          </a:p>
        </p:txBody>
      </p:sp>
    </p:spTree>
    <p:extLst>
      <p:ext uri="{BB962C8B-B14F-4D97-AF65-F5344CB8AC3E}">
        <p14:creationId xmlns:p14="http://schemas.microsoft.com/office/powerpoint/2010/main" val="24400552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601DC1-3247-3CC1-4D62-154BEE094A70}"/>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398845BF-6473-094B-7A1C-42438C7569CF}"/>
              </a:ext>
            </a:extLst>
          </p:cNvPr>
          <p:cNvSpPr>
            <a:spLocks noGrp="1" noRot="1" noChangeAspect="1"/>
          </p:cNvSpPr>
          <p:nvPr>
            <p:ph type="sldImg"/>
          </p:nvPr>
        </p:nvSpPr>
        <p:spPr>
          <a:xfrm>
            <a:off x="1624013" y="1257300"/>
            <a:ext cx="4524375" cy="3394075"/>
          </a:xfrm>
          <a:prstGeom prst="rect">
            <a:avLst/>
          </a:prstGeom>
          <a:noFill/>
          <a:ln w="12700">
            <a:solidFill>
              <a:prstClr val="black"/>
            </a:solidFill>
          </a:ln>
        </p:spPr>
      </p:sp>
      <p:sp>
        <p:nvSpPr>
          <p:cNvPr id="3" name="Marcador de notas 2">
            <a:extLst>
              <a:ext uri="{FF2B5EF4-FFF2-40B4-BE49-F238E27FC236}">
                <a16:creationId xmlns:a16="http://schemas.microsoft.com/office/drawing/2014/main" id="{101DAF45-22C8-0DDF-4A73-C9BF0B2684D0}"/>
              </a:ext>
            </a:extLst>
          </p:cNvPr>
          <p:cNvSpPr>
            <a:spLocks noGrp="1"/>
          </p:cNvSpPr>
          <p:nvPr>
            <p:ph type="body" idx="1"/>
          </p:nvPr>
        </p:nvSpPr>
        <p:spPr/>
        <p:txBody>
          <a:bodyPr/>
          <a:lstStyle/>
          <a:p>
            <a:pPr>
              <a:defRPr sz="2000"/>
            </a:pPr>
            <a:r>
              <a:rPr lang="es-MX" dirty="0"/>
              <a:t>Los LLMs representan un avance importante en Inteligencia Artificial.</a:t>
            </a:r>
          </a:p>
          <a:p>
            <a:pPr>
              <a:defRPr sz="2000"/>
            </a:pPr>
            <a:r>
              <a:rPr lang="es-MX" dirty="0"/>
              <a:t>Permiten comprender y generar lenguaje natural.</a:t>
            </a:r>
          </a:p>
          <a:p>
            <a:pPr>
              <a:defRPr sz="2000"/>
            </a:pPr>
            <a:r>
              <a:rPr lang="es-MX" dirty="0"/>
              <a:t>Tienen aplicaciones crecientes en medicina y sistemas de salud.</a:t>
            </a:r>
          </a:p>
          <a:p>
            <a:endParaRPr lang="es-MX" dirty="0"/>
          </a:p>
        </p:txBody>
      </p:sp>
      <p:sp>
        <p:nvSpPr>
          <p:cNvPr id="4" name="Marcador de número de diapositiva 3">
            <a:extLst>
              <a:ext uri="{FF2B5EF4-FFF2-40B4-BE49-F238E27FC236}">
                <a16:creationId xmlns:a16="http://schemas.microsoft.com/office/drawing/2014/main" id="{E5BE9E65-479E-9D9E-D38D-6E215123ABB9}"/>
              </a:ext>
            </a:extLst>
          </p:cNvPr>
          <p:cNvSpPr>
            <a:spLocks noGrp="1"/>
          </p:cNvSpPr>
          <p:nvPr>
            <p:ph type="sldNum"/>
          </p:nvPr>
        </p:nvSpPr>
        <p:spPr/>
        <p:txBody>
          <a:bodyPr/>
          <a:lstStyle/>
          <a:p>
            <a:pPr algn="r"/>
            <a:fld id="{13C3B623-6C9B-41FD-84A7-CD3729567FBE}" type="slidenum">
              <a:rPr lang="en-US" sz="1400" spc="-1" smtClean="0">
                <a:latin typeface="Times New Roman"/>
              </a:rPr>
              <a:t>41</a:t>
            </a:fld>
            <a:endParaRPr lang="en-US"/>
          </a:p>
        </p:txBody>
      </p:sp>
    </p:spTree>
    <p:extLst>
      <p:ext uri="{BB962C8B-B14F-4D97-AF65-F5344CB8AC3E}">
        <p14:creationId xmlns:p14="http://schemas.microsoft.com/office/powerpoint/2010/main" val="329122575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a:xfrm>
            <a:off x="1624013" y="1257300"/>
            <a:ext cx="4524375" cy="3394075"/>
          </a:xfrm>
          <a:prstGeom prst="rect">
            <a:avLst/>
          </a:prstGeom>
          <a:noFill/>
          <a:ln w="12700">
            <a:solidFill>
              <a:prstClr val="black"/>
            </a:solidFill>
          </a:ln>
        </p:spPr>
      </p:sp>
      <p:sp>
        <p:nvSpPr>
          <p:cNvPr id="3" name="Marcador de notas 2"/>
          <p:cNvSpPr>
            <a:spLocks noGrp="1"/>
          </p:cNvSpPr>
          <p:nvPr>
            <p:ph type="body" idx="1"/>
          </p:nvPr>
        </p:nvSpPr>
        <p:spPr/>
        <p:txBody>
          <a:bodyPr/>
          <a:lstStyle/>
          <a:p>
            <a:pPr>
              <a:defRPr sz="2000"/>
            </a:pPr>
            <a:r>
              <a:rPr lang="es-MX" dirty="0"/>
              <a:t>Modelos entrenados con enormes volúmenes de texto.</a:t>
            </a:r>
          </a:p>
          <a:p>
            <a:pPr>
              <a:defRPr sz="2000"/>
            </a:pPr>
            <a:r>
              <a:rPr lang="es-MX" dirty="0"/>
              <a:t>Basados en arquitecturas Transformer.</a:t>
            </a:r>
          </a:p>
          <a:p>
            <a:pPr>
              <a:defRPr sz="2000"/>
            </a:pPr>
            <a:r>
              <a:rPr lang="es-MX" dirty="0"/>
              <a:t>Ejemplos: GPT-4, Claude, Gemini, Llama.</a:t>
            </a:r>
          </a:p>
          <a:p>
            <a:endParaRPr lang="es-MX" dirty="0"/>
          </a:p>
        </p:txBody>
      </p:sp>
      <p:sp>
        <p:nvSpPr>
          <p:cNvPr id="4" name="Marcador de número de diapositiva 3"/>
          <p:cNvSpPr>
            <a:spLocks noGrp="1"/>
          </p:cNvSpPr>
          <p:nvPr>
            <p:ph type="sldNum"/>
          </p:nvPr>
        </p:nvSpPr>
        <p:spPr/>
        <p:txBody>
          <a:bodyPr/>
          <a:lstStyle/>
          <a:p>
            <a:pPr algn="r"/>
            <a:fld id="{13C3B623-6C9B-41FD-84A7-CD3729567FBE}" type="slidenum">
              <a:rPr lang="en-US" sz="1400" spc="-1" smtClean="0">
                <a:latin typeface="Times New Roman"/>
              </a:rPr>
              <a:t>42</a:t>
            </a:fld>
            <a:endParaRPr lang="en-US"/>
          </a:p>
        </p:txBody>
      </p:sp>
    </p:spTree>
    <p:extLst>
      <p:ext uri="{BB962C8B-B14F-4D97-AF65-F5344CB8AC3E}">
        <p14:creationId xmlns:p14="http://schemas.microsoft.com/office/powerpoint/2010/main" val="2315839870"/>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a:xfrm>
            <a:off x="1624013" y="1257300"/>
            <a:ext cx="4524375" cy="3394075"/>
          </a:xfrm>
          <a:prstGeom prst="rect">
            <a:avLst/>
          </a:prstGeom>
          <a:noFill/>
          <a:ln w="12700">
            <a:solidFill>
              <a:prstClr val="black"/>
            </a:solidFill>
          </a:ln>
        </p:spPr>
      </p:sp>
      <p:sp>
        <p:nvSpPr>
          <p:cNvPr id="3" name="Marcador de notas 2"/>
          <p:cNvSpPr>
            <a:spLocks noGrp="1"/>
          </p:cNvSpPr>
          <p:nvPr>
            <p:ph type="body" idx="1"/>
          </p:nvPr>
        </p:nvSpPr>
        <p:spPr/>
        <p:txBody>
          <a:bodyPr/>
          <a:lstStyle/>
          <a:p>
            <a:pPr>
              <a:defRPr sz="2000"/>
            </a:pPr>
            <a:r>
              <a:rPr lang="es-MX" dirty="0"/>
              <a:t>Aprenden relaciones estadísticas entre palabras y conceptos.</a:t>
            </a:r>
          </a:p>
          <a:p>
            <a:pPr>
              <a:defRPr sz="2000"/>
            </a:pPr>
            <a:r>
              <a:rPr lang="es-MX" dirty="0"/>
              <a:t>Utilizan tokens y mecanismos de atención.</a:t>
            </a:r>
          </a:p>
          <a:p>
            <a:pPr>
              <a:defRPr sz="2000"/>
            </a:pPr>
            <a:r>
              <a:rPr lang="es-MX" dirty="0"/>
              <a:t>Pueden ajustarse mediante fine-tuning y RAG.</a:t>
            </a:r>
          </a:p>
          <a:p>
            <a:endParaRPr lang="es-MX" dirty="0"/>
          </a:p>
        </p:txBody>
      </p:sp>
      <p:sp>
        <p:nvSpPr>
          <p:cNvPr id="4" name="Marcador de número de diapositiva 3"/>
          <p:cNvSpPr>
            <a:spLocks noGrp="1"/>
          </p:cNvSpPr>
          <p:nvPr>
            <p:ph type="sldNum"/>
          </p:nvPr>
        </p:nvSpPr>
        <p:spPr/>
        <p:txBody>
          <a:bodyPr/>
          <a:lstStyle/>
          <a:p>
            <a:pPr algn="r"/>
            <a:fld id="{13C3B623-6C9B-41FD-84A7-CD3729567FBE}" type="slidenum">
              <a:rPr lang="en-US" sz="1400" spc="-1" smtClean="0">
                <a:latin typeface="Times New Roman"/>
              </a:rPr>
              <a:t>43</a:t>
            </a:fld>
            <a:endParaRPr lang="en-US"/>
          </a:p>
        </p:txBody>
      </p:sp>
    </p:spTree>
    <p:extLst>
      <p:ext uri="{BB962C8B-B14F-4D97-AF65-F5344CB8AC3E}">
        <p14:creationId xmlns:p14="http://schemas.microsoft.com/office/powerpoint/2010/main" val="625412233"/>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1FBE31-D7C4-7E5F-35FC-340E24355B6A}"/>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24493FDD-0060-4DE0-3BEB-F5860AB31F1F}"/>
              </a:ext>
            </a:extLst>
          </p:cNvPr>
          <p:cNvSpPr>
            <a:spLocks noGrp="1" noRot="1" noChangeAspect="1"/>
          </p:cNvSpPr>
          <p:nvPr>
            <p:ph type="sldImg"/>
          </p:nvPr>
        </p:nvSpPr>
        <p:spPr>
          <a:xfrm>
            <a:off x="1624013" y="1257300"/>
            <a:ext cx="4524375" cy="3394075"/>
          </a:xfrm>
          <a:prstGeom prst="rect">
            <a:avLst/>
          </a:prstGeom>
          <a:noFill/>
          <a:ln w="12700">
            <a:solidFill>
              <a:prstClr val="black"/>
            </a:solidFill>
          </a:ln>
        </p:spPr>
      </p:sp>
      <p:sp>
        <p:nvSpPr>
          <p:cNvPr id="3" name="Marcador de notas 2">
            <a:extLst>
              <a:ext uri="{FF2B5EF4-FFF2-40B4-BE49-F238E27FC236}">
                <a16:creationId xmlns:a16="http://schemas.microsoft.com/office/drawing/2014/main" id="{FB139D59-433C-5C2B-E3EC-DCF0CBB3A0DC}"/>
              </a:ext>
            </a:extLst>
          </p:cNvPr>
          <p:cNvSpPr>
            <a:spLocks noGrp="1"/>
          </p:cNvSpPr>
          <p:nvPr>
            <p:ph type="body" idx="1"/>
          </p:nvPr>
        </p:nvSpPr>
        <p:spPr/>
        <p:txBody>
          <a:bodyPr/>
          <a:lstStyle/>
          <a:p>
            <a:pPr>
              <a:defRPr sz="2000"/>
            </a:pPr>
            <a:r>
              <a:rPr lang="es-MX" dirty="0"/>
              <a:t>Los LLMs representan un avance importante en Inteligencia Artificial.</a:t>
            </a:r>
          </a:p>
          <a:p>
            <a:pPr>
              <a:defRPr sz="2000"/>
            </a:pPr>
            <a:r>
              <a:rPr lang="es-MX" dirty="0"/>
              <a:t>Permiten comprender y generar lenguaje natural.</a:t>
            </a:r>
          </a:p>
          <a:p>
            <a:pPr>
              <a:defRPr sz="2000"/>
            </a:pPr>
            <a:r>
              <a:rPr lang="es-MX" dirty="0"/>
              <a:t>Tienen aplicaciones crecientes en medicina y sistemas de salud.</a:t>
            </a:r>
          </a:p>
          <a:p>
            <a:endParaRPr lang="es-MX" dirty="0"/>
          </a:p>
        </p:txBody>
      </p:sp>
      <p:sp>
        <p:nvSpPr>
          <p:cNvPr id="4" name="Marcador de número de diapositiva 3">
            <a:extLst>
              <a:ext uri="{FF2B5EF4-FFF2-40B4-BE49-F238E27FC236}">
                <a16:creationId xmlns:a16="http://schemas.microsoft.com/office/drawing/2014/main" id="{96DC6206-542E-9CE3-3B05-15BA36EAD509}"/>
              </a:ext>
            </a:extLst>
          </p:cNvPr>
          <p:cNvSpPr>
            <a:spLocks noGrp="1"/>
          </p:cNvSpPr>
          <p:nvPr>
            <p:ph type="sldNum"/>
          </p:nvPr>
        </p:nvSpPr>
        <p:spPr/>
        <p:txBody>
          <a:bodyPr/>
          <a:lstStyle/>
          <a:p>
            <a:pPr algn="r"/>
            <a:fld id="{13C3B623-6C9B-41FD-84A7-CD3729567FBE}" type="slidenum">
              <a:rPr lang="en-US" sz="1400" spc="-1" smtClean="0">
                <a:latin typeface="Times New Roman"/>
              </a:rPr>
              <a:t>44</a:t>
            </a:fld>
            <a:endParaRPr lang="en-US"/>
          </a:p>
        </p:txBody>
      </p:sp>
    </p:spTree>
    <p:extLst>
      <p:ext uri="{BB962C8B-B14F-4D97-AF65-F5344CB8AC3E}">
        <p14:creationId xmlns:p14="http://schemas.microsoft.com/office/powerpoint/2010/main" val="2393285426"/>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a:xfrm>
            <a:off x="1624013" y="1257300"/>
            <a:ext cx="4524375" cy="3394075"/>
          </a:xfrm>
          <a:prstGeom prst="rect">
            <a:avLst/>
          </a:prstGeom>
          <a:noFill/>
          <a:ln w="12700">
            <a:solidFill>
              <a:prstClr val="black"/>
            </a:solidFill>
          </a:ln>
        </p:spPr>
      </p:sp>
      <p:sp>
        <p:nvSpPr>
          <p:cNvPr id="3" name="Marcador de notas 2"/>
          <p:cNvSpPr>
            <a:spLocks noGrp="1"/>
          </p:cNvSpPr>
          <p:nvPr>
            <p:ph type="body" idx="1"/>
          </p:nvPr>
        </p:nvSpPr>
        <p:spPr/>
        <p:txBody>
          <a:bodyPr/>
          <a:lstStyle/>
          <a:p>
            <a:endParaRPr lang="es-ES_tradnl" dirty="0"/>
          </a:p>
        </p:txBody>
      </p:sp>
      <p:sp>
        <p:nvSpPr>
          <p:cNvPr id="4" name="Marcador de número de diapositiva 3"/>
          <p:cNvSpPr>
            <a:spLocks noGrp="1"/>
          </p:cNvSpPr>
          <p:nvPr>
            <p:ph type="sldNum" idx="10"/>
          </p:nvPr>
        </p:nvSpPr>
        <p:spPr/>
        <p:txBody>
          <a:bodyPr/>
          <a:lstStyle/>
          <a:p>
            <a:pPr algn="r"/>
            <a:fld id="{13C3B623-6C9B-41FD-84A7-CD3729567FBE}" type="slidenum">
              <a:rPr lang="tr-TR" sz="1400" spc="-1" smtClean="0">
                <a:latin typeface="Times New Roman"/>
              </a:rPr>
              <a:t>45</a:t>
            </a:fld>
            <a:endParaRPr lang="tr-TR"/>
          </a:p>
        </p:txBody>
      </p:sp>
    </p:spTree>
    <p:extLst>
      <p:ext uri="{BB962C8B-B14F-4D97-AF65-F5344CB8AC3E}">
        <p14:creationId xmlns:p14="http://schemas.microsoft.com/office/powerpoint/2010/main" val="628130997"/>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D33F4E-69A5-95BF-1640-E1F715DE80D8}"/>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4CFD75E2-BABD-DBA5-DEDA-E64DC8097A55}"/>
              </a:ext>
            </a:extLst>
          </p:cNvPr>
          <p:cNvSpPr>
            <a:spLocks noGrp="1" noRot="1" noChangeAspect="1"/>
          </p:cNvSpPr>
          <p:nvPr>
            <p:ph type="sldImg"/>
          </p:nvPr>
        </p:nvSpPr>
        <p:spPr>
          <a:xfrm>
            <a:off x="1624013" y="1257300"/>
            <a:ext cx="4524375" cy="3394075"/>
          </a:xfrm>
          <a:prstGeom prst="rect">
            <a:avLst/>
          </a:prstGeom>
          <a:noFill/>
          <a:ln w="12700">
            <a:solidFill>
              <a:prstClr val="black"/>
            </a:solidFill>
          </a:ln>
        </p:spPr>
      </p:sp>
      <p:sp>
        <p:nvSpPr>
          <p:cNvPr id="3" name="Marcador de notas 2">
            <a:extLst>
              <a:ext uri="{FF2B5EF4-FFF2-40B4-BE49-F238E27FC236}">
                <a16:creationId xmlns:a16="http://schemas.microsoft.com/office/drawing/2014/main" id="{21471FE3-496C-EE0A-E0D9-E36C96B23A01}"/>
              </a:ext>
            </a:extLst>
          </p:cNvPr>
          <p:cNvSpPr>
            <a:spLocks noGrp="1"/>
          </p:cNvSpPr>
          <p:nvPr>
            <p:ph type="body" idx="1"/>
          </p:nvPr>
        </p:nvSpPr>
        <p:spPr/>
        <p:txBody>
          <a:bodyPr/>
          <a:lstStyle/>
          <a:p>
            <a:pPr>
              <a:defRPr sz="2000"/>
            </a:pPr>
            <a:r>
              <a:rPr lang="es-MX" dirty="0"/>
              <a:t>Los LLMs representan un avance importante en Inteligencia Artificial.</a:t>
            </a:r>
          </a:p>
          <a:p>
            <a:pPr>
              <a:defRPr sz="2000"/>
            </a:pPr>
            <a:r>
              <a:rPr lang="es-MX" dirty="0"/>
              <a:t>Permiten comprender y generar lenguaje natural.</a:t>
            </a:r>
          </a:p>
          <a:p>
            <a:pPr>
              <a:defRPr sz="2000"/>
            </a:pPr>
            <a:r>
              <a:rPr lang="es-MX" dirty="0"/>
              <a:t>Tienen aplicaciones crecientes en medicina y sistemas de salud.</a:t>
            </a:r>
          </a:p>
          <a:p>
            <a:endParaRPr lang="es-MX" dirty="0"/>
          </a:p>
        </p:txBody>
      </p:sp>
      <p:sp>
        <p:nvSpPr>
          <p:cNvPr id="4" name="Marcador de número de diapositiva 3">
            <a:extLst>
              <a:ext uri="{FF2B5EF4-FFF2-40B4-BE49-F238E27FC236}">
                <a16:creationId xmlns:a16="http://schemas.microsoft.com/office/drawing/2014/main" id="{C3C97FD9-B9BC-1896-D00B-4F8F0061DB1C}"/>
              </a:ext>
            </a:extLst>
          </p:cNvPr>
          <p:cNvSpPr>
            <a:spLocks noGrp="1"/>
          </p:cNvSpPr>
          <p:nvPr>
            <p:ph type="sldNum"/>
          </p:nvPr>
        </p:nvSpPr>
        <p:spPr/>
        <p:txBody>
          <a:bodyPr/>
          <a:lstStyle/>
          <a:p>
            <a:pPr algn="r"/>
            <a:fld id="{13C3B623-6C9B-41FD-84A7-CD3729567FBE}" type="slidenum">
              <a:rPr lang="en-US" sz="1400" spc="-1" smtClean="0">
                <a:latin typeface="Times New Roman"/>
              </a:rPr>
              <a:t>46</a:t>
            </a:fld>
            <a:endParaRPr lang="en-US"/>
          </a:p>
        </p:txBody>
      </p:sp>
    </p:spTree>
    <p:extLst>
      <p:ext uri="{BB962C8B-B14F-4D97-AF65-F5344CB8AC3E}">
        <p14:creationId xmlns:p14="http://schemas.microsoft.com/office/powerpoint/2010/main" val="907597447"/>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2C08F6-AFAA-B74F-243A-C59DC2A8D285}"/>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4053D8AA-F84C-3566-02EF-37AA09C4050D}"/>
              </a:ext>
            </a:extLst>
          </p:cNvPr>
          <p:cNvSpPr>
            <a:spLocks noGrp="1" noRot="1" noChangeAspect="1"/>
          </p:cNvSpPr>
          <p:nvPr>
            <p:ph type="sldImg"/>
          </p:nvPr>
        </p:nvSpPr>
        <p:spPr>
          <a:xfrm>
            <a:off x="1624013" y="1257300"/>
            <a:ext cx="4524375" cy="3394075"/>
          </a:xfrm>
          <a:prstGeom prst="rect">
            <a:avLst/>
          </a:prstGeom>
          <a:noFill/>
          <a:ln w="12700">
            <a:solidFill>
              <a:prstClr val="black"/>
            </a:solidFill>
          </a:ln>
        </p:spPr>
      </p:sp>
      <p:sp>
        <p:nvSpPr>
          <p:cNvPr id="3" name="Marcador de notas 2">
            <a:extLst>
              <a:ext uri="{FF2B5EF4-FFF2-40B4-BE49-F238E27FC236}">
                <a16:creationId xmlns:a16="http://schemas.microsoft.com/office/drawing/2014/main" id="{FEB06EB1-AAF3-887F-E741-14614BAE47C3}"/>
              </a:ext>
            </a:extLst>
          </p:cNvPr>
          <p:cNvSpPr>
            <a:spLocks noGrp="1"/>
          </p:cNvSpPr>
          <p:nvPr>
            <p:ph type="body" idx="1"/>
          </p:nvPr>
        </p:nvSpPr>
        <p:spPr/>
        <p:txBody>
          <a:bodyPr/>
          <a:lstStyle/>
          <a:p>
            <a:pPr>
              <a:defRPr sz="2000"/>
            </a:pPr>
            <a:r>
              <a:rPr lang="es-MX" dirty="0"/>
              <a:t>Los LLMs representan un avance importante en Inteligencia Artificial.</a:t>
            </a:r>
          </a:p>
          <a:p>
            <a:pPr>
              <a:defRPr sz="2000"/>
            </a:pPr>
            <a:r>
              <a:rPr lang="es-MX" dirty="0"/>
              <a:t>Permiten comprender y generar lenguaje natural.</a:t>
            </a:r>
          </a:p>
          <a:p>
            <a:pPr>
              <a:defRPr sz="2000"/>
            </a:pPr>
            <a:r>
              <a:rPr lang="es-MX" dirty="0"/>
              <a:t>Tienen aplicaciones crecientes en medicina y sistemas de salud.</a:t>
            </a:r>
          </a:p>
          <a:p>
            <a:endParaRPr lang="es-MX" dirty="0"/>
          </a:p>
        </p:txBody>
      </p:sp>
      <p:sp>
        <p:nvSpPr>
          <p:cNvPr id="4" name="Marcador de número de diapositiva 3">
            <a:extLst>
              <a:ext uri="{FF2B5EF4-FFF2-40B4-BE49-F238E27FC236}">
                <a16:creationId xmlns:a16="http://schemas.microsoft.com/office/drawing/2014/main" id="{E0DE6A5E-3875-BE2A-8927-19D9A1D7D00B}"/>
              </a:ext>
            </a:extLst>
          </p:cNvPr>
          <p:cNvSpPr>
            <a:spLocks noGrp="1"/>
          </p:cNvSpPr>
          <p:nvPr>
            <p:ph type="sldNum"/>
          </p:nvPr>
        </p:nvSpPr>
        <p:spPr/>
        <p:txBody>
          <a:bodyPr/>
          <a:lstStyle/>
          <a:p>
            <a:pPr algn="r"/>
            <a:fld id="{13C3B623-6C9B-41FD-84A7-CD3729567FBE}" type="slidenum">
              <a:rPr lang="en-US" sz="1400" spc="-1" smtClean="0">
                <a:latin typeface="Times New Roman"/>
              </a:rPr>
              <a:t>47</a:t>
            </a:fld>
            <a:endParaRPr lang="en-US"/>
          </a:p>
        </p:txBody>
      </p:sp>
    </p:spTree>
    <p:extLst>
      <p:ext uri="{BB962C8B-B14F-4D97-AF65-F5344CB8AC3E}">
        <p14:creationId xmlns:p14="http://schemas.microsoft.com/office/powerpoint/2010/main" val="3603893197"/>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727216-EF48-EC53-5EE2-7B2840BC191D}"/>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DBBD5811-D16C-304D-AD00-642F98AEF921}"/>
              </a:ext>
            </a:extLst>
          </p:cNvPr>
          <p:cNvSpPr>
            <a:spLocks noGrp="1" noRot="1" noChangeAspect="1"/>
          </p:cNvSpPr>
          <p:nvPr>
            <p:ph type="sldImg"/>
          </p:nvPr>
        </p:nvSpPr>
        <p:spPr>
          <a:xfrm>
            <a:off x="1624013" y="1257300"/>
            <a:ext cx="4524375" cy="3394075"/>
          </a:xfrm>
          <a:prstGeom prst="rect">
            <a:avLst/>
          </a:prstGeom>
          <a:noFill/>
          <a:ln w="12700">
            <a:solidFill>
              <a:prstClr val="black"/>
            </a:solidFill>
          </a:ln>
        </p:spPr>
      </p:sp>
      <p:sp>
        <p:nvSpPr>
          <p:cNvPr id="3" name="Marcador de notas 2">
            <a:extLst>
              <a:ext uri="{FF2B5EF4-FFF2-40B4-BE49-F238E27FC236}">
                <a16:creationId xmlns:a16="http://schemas.microsoft.com/office/drawing/2014/main" id="{CFAAF6F3-D0AB-F8A2-690F-482E4A9E47F1}"/>
              </a:ext>
            </a:extLst>
          </p:cNvPr>
          <p:cNvSpPr>
            <a:spLocks noGrp="1"/>
          </p:cNvSpPr>
          <p:nvPr>
            <p:ph type="body" idx="1"/>
          </p:nvPr>
        </p:nvSpPr>
        <p:spPr/>
        <p:txBody>
          <a:bodyPr/>
          <a:lstStyle/>
          <a:p>
            <a:pPr>
              <a:defRPr sz="2000"/>
            </a:pPr>
            <a:r>
              <a:rPr lang="es-MX" dirty="0"/>
              <a:t>Los LLMs representan un avance importante en Inteligencia Artificial.</a:t>
            </a:r>
          </a:p>
          <a:p>
            <a:pPr>
              <a:defRPr sz="2000"/>
            </a:pPr>
            <a:r>
              <a:rPr lang="es-MX" dirty="0"/>
              <a:t>Permiten comprender y generar lenguaje natural.</a:t>
            </a:r>
          </a:p>
          <a:p>
            <a:pPr>
              <a:defRPr sz="2000"/>
            </a:pPr>
            <a:r>
              <a:rPr lang="es-MX" dirty="0"/>
              <a:t>Tienen aplicaciones crecientes en medicina y sistemas de salud.</a:t>
            </a:r>
          </a:p>
          <a:p>
            <a:endParaRPr lang="es-MX" dirty="0"/>
          </a:p>
        </p:txBody>
      </p:sp>
      <p:sp>
        <p:nvSpPr>
          <p:cNvPr id="4" name="Marcador de número de diapositiva 3">
            <a:extLst>
              <a:ext uri="{FF2B5EF4-FFF2-40B4-BE49-F238E27FC236}">
                <a16:creationId xmlns:a16="http://schemas.microsoft.com/office/drawing/2014/main" id="{AD184CE0-51E1-5F54-B850-32EF3F32B81B}"/>
              </a:ext>
            </a:extLst>
          </p:cNvPr>
          <p:cNvSpPr>
            <a:spLocks noGrp="1"/>
          </p:cNvSpPr>
          <p:nvPr>
            <p:ph type="sldNum"/>
          </p:nvPr>
        </p:nvSpPr>
        <p:spPr/>
        <p:txBody>
          <a:bodyPr/>
          <a:lstStyle/>
          <a:p>
            <a:pPr algn="r"/>
            <a:fld id="{13C3B623-6C9B-41FD-84A7-CD3729567FBE}" type="slidenum">
              <a:rPr lang="en-US" sz="1400" spc="-1" smtClean="0">
                <a:latin typeface="Times New Roman"/>
              </a:rPr>
              <a:t>48</a:t>
            </a:fld>
            <a:endParaRPr lang="en-US"/>
          </a:p>
        </p:txBody>
      </p:sp>
    </p:spTree>
    <p:extLst>
      <p:ext uri="{BB962C8B-B14F-4D97-AF65-F5344CB8AC3E}">
        <p14:creationId xmlns:p14="http://schemas.microsoft.com/office/powerpoint/2010/main" val="815775740"/>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8812AC-D82D-C0D9-FEBA-3E217FE717C5}"/>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44C0B27D-56C4-2B78-0CE1-9AECD3926787}"/>
              </a:ext>
            </a:extLst>
          </p:cNvPr>
          <p:cNvSpPr>
            <a:spLocks noGrp="1" noRot="1" noChangeAspect="1"/>
          </p:cNvSpPr>
          <p:nvPr>
            <p:ph type="sldImg"/>
          </p:nvPr>
        </p:nvSpPr>
        <p:spPr>
          <a:xfrm>
            <a:off x="1624013" y="1257300"/>
            <a:ext cx="4524375" cy="3394075"/>
          </a:xfrm>
          <a:prstGeom prst="rect">
            <a:avLst/>
          </a:prstGeom>
          <a:noFill/>
          <a:ln w="12700">
            <a:solidFill>
              <a:prstClr val="black"/>
            </a:solidFill>
          </a:ln>
        </p:spPr>
      </p:sp>
      <p:sp>
        <p:nvSpPr>
          <p:cNvPr id="3" name="Marcador de notas 2">
            <a:extLst>
              <a:ext uri="{FF2B5EF4-FFF2-40B4-BE49-F238E27FC236}">
                <a16:creationId xmlns:a16="http://schemas.microsoft.com/office/drawing/2014/main" id="{E48B9B83-4BF4-0F08-8F68-2621B41EEDAE}"/>
              </a:ext>
            </a:extLst>
          </p:cNvPr>
          <p:cNvSpPr>
            <a:spLocks noGrp="1"/>
          </p:cNvSpPr>
          <p:nvPr>
            <p:ph type="body" idx="1"/>
          </p:nvPr>
        </p:nvSpPr>
        <p:spPr/>
        <p:txBody>
          <a:bodyPr/>
          <a:lstStyle/>
          <a:p>
            <a:r>
              <a:rPr lang="es-ES_tradnl" dirty="0"/>
              <a:t>LLM como caja negra</a:t>
            </a:r>
          </a:p>
        </p:txBody>
      </p:sp>
      <p:sp>
        <p:nvSpPr>
          <p:cNvPr id="4" name="Marcador de número de diapositiva 3">
            <a:extLst>
              <a:ext uri="{FF2B5EF4-FFF2-40B4-BE49-F238E27FC236}">
                <a16:creationId xmlns:a16="http://schemas.microsoft.com/office/drawing/2014/main" id="{49FCA517-F775-FA24-4140-3FE19D569E38}"/>
              </a:ext>
            </a:extLst>
          </p:cNvPr>
          <p:cNvSpPr>
            <a:spLocks noGrp="1"/>
          </p:cNvSpPr>
          <p:nvPr>
            <p:ph type="sldNum" idx="10"/>
          </p:nvPr>
        </p:nvSpPr>
        <p:spPr/>
        <p:txBody>
          <a:bodyPr/>
          <a:lstStyle/>
          <a:p>
            <a:pPr algn="r"/>
            <a:fld id="{13C3B623-6C9B-41FD-84A7-CD3729567FBE}" type="slidenum">
              <a:rPr lang="tr-TR" sz="1400" spc="-1" smtClean="0">
                <a:latin typeface="Times New Roman"/>
              </a:rPr>
              <a:t>49</a:t>
            </a:fld>
            <a:endParaRPr lang="tr-TR"/>
          </a:p>
        </p:txBody>
      </p:sp>
    </p:spTree>
    <p:extLst>
      <p:ext uri="{BB962C8B-B14F-4D97-AF65-F5344CB8AC3E}">
        <p14:creationId xmlns:p14="http://schemas.microsoft.com/office/powerpoint/2010/main" val="1936274536"/>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FD7AB6-013E-AE93-36FB-FD9421467793}"/>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1245A5D5-2F9A-4D0E-5921-C26A804D57B7}"/>
              </a:ext>
            </a:extLst>
          </p:cNvPr>
          <p:cNvSpPr>
            <a:spLocks noGrp="1" noRot="1" noChangeAspect="1"/>
          </p:cNvSpPr>
          <p:nvPr>
            <p:ph type="sldImg"/>
          </p:nvPr>
        </p:nvSpPr>
        <p:spPr>
          <a:xfrm>
            <a:off x="1624013" y="1257300"/>
            <a:ext cx="4524375" cy="3394075"/>
          </a:xfrm>
          <a:prstGeom prst="rect">
            <a:avLst/>
          </a:prstGeom>
          <a:noFill/>
          <a:ln w="12700">
            <a:solidFill>
              <a:prstClr val="black"/>
            </a:solidFill>
          </a:ln>
        </p:spPr>
      </p:sp>
      <p:sp>
        <p:nvSpPr>
          <p:cNvPr id="3" name="Marcador de notas 2">
            <a:extLst>
              <a:ext uri="{FF2B5EF4-FFF2-40B4-BE49-F238E27FC236}">
                <a16:creationId xmlns:a16="http://schemas.microsoft.com/office/drawing/2014/main" id="{BFCCF1AC-7128-4558-D130-587618203D8E}"/>
              </a:ext>
            </a:extLst>
          </p:cNvPr>
          <p:cNvSpPr>
            <a:spLocks noGrp="1"/>
          </p:cNvSpPr>
          <p:nvPr>
            <p:ph type="body" idx="1"/>
          </p:nvPr>
        </p:nvSpPr>
        <p:spPr/>
        <p:txBody>
          <a:bodyPr/>
          <a:lstStyle/>
          <a:p>
            <a:endParaRPr lang="es-ES_tradnl" dirty="0"/>
          </a:p>
        </p:txBody>
      </p:sp>
      <p:sp>
        <p:nvSpPr>
          <p:cNvPr id="4" name="Marcador de número de diapositiva 3">
            <a:extLst>
              <a:ext uri="{FF2B5EF4-FFF2-40B4-BE49-F238E27FC236}">
                <a16:creationId xmlns:a16="http://schemas.microsoft.com/office/drawing/2014/main" id="{E06B9CB6-7F90-D4F4-3BC5-66662AF5FB42}"/>
              </a:ext>
            </a:extLst>
          </p:cNvPr>
          <p:cNvSpPr>
            <a:spLocks noGrp="1"/>
          </p:cNvSpPr>
          <p:nvPr>
            <p:ph type="sldNum" idx="10"/>
          </p:nvPr>
        </p:nvSpPr>
        <p:spPr/>
        <p:txBody>
          <a:bodyPr/>
          <a:lstStyle/>
          <a:p>
            <a:pPr algn="r"/>
            <a:fld id="{13C3B623-6C9B-41FD-84A7-CD3729567FBE}" type="slidenum">
              <a:rPr lang="tr-TR" sz="1400" spc="-1" smtClean="0">
                <a:latin typeface="Times New Roman"/>
              </a:rPr>
              <a:t>50</a:t>
            </a:fld>
            <a:endParaRPr lang="tr-TR"/>
          </a:p>
        </p:txBody>
      </p:sp>
    </p:spTree>
    <p:extLst>
      <p:ext uri="{BB962C8B-B14F-4D97-AF65-F5344CB8AC3E}">
        <p14:creationId xmlns:p14="http://schemas.microsoft.com/office/powerpoint/2010/main" val="2151410503"/>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92D9BC-4367-5D7F-7AEB-741D422EC071}"/>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B6D3F91E-7F31-CB0F-0302-C279290E36EE}"/>
              </a:ext>
            </a:extLst>
          </p:cNvPr>
          <p:cNvSpPr>
            <a:spLocks noGrp="1" noRot="1" noChangeAspect="1"/>
          </p:cNvSpPr>
          <p:nvPr>
            <p:ph type="sldImg"/>
          </p:nvPr>
        </p:nvSpPr>
        <p:spPr>
          <a:xfrm>
            <a:off x="1624013" y="1257300"/>
            <a:ext cx="4524375" cy="3394075"/>
          </a:xfrm>
          <a:prstGeom prst="rect">
            <a:avLst/>
          </a:prstGeom>
          <a:noFill/>
          <a:ln w="12700">
            <a:solidFill>
              <a:prstClr val="black"/>
            </a:solidFill>
          </a:ln>
        </p:spPr>
      </p:sp>
      <p:sp>
        <p:nvSpPr>
          <p:cNvPr id="3" name="Marcador de notas 2">
            <a:extLst>
              <a:ext uri="{FF2B5EF4-FFF2-40B4-BE49-F238E27FC236}">
                <a16:creationId xmlns:a16="http://schemas.microsoft.com/office/drawing/2014/main" id="{2980FCDC-2C2A-B210-9495-A723AEB9615D}"/>
              </a:ext>
            </a:extLst>
          </p:cNvPr>
          <p:cNvSpPr>
            <a:spLocks noGrp="1"/>
          </p:cNvSpPr>
          <p:nvPr>
            <p:ph type="body" idx="1"/>
          </p:nvPr>
        </p:nvSpPr>
        <p:spPr/>
        <p:txBody>
          <a:bodyPr/>
          <a:lstStyle/>
          <a:p>
            <a:endParaRPr lang="es-ES_tradnl" dirty="0"/>
          </a:p>
        </p:txBody>
      </p:sp>
      <p:sp>
        <p:nvSpPr>
          <p:cNvPr id="4" name="Marcador de número de diapositiva 3">
            <a:extLst>
              <a:ext uri="{FF2B5EF4-FFF2-40B4-BE49-F238E27FC236}">
                <a16:creationId xmlns:a16="http://schemas.microsoft.com/office/drawing/2014/main" id="{63E64A58-ED6B-C588-60A1-D56B9C5C852A}"/>
              </a:ext>
            </a:extLst>
          </p:cNvPr>
          <p:cNvSpPr>
            <a:spLocks noGrp="1"/>
          </p:cNvSpPr>
          <p:nvPr>
            <p:ph type="sldNum" idx="10"/>
          </p:nvPr>
        </p:nvSpPr>
        <p:spPr/>
        <p:txBody>
          <a:bodyPr/>
          <a:lstStyle/>
          <a:p>
            <a:pPr algn="r"/>
            <a:fld id="{13C3B623-6C9B-41FD-84A7-CD3729567FBE}" type="slidenum">
              <a:rPr lang="tr-TR" sz="1400" spc="-1" smtClean="0">
                <a:latin typeface="Times New Roman"/>
              </a:rPr>
              <a:t>51</a:t>
            </a:fld>
            <a:endParaRPr lang="tr-TR"/>
          </a:p>
        </p:txBody>
      </p:sp>
    </p:spTree>
    <p:extLst>
      <p:ext uri="{BB962C8B-B14F-4D97-AF65-F5344CB8AC3E}">
        <p14:creationId xmlns:p14="http://schemas.microsoft.com/office/powerpoint/2010/main" val="2383319645"/>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a:xfrm>
            <a:off x="1624013" y="1257300"/>
            <a:ext cx="4524375" cy="3394075"/>
          </a:xfrm>
          <a:prstGeom prst="rect">
            <a:avLst/>
          </a:prstGeom>
          <a:noFill/>
          <a:ln w="12700">
            <a:solidFill>
              <a:prstClr val="black"/>
            </a:solidFill>
          </a:ln>
        </p:spPr>
      </p:sp>
      <p:sp>
        <p:nvSpPr>
          <p:cNvPr id="3" name="Marcador de notas 2"/>
          <p:cNvSpPr>
            <a:spLocks noGrp="1"/>
          </p:cNvSpPr>
          <p:nvPr>
            <p:ph type="body" idx="1"/>
          </p:nvPr>
        </p:nvSpPr>
        <p:spPr/>
        <p:txBody>
          <a:bodyPr/>
          <a:lstStyle/>
          <a:p>
            <a:pPr>
              <a:defRPr sz="2000"/>
            </a:pPr>
            <a:r>
              <a:rPr lang="es-MX" dirty="0"/>
              <a:t>Análisis de expedientes clínicos.</a:t>
            </a:r>
          </a:p>
          <a:p>
            <a:pPr>
              <a:defRPr sz="2000"/>
            </a:pPr>
            <a:r>
              <a:rPr lang="es-MX" dirty="0"/>
              <a:t>Generación automática de reportes.</a:t>
            </a:r>
          </a:p>
          <a:p>
            <a:pPr>
              <a:defRPr sz="2000"/>
            </a:pPr>
            <a:r>
              <a:rPr lang="es-MX" dirty="0"/>
              <a:t>Apoyo a educación médica.</a:t>
            </a:r>
          </a:p>
          <a:p>
            <a:pPr>
              <a:defRPr sz="2000"/>
            </a:pPr>
            <a:r>
              <a:rPr lang="es-MX" dirty="0"/>
              <a:t>Síntesis de literatura científica.</a:t>
            </a:r>
          </a:p>
          <a:p>
            <a:endParaRPr lang="es-MX" dirty="0"/>
          </a:p>
        </p:txBody>
      </p:sp>
      <p:sp>
        <p:nvSpPr>
          <p:cNvPr id="4" name="Marcador de número de diapositiva 3"/>
          <p:cNvSpPr>
            <a:spLocks noGrp="1"/>
          </p:cNvSpPr>
          <p:nvPr>
            <p:ph type="sldNum"/>
          </p:nvPr>
        </p:nvSpPr>
        <p:spPr/>
        <p:txBody>
          <a:bodyPr/>
          <a:lstStyle/>
          <a:p>
            <a:pPr algn="r"/>
            <a:fld id="{13C3B623-6C9B-41FD-84A7-CD3729567FBE}" type="slidenum">
              <a:rPr lang="en-US" sz="1400" spc="-1" smtClean="0">
                <a:latin typeface="Times New Roman"/>
              </a:rPr>
              <a:t>52</a:t>
            </a:fld>
            <a:endParaRPr lang="en-US"/>
          </a:p>
        </p:txBody>
      </p:sp>
    </p:spTree>
    <p:extLst>
      <p:ext uri="{BB962C8B-B14F-4D97-AF65-F5344CB8AC3E}">
        <p14:creationId xmlns:p14="http://schemas.microsoft.com/office/powerpoint/2010/main" val="2917080369"/>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a:xfrm>
            <a:off x="1624013" y="1257300"/>
            <a:ext cx="4524375" cy="3394075"/>
          </a:xfrm>
          <a:prstGeom prst="rect">
            <a:avLst/>
          </a:prstGeom>
          <a:noFill/>
          <a:ln w="12700">
            <a:solidFill>
              <a:prstClr val="black"/>
            </a:solidFill>
          </a:ln>
        </p:spPr>
      </p:sp>
      <p:sp>
        <p:nvSpPr>
          <p:cNvPr id="3" name="Marcador de notas 2"/>
          <p:cNvSpPr>
            <a:spLocks noGrp="1"/>
          </p:cNvSpPr>
          <p:nvPr>
            <p:ph type="body" idx="1"/>
          </p:nvPr>
        </p:nvSpPr>
        <p:spPr/>
        <p:txBody>
          <a:bodyPr/>
          <a:lstStyle/>
          <a:p>
            <a:pPr>
              <a:defRPr sz="2000"/>
            </a:pPr>
            <a:r>
              <a:rPr lang="es-MX" dirty="0"/>
              <a:t>Microsoft Copilot for Healthcare.</a:t>
            </a:r>
          </a:p>
          <a:p>
            <a:pPr>
              <a:defRPr sz="2000"/>
            </a:pPr>
            <a:r>
              <a:rPr lang="es-MX" dirty="0"/>
              <a:t>Google Med-PaLM.</a:t>
            </a:r>
          </a:p>
          <a:p>
            <a:pPr>
              <a:defRPr sz="2000"/>
            </a:pPr>
            <a:r>
              <a:rPr lang="es-MX" dirty="0"/>
              <a:t>Claude for Healthcare.</a:t>
            </a:r>
          </a:p>
          <a:p>
            <a:pPr>
              <a:defRPr sz="2000"/>
            </a:pPr>
            <a:r>
              <a:rPr lang="es-MX" dirty="0"/>
              <a:t>ChatGPT aplicado a documentación clínica.</a:t>
            </a:r>
          </a:p>
          <a:p>
            <a:endParaRPr lang="es-MX" dirty="0"/>
          </a:p>
        </p:txBody>
      </p:sp>
      <p:sp>
        <p:nvSpPr>
          <p:cNvPr id="4" name="Marcador de número de diapositiva 3"/>
          <p:cNvSpPr>
            <a:spLocks noGrp="1"/>
          </p:cNvSpPr>
          <p:nvPr>
            <p:ph type="sldNum"/>
          </p:nvPr>
        </p:nvSpPr>
        <p:spPr/>
        <p:txBody>
          <a:bodyPr/>
          <a:lstStyle/>
          <a:p>
            <a:pPr algn="r"/>
            <a:fld id="{13C3B623-6C9B-41FD-84A7-CD3729567FBE}" type="slidenum">
              <a:rPr lang="en-US" sz="1400" spc="-1" smtClean="0">
                <a:latin typeface="Times New Roman"/>
              </a:rPr>
              <a:t>53</a:t>
            </a:fld>
            <a:endParaRPr lang="en-US"/>
          </a:p>
        </p:txBody>
      </p:sp>
    </p:spTree>
    <p:extLst>
      <p:ext uri="{BB962C8B-B14F-4D97-AF65-F5344CB8AC3E}">
        <p14:creationId xmlns:p14="http://schemas.microsoft.com/office/powerpoint/2010/main" val="1111660919"/>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B75BE6-0092-1214-02CE-66FA729B8FF6}"/>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59723813-D116-90A7-AA2B-F74A05E27B12}"/>
              </a:ext>
            </a:extLst>
          </p:cNvPr>
          <p:cNvSpPr>
            <a:spLocks noGrp="1" noRot="1" noChangeAspect="1"/>
          </p:cNvSpPr>
          <p:nvPr>
            <p:ph type="sldImg"/>
          </p:nvPr>
        </p:nvSpPr>
        <p:spPr>
          <a:xfrm>
            <a:off x="1624013" y="1257300"/>
            <a:ext cx="4524375" cy="3394075"/>
          </a:xfrm>
          <a:prstGeom prst="rect">
            <a:avLst/>
          </a:prstGeom>
          <a:noFill/>
          <a:ln w="12700">
            <a:solidFill>
              <a:prstClr val="black"/>
            </a:solidFill>
          </a:ln>
        </p:spPr>
      </p:sp>
      <p:sp>
        <p:nvSpPr>
          <p:cNvPr id="3" name="Marcador de notas 2">
            <a:extLst>
              <a:ext uri="{FF2B5EF4-FFF2-40B4-BE49-F238E27FC236}">
                <a16:creationId xmlns:a16="http://schemas.microsoft.com/office/drawing/2014/main" id="{665A6411-2E30-3955-5C59-077F593F9393}"/>
              </a:ext>
            </a:extLst>
          </p:cNvPr>
          <p:cNvSpPr>
            <a:spLocks noGrp="1"/>
          </p:cNvSpPr>
          <p:nvPr>
            <p:ph type="body" idx="1"/>
          </p:nvPr>
        </p:nvSpPr>
        <p:spPr/>
        <p:txBody>
          <a:bodyPr/>
          <a:lstStyle/>
          <a:p>
            <a:endParaRPr lang="es-ES_tradnl" dirty="0"/>
          </a:p>
        </p:txBody>
      </p:sp>
      <p:sp>
        <p:nvSpPr>
          <p:cNvPr id="4" name="Marcador de número de diapositiva 3">
            <a:extLst>
              <a:ext uri="{FF2B5EF4-FFF2-40B4-BE49-F238E27FC236}">
                <a16:creationId xmlns:a16="http://schemas.microsoft.com/office/drawing/2014/main" id="{42EEF219-4E48-7501-29AB-494CF436048D}"/>
              </a:ext>
            </a:extLst>
          </p:cNvPr>
          <p:cNvSpPr>
            <a:spLocks noGrp="1"/>
          </p:cNvSpPr>
          <p:nvPr>
            <p:ph type="sldNum" idx="10"/>
          </p:nvPr>
        </p:nvSpPr>
        <p:spPr/>
        <p:txBody>
          <a:bodyPr/>
          <a:lstStyle/>
          <a:p>
            <a:pPr algn="r"/>
            <a:fld id="{13C3B623-6C9B-41FD-84A7-CD3729567FBE}" type="slidenum">
              <a:rPr lang="tr-TR" sz="1400" spc="-1" smtClean="0">
                <a:latin typeface="Times New Roman"/>
              </a:rPr>
              <a:t>54</a:t>
            </a:fld>
            <a:endParaRPr lang="tr-TR"/>
          </a:p>
        </p:txBody>
      </p:sp>
    </p:spTree>
    <p:extLst>
      <p:ext uri="{BB962C8B-B14F-4D97-AF65-F5344CB8AC3E}">
        <p14:creationId xmlns:p14="http://schemas.microsoft.com/office/powerpoint/2010/main" val="210944457"/>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0A5B0B-0955-FA59-23C7-39FEDE936054}"/>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A02D8BC1-EC53-6A57-35AA-35123730FC6A}"/>
              </a:ext>
            </a:extLst>
          </p:cNvPr>
          <p:cNvSpPr>
            <a:spLocks noGrp="1" noRot="1" noChangeAspect="1"/>
          </p:cNvSpPr>
          <p:nvPr>
            <p:ph type="sldImg"/>
          </p:nvPr>
        </p:nvSpPr>
        <p:spPr>
          <a:xfrm>
            <a:off x="1624013" y="1257300"/>
            <a:ext cx="4524375" cy="3394075"/>
          </a:xfrm>
          <a:prstGeom prst="rect">
            <a:avLst/>
          </a:prstGeom>
          <a:noFill/>
          <a:ln w="12700">
            <a:solidFill>
              <a:prstClr val="black"/>
            </a:solidFill>
          </a:ln>
        </p:spPr>
      </p:sp>
      <p:sp>
        <p:nvSpPr>
          <p:cNvPr id="3" name="Marcador de notas 2">
            <a:extLst>
              <a:ext uri="{FF2B5EF4-FFF2-40B4-BE49-F238E27FC236}">
                <a16:creationId xmlns:a16="http://schemas.microsoft.com/office/drawing/2014/main" id="{6662A991-8B9F-87FD-3BF3-78583A3C0834}"/>
              </a:ext>
            </a:extLst>
          </p:cNvPr>
          <p:cNvSpPr>
            <a:spLocks noGrp="1"/>
          </p:cNvSpPr>
          <p:nvPr>
            <p:ph type="body" idx="1"/>
          </p:nvPr>
        </p:nvSpPr>
        <p:spPr/>
        <p:txBody>
          <a:bodyPr/>
          <a:lstStyle/>
          <a:p>
            <a:r>
              <a:rPr lang="es-ES_tradnl" dirty="0" err="1"/>
              <a:t>LLMs</a:t>
            </a:r>
            <a:r>
              <a:rPr lang="es-ES_tradnl" dirty="0"/>
              <a:t> </a:t>
            </a:r>
            <a:r>
              <a:rPr lang="es-ES_tradnl" dirty="0" err="1"/>
              <a:t>preentrenados</a:t>
            </a:r>
            <a:r>
              <a:rPr lang="es-ES_tradnl" dirty="0"/>
              <a:t> en el contexto médico</a:t>
            </a:r>
          </a:p>
        </p:txBody>
      </p:sp>
      <p:sp>
        <p:nvSpPr>
          <p:cNvPr id="4" name="Marcador de número de diapositiva 3">
            <a:extLst>
              <a:ext uri="{FF2B5EF4-FFF2-40B4-BE49-F238E27FC236}">
                <a16:creationId xmlns:a16="http://schemas.microsoft.com/office/drawing/2014/main" id="{64F95D14-4800-BF74-BBDE-B08A9AD2D4CD}"/>
              </a:ext>
            </a:extLst>
          </p:cNvPr>
          <p:cNvSpPr>
            <a:spLocks noGrp="1"/>
          </p:cNvSpPr>
          <p:nvPr>
            <p:ph type="sldNum" idx="10"/>
          </p:nvPr>
        </p:nvSpPr>
        <p:spPr/>
        <p:txBody>
          <a:bodyPr/>
          <a:lstStyle/>
          <a:p>
            <a:pPr algn="r"/>
            <a:fld id="{13C3B623-6C9B-41FD-84A7-CD3729567FBE}" type="slidenum">
              <a:rPr lang="tr-TR" sz="1400" spc="-1" smtClean="0">
                <a:latin typeface="Times New Roman"/>
              </a:rPr>
              <a:t>55</a:t>
            </a:fld>
            <a:endParaRPr lang="tr-TR"/>
          </a:p>
        </p:txBody>
      </p:sp>
    </p:spTree>
    <p:extLst>
      <p:ext uri="{BB962C8B-B14F-4D97-AF65-F5344CB8AC3E}">
        <p14:creationId xmlns:p14="http://schemas.microsoft.com/office/powerpoint/2010/main" val="3218904923"/>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613BBE-D852-DAC7-ECD9-47BFFBF475ED}"/>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568F55CC-C45C-09F4-C60A-8DE4736EE217}"/>
              </a:ext>
            </a:extLst>
          </p:cNvPr>
          <p:cNvSpPr>
            <a:spLocks noGrp="1" noRot="1" noChangeAspect="1"/>
          </p:cNvSpPr>
          <p:nvPr>
            <p:ph type="sldImg"/>
          </p:nvPr>
        </p:nvSpPr>
        <p:spPr>
          <a:xfrm>
            <a:off x="1624013" y="1257300"/>
            <a:ext cx="4524375" cy="3394075"/>
          </a:xfrm>
          <a:prstGeom prst="rect">
            <a:avLst/>
          </a:prstGeom>
          <a:noFill/>
          <a:ln w="12700">
            <a:solidFill>
              <a:prstClr val="black"/>
            </a:solidFill>
          </a:ln>
        </p:spPr>
      </p:sp>
      <p:sp>
        <p:nvSpPr>
          <p:cNvPr id="3" name="Marcador de notas 2">
            <a:extLst>
              <a:ext uri="{FF2B5EF4-FFF2-40B4-BE49-F238E27FC236}">
                <a16:creationId xmlns:a16="http://schemas.microsoft.com/office/drawing/2014/main" id="{5817C935-A043-0042-3B48-05C7B1A55E3A}"/>
              </a:ext>
            </a:extLst>
          </p:cNvPr>
          <p:cNvSpPr>
            <a:spLocks noGrp="1"/>
          </p:cNvSpPr>
          <p:nvPr>
            <p:ph type="body" idx="1"/>
          </p:nvPr>
        </p:nvSpPr>
        <p:spPr/>
        <p:txBody>
          <a:bodyPr/>
          <a:lstStyle/>
          <a:p>
            <a:endParaRPr lang="es-ES_tradnl" dirty="0"/>
          </a:p>
        </p:txBody>
      </p:sp>
      <p:sp>
        <p:nvSpPr>
          <p:cNvPr id="4" name="Marcador de número de diapositiva 3">
            <a:extLst>
              <a:ext uri="{FF2B5EF4-FFF2-40B4-BE49-F238E27FC236}">
                <a16:creationId xmlns:a16="http://schemas.microsoft.com/office/drawing/2014/main" id="{01CE71B0-DDED-8AC8-4C79-645C69EAE296}"/>
              </a:ext>
            </a:extLst>
          </p:cNvPr>
          <p:cNvSpPr>
            <a:spLocks noGrp="1"/>
          </p:cNvSpPr>
          <p:nvPr>
            <p:ph type="sldNum" idx="10"/>
          </p:nvPr>
        </p:nvSpPr>
        <p:spPr/>
        <p:txBody>
          <a:bodyPr/>
          <a:lstStyle/>
          <a:p>
            <a:pPr algn="r"/>
            <a:fld id="{13C3B623-6C9B-41FD-84A7-CD3729567FBE}" type="slidenum">
              <a:rPr lang="tr-TR" sz="1400" spc="-1" smtClean="0">
                <a:latin typeface="Times New Roman"/>
              </a:rPr>
              <a:t>56</a:t>
            </a:fld>
            <a:endParaRPr lang="tr-TR"/>
          </a:p>
        </p:txBody>
      </p:sp>
    </p:spTree>
    <p:extLst>
      <p:ext uri="{BB962C8B-B14F-4D97-AF65-F5344CB8AC3E}">
        <p14:creationId xmlns:p14="http://schemas.microsoft.com/office/powerpoint/2010/main" val="1662057116"/>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265C3B-3F32-DD60-EDF6-B755A56F4ECD}"/>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FAF7643D-F64B-2EA2-4625-F26872782DC6}"/>
              </a:ext>
            </a:extLst>
          </p:cNvPr>
          <p:cNvSpPr>
            <a:spLocks noGrp="1" noRot="1" noChangeAspect="1"/>
          </p:cNvSpPr>
          <p:nvPr>
            <p:ph type="sldImg"/>
          </p:nvPr>
        </p:nvSpPr>
        <p:spPr>
          <a:xfrm>
            <a:off x="1624013" y="1257300"/>
            <a:ext cx="4524375" cy="3394075"/>
          </a:xfrm>
          <a:prstGeom prst="rect">
            <a:avLst/>
          </a:prstGeom>
          <a:noFill/>
          <a:ln w="12700">
            <a:solidFill>
              <a:prstClr val="black"/>
            </a:solidFill>
          </a:ln>
        </p:spPr>
      </p:sp>
      <p:sp>
        <p:nvSpPr>
          <p:cNvPr id="3" name="Marcador de notas 2">
            <a:extLst>
              <a:ext uri="{FF2B5EF4-FFF2-40B4-BE49-F238E27FC236}">
                <a16:creationId xmlns:a16="http://schemas.microsoft.com/office/drawing/2014/main" id="{93305493-FA61-EBCC-BBB2-B16384598F12}"/>
              </a:ext>
            </a:extLst>
          </p:cNvPr>
          <p:cNvSpPr>
            <a:spLocks noGrp="1"/>
          </p:cNvSpPr>
          <p:nvPr>
            <p:ph type="body" idx="1"/>
          </p:nvPr>
        </p:nvSpPr>
        <p:spPr/>
        <p:txBody>
          <a:bodyPr/>
          <a:lstStyle/>
          <a:p>
            <a:endParaRPr lang="es-ES_tradnl" dirty="0"/>
          </a:p>
        </p:txBody>
      </p:sp>
      <p:sp>
        <p:nvSpPr>
          <p:cNvPr id="4" name="Marcador de número de diapositiva 3">
            <a:extLst>
              <a:ext uri="{FF2B5EF4-FFF2-40B4-BE49-F238E27FC236}">
                <a16:creationId xmlns:a16="http://schemas.microsoft.com/office/drawing/2014/main" id="{72F87DC2-F6D3-4379-07B6-09035268A22D}"/>
              </a:ext>
            </a:extLst>
          </p:cNvPr>
          <p:cNvSpPr>
            <a:spLocks noGrp="1"/>
          </p:cNvSpPr>
          <p:nvPr>
            <p:ph type="sldNum" idx="10"/>
          </p:nvPr>
        </p:nvSpPr>
        <p:spPr/>
        <p:txBody>
          <a:bodyPr/>
          <a:lstStyle/>
          <a:p>
            <a:pPr algn="r"/>
            <a:fld id="{13C3B623-6C9B-41FD-84A7-CD3729567FBE}" type="slidenum">
              <a:rPr lang="tr-TR" sz="1400" spc="-1" smtClean="0">
                <a:latin typeface="Times New Roman"/>
              </a:rPr>
              <a:t>57</a:t>
            </a:fld>
            <a:endParaRPr lang="tr-TR"/>
          </a:p>
        </p:txBody>
      </p:sp>
    </p:spTree>
    <p:extLst>
      <p:ext uri="{BB962C8B-B14F-4D97-AF65-F5344CB8AC3E}">
        <p14:creationId xmlns:p14="http://schemas.microsoft.com/office/powerpoint/2010/main" val="4023667084"/>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DA1647-44B5-34D9-A73A-656CA1B971A6}"/>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457C3E71-82FE-B9EA-11B6-82E3FA36F698}"/>
              </a:ext>
            </a:extLst>
          </p:cNvPr>
          <p:cNvSpPr>
            <a:spLocks noGrp="1" noRot="1" noChangeAspect="1"/>
          </p:cNvSpPr>
          <p:nvPr>
            <p:ph type="sldImg"/>
          </p:nvPr>
        </p:nvSpPr>
        <p:spPr>
          <a:xfrm>
            <a:off x="1624013" y="1257300"/>
            <a:ext cx="4524375" cy="3394075"/>
          </a:xfrm>
          <a:prstGeom prst="rect">
            <a:avLst/>
          </a:prstGeom>
          <a:noFill/>
          <a:ln w="12700">
            <a:solidFill>
              <a:prstClr val="black"/>
            </a:solidFill>
          </a:ln>
        </p:spPr>
      </p:sp>
      <p:sp>
        <p:nvSpPr>
          <p:cNvPr id="3" name="Marcador de notas 2">
            <a:extLst>
              <a:ext uri="{FF2B5EF4-FFF2-40B4-BE49-F238E27FC236}">
                <a16:creationId xmlns:a16="http://schemas.microsoft.com/office/drawing/2014/main" id="{4A1C07FB-F982-95B7-C5AD-998954F78892}"/>
              </a:ext>
            </a:extLst>
          </p:cNvPr>
          <p:cNvSpPr>
            <a:spLocks noGrp="1"/>
          </p:cNvSpPr>
          <p:nvPr>
            <p:ph type="body" idx="1"/>
          </p:nvPr>
        </p:nvSpPr>
        <p:spPr/>
        <p:txBody>
          <a:bodyPr/>
          <a:lstStyle/>
          <a:p>
            <a:pPr>
              <a:defRPr sz="2000"/>
            </a:pPr>
            <a:r>
              <a:rPr lang="es-MX" dirty="0"/>
              <a:t>Los LLMs representan un avance importante en Inteligencia Artificial.</a:t>
            </a:r>
          </a:p>
          <a:p>
            <a:pPr>
              <a:defRPr sz="2000"/>
            </a:pPr>
            <a:r>
              <a:rPr lang="es-MX" dirty="0"/>
              <a:t>Permiten comprender y generar lenguaje natural.</a:t>
            </a:r>
          </a:p>
          <a:p>
            <a:pPr>
              <a:defRPr sz="2000"/>
            </a:pPr>
            <a:r>
              <a:rPr lang="es-MX" dirty="0"/>
              <a:t>Tienen aplicaciones crecientes en medicina y sistemas de salud.</a:t>
            </a:r>
          </a:p>
          <a:p>
            <a:endParaRPr lang="es-MX" dirty="0"/>
          </a:p>
        </p:txBody>
      </p:sp>
      <p:sp>
        <p:nvSpPr>
          <p:cNvPr id="4" name="Marcador de número de diapositiva 3">
            <a:extLst>
              <a:ext uri="{FF2B5EF4-FFF2-40B4-BE49-F238E27FC236}">
                <a16:creationId xmlns:a16="http://schemas.microsoft.com/office/drawing/2014/main" id="{D3C705B2-15AE-6EFA-DB85-B27780DAC6C6}"/>
              </a:ext>
            </a:extLst>
          </p:cNvPr>
          <p:cNvSpPr>
            <a:spLocks noGrp="1"/>
          </p:cNvSpPr>
          <p:nvPr>
            <p:ph type="sldNum"/>
          </p:nvPr>
        </p:nvSpPr>
        <p:spPr/>
        <p:txBody>
          <a:bodyPr/>
          <a:lstStyle/>
          <a:p>
            <a:pPr algn="r"/>
            <a:fld id="{13C3B623-6C9B-41FD-84A7-CD3729567FBE}" type="slidenum">
              <a:rPr lang="en-US" sz="1400" spc="-1" smtClean="0">
                <a:latin typeface="Times New Roman"/>
              </a:rPr>
              <a:t>58</a:t>
            </a:fld>
            <a:endParaRPr lang="en-US"/>
          </a:p>
        </p:txBody>
      </p:sp>
    </p:spTree>
    <p:extLst>
      <p:ext uri="{BB962C8B-B14F-4D97-AF65-F5344CB8AC3E}">
        <p14:creationId xmlns:p14="http://schemas.microsoft.com/office/powerpoint/2010/main" val="2329602940"/>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F80D4A-7102-C67E-59D6-2A389A36BCCF}"/>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AAF26480-25AB-617C-7DEA-C0A9C6B85F36}"/>
              </a:ext>
            </a:extLst>
          </p:cNvPr>
          <p:cNvSpPr>
            <a:spLocks noGrp="1" noRot="1" noChangeAspect="1"/>
          </p:cNvSpPr>
          <p:nvPr>
            <p:ph type="sldImg"/>
          </p:nvPr>
        </p:nvSpPr>
        <p:spPr>
          <a:xfrm>
            <a:off x="1624013" y="1257300"/>
            <a:ext cx="4524375" cy="3394075"/>
          </a:xfrm>
          <a:prstGeom prst="rect">
            <a:avLst/>
          </a:prstGeom>
          <a:noFill/>
          <a:ln w="12700">
            <a:solidFill>
              <a:prstClr val="black"/>
            </a:solidFill>
          </a:ln>
        </p:spPr>
      </p:sp>
      <p:sp>
        <p:nvSpPr>
          <p:cNvPr id="3" name="Marcador de notas 2">
            <a:extLst>
              <a:ext uri="{FF2B5EF4-FFF2-40B4-BE49-F238E27FC236}">
                <a16:creationId xmlns:a16="http://schemas.microsoft.com/office/drawing/2014/main" id="{61347A44-0188-44E5-BCC2-4D4FF92AAFA8}"/>
              </a:ext>
            </a:extLst>
          </p:cNvPr>
          <p:cNvSpPr>
            <a:spLocks noGrp="1"/>
          </p:cNvSpPr>
          <p:nvPr>
            <p:ph type="body" idx="1"/>
          </p:nvPr>
        </p:nvSpPr>
        <p:spPr/>
        <p:txBody>
          <a:bodyPr/>
          <a:lstStyle/>
          <a:p>
            <a:pPr>
              <a:defRPr sz="2000"/>
            </a:pPr>
            <a:r>
              <a:rPr lang="es-MX" dirty="0"/>
              <a:t>Los LLMs representan un avance importante en Inteligencia Artificial.</a:t>
            </a:r>
          </a:p>
          <a:p>
            <a:pPr>
              <a:defRPr sz="2000"/>
            </a:pPr>
            <a:r>
              <a:rPr lang="es-MX" dirty="0"/>
              <a:t>Permiten comprender y generar lenguaje natural.</a:t>
            </a:r>
          </a:p>
          <a:p>
            <a:pPr>
              <a:defRPr sz="2000"/>
            </a:pPr>
            <a:r>
              <a:rPr lang="es-MX" dirty="0"/>
              <a:t>Tienen aplicaciones crecientes en medicina y sistemas de salud.</a:t>
            </a:r>
          </a:p>
          <a:p>
            <a:endParaRPr lang="es-MX" dirty="0"/>
          </a:p>
        </p:txBody>
      </p:sp>
      <p:sp>
        <p:nvSpPr>
          <p:cNvPr id="4" name="Marcador de número de diapositiva 3">
            <a:extLst>
              <a:ext uri="{FF2B5EF4-FFF2-40B4-BE49-F238E27FC236}">
                <a16:creationId xmlns:a16="http://schemas.microsoft.com/office/drawing/2014/main" id="{3A35E5B2-AA12-6427-DAC0-13E7A5569F83}"/>
              </a:ext>
            </a:extLst>
          </p:cNvPr>
          <p:cNvSpPr>
            <a:spLocks noGrp="1"/>
          </p:cNvSpPr>
          <p:nvPr>
            <p:ph type="sldNum"/>
          </p:nvPr>
        </p:nvSpPr>
        <p:spPr/>
        <p:txBody>
          <a:bodyPr/>
          <a:lstStyle/>
          <a:p>
            <a:pPr algn="r"/>
            <a:fld id="{13C3B623-6C9B-41FD-84A7-CD3729567FBE}" type="slidenum">
              <a:rPr lang="en-US" sz="1400" spc="-1" smtClean="0">
                <a:latin typeface="Times New Roman"/>
              </a:rPr>
              <a:t>59</a:t>
            </a:fld>
            <a:endParaRPr lang="en-US"/>
          </a:p>
        </p:txBody>
      </p:sp>
    </p:spTree>
    <p:extLst>
      <p:ext uri="{BB962C8B-B14F-4D97-AF65-F5344CB8AC3E}">
        <p14:creationId xmlns:p14="http://schemas.microsoft.com/office/powerpoint/2010/main" val="1135373263"/>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2A8699-C15E-5BE1-8B16-679DE96A99E7}"/>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5B5AB634-67AD-98B1-B23B-04D1858E2D5F}"/>
              </a:ext>
            </a:extLst>
          </p:cNvPr>
          <p:cNvSpPr>
            <a:spLocks noGrp="1" noRot="1" noChangeAspect="1"/>
          </p:cNvSpPr>
          <p:nvPr>
            <p:ph type="sldImg"/>
          </p:nvPr>
        </p:nvSpPr>
        <p:spPr>
          <a:xfrm>
            <a:off x="1624013" y="1257300"/>
            <a:ext cx="4524375" cy="3394075"/>
          </a:xfrm>
          <a:prstGeom prst="rect">
            <a:avLst/>
          </a:prstGeom>
          <a:noFill/>
          <a:ln w="12700">
            <a:solidFill>
              <a:prstClr val="black"/>
            </a:solidFill>
          </a:ln>
        </p:spPr>
      </p:sp>
      <p:sp>
        <p:nvSpPr>
          <p:cNvPr id="3" name="Marcador de notas 2">
            <a:extLst>
              <a:ext uri="{FF2B5EF4-FFF2-40B4-BE49-F238E27FC236}">
                <a16:creationId xmlns:a16="http://schemas.microsoft.com/office/drawing/2014/main" id="{AFD9414E-2623-24DF-81E9-9D28C11B8C57}"/>
              </a:ext>
            </a:extLst>
          </p:cNvPr>
          <p:cNvSpPr>
            <a:spLocks noGrp="1"/>
          </p:cNvSpPr>
          <p:nvPr>
            <p:ph type="body" idx="1"/>
          </p:nvPr>
        </p:nvSpPr>
        <p:spPr/>
        <p:txBody>
          <a:bodyPr/>
          <a:lstStyle/>
          <a:p>
            <a:pPr>
              <a:defRPr sz="2000"/>
            </a:pPr>
            <a:r>
              <a:rPr lang="es-MX" dirty="0"/>
              <a:t>Los LLMs representan un avance importante en Inteligencia Artificial.</a:t>
            </a:r>
          </a:p>
          <a:p>
            <a:pPr>
              <a:defRPr sz="2000"/>
            </a:pPr>
            <a:r>
              <a:rPr lang="es-MX" dirty="0"/>
              <a:t>Permiten comprender y generar lenguaje natural.</a:t>
            </a:r>
          </a:p>
          <a:p>
            <a:pPr>
              <a:defRPr sz="2000"/>
            </a:pPr>
            <a:r>
              <a:rPr lang="es-MX" dirty="0"/>
              <a:t>Tienen aplicaciones crecientes en medicina y sistemas de salud.</a:t>
            </a:r>
          </a:p>
          <a:p>
            <a:endParaRPr lang="es-MX" dirty="0"/>
          </a:p>
        </p:txBody>
      </p:sp>
      <p:sp>
        <p:nvSpPr>
          <p:cNvPr id="4" name="Marcador de número de diapositiva 3">
            <a:extLst>
              <a:ext uri="{FF2B5EF4-FFF2-40B4-BE49-F238E27FC236}">
                <a16:creationId xmlns:a16="http://schemas.microsoft.com/office/drawing/2014/main" id="{1A8D0F51-B8DB-7A36-DF05-2BB3DBEBB24C}"/>
              </a:ext>
            </a:extLst>
          </p:cNvPr>
          <p:cNvSpPr>
            <a:spLocks noGrp="1"/>
          </p:cNvSpPr>
          <p:nvPr>
            <p:ph type="sldNum"/>
          </p:nvPr>
        </p:nvSpPr>
        <p:spPr/>
        <p:txBody>
          <a:bodyPr/>
          <a:lstStyle/>
          <a:p>
            <a:pPr algn="r"/>
            <a:fld id="{13C3B623-6C9B-41FD-84A7-CD3729567FBE}" type="slidenum">
              <a:rPr lang="en-US" sz="1400" spc="-1" smtClean="0">
                <a:latin typeface="Times New Roman"/>
              </a:rPr>
              <a:t>60</a:t>
            </a:fld>
            <a:endParaRPr lang="en-US"/>
          </a:p>
        </p:txBody>
      </p:sp>
    </p:spTree>
    <p:extLst>
      <p:ext uri="{BB962C8B-B14F-4D97-AF65-F5344CB8AC3E}">
        <p14:creationId xmlns:p14="http://schemas.microsoft.com/office/powerpoint/2010/main" val="1285520176"/>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B3FE25-A50C-B9E5-0AC0-B6352C3642CE}"/>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99F5FDA2-EAE4-B1E6-18A0-CD47AF69F9CF}"/>
              </a:ext>
            </a:extLst>
          </p:cNvPr>
          <p:cNvSpPr>
            <a:spLocks noGrp="1" noRot="1" noChangeAspect="1"/>
          </p:cNvSpPr>
          <p:nvPr>
            <p:ph type="sldImg"/>
          </p:nvPr>
        </p:nvSpPr>
        <p:spPr>
          <a:xfrm>
            <a:off x="1624013" y="1257300"/>
            <a:ext cx="4524375" cy="3394075"/>
          </a:xfrm>
          <a:prstGeom prst="rect">
            <a:avLst/>
          </a:prstGeom>
          <a:noFill/>
          <a:ln w="12700">
            <a:solidFill>
              <a:prstClr val="black"/>
            </a:solidFill>
          </a:ln>
        </p:spPr>
      </p:sp>
      <p:sp>
        <p:nvSpPr>
          <p:cNvPr id="3" name="Marcador de notas 2">
            <a:extLst>
              <a:ext uri="{FF2B5EF4-FFF2-40B4-BE49-F238E27FC236}">
                <a16:creationId xmlns:a16="http://schemas.microsoft.com/office/drawing/2014/main" id="{75E9656C-791D-A72C-3EAC-A051DF0B9A22}"/>
              </a:ext>
            </a:extLst>
          </p:cNvPr>
          <p:cNvSpPr>
            <a:spLocks noGrp="1"/>
          </p:cNvSpPr>
          <p:nvPr>
            <p:ph type="body" idx="1"/>
          </p:nvPr>
        </p:nvSpPr>
        <p:spPr/>
        <p:txBody>
          <a:bodyPr/>
          <a:lstStyle/>
          <a:p>
            <a:pPr>
              <a:defRPr sz="2000"/>
            </a:pPr>
            <a:r>
              <a:rPr lang="es-MX" dirty="0"/>
              <a:t>Los LLMs representan un avance importante en Inteligencia Artificial.</a:t>
            </a:r>
          </a:p>
          <a:p>
            <a:pPr>
              <a:defRPr sz="2000"/>
            </a:pPr>
            <a:r>
              <a:rPr lang="es-MX" dirty="0"/>
              <a:t>Permiten comprender y generar lenguaje natural.</a:t>
            </a:r>
          </a:p>
          <a:p>
            <a:pPr>
              <a:defRPr sz="2000"/>
            </a:pPr>
            <a:r>
              <a:rPr lang="es-MX" dirty="0"/>
              <a:t>Tienen aplicaciones crecientes en medicina y sistemas de salud.</a:t>
            </a:r>
          </a:p>
          <a:p>
            <a:endParaRPr lang="es-MX" dirty="0"/>
          </a:p>
        </p:txBody>
      </p:sp>
      <p:sp>
        <p:nvSpPr>
          <p:cNvPr id="4" name="Marcador de número de diapositiva 3">
            <a:extLst>
              <a:ext uri="{FF2B5EF4-FFF2-40B4-BE49-F238E27FC236}">
                <a16:creationId xmlns:a16="http://schemas.microsoft.com/office/drawing/2014/main" id="{2C62572C-24B8-D49E-F648-934D6E9FB20C}"/>
              </a:ext>
            </a:extLst>
          </p:cNvPr>
          <p:cNvSpPr>
            <a:spLocks noGrp="1"/>
          </p:cNvSpPr>
          <p:nvPr>
            <p:ph type="sldNum"/>
          </p:nvPr>
        </p:nvSpPr>
        <p:spPr/>
        <p:txBody>
          <a:bodyPr/>
          <a:lstStyle/>
          <a:p>
            <a:pPr algn="r"/>
            <a:fld id="{13C3B623-6C9B-41FD-84A7-CD3729567FBE}" type="slidenum">
              <a:rPr lang="en-US" sz="1400" spc="-1" smtClean="0">
                <a:latin typeface="Times New Roman"/>
              </a:rPr>
              <a:t>61</a:t>
            </a:fld>
            <a:endParaRPr lang="en-US"/>
          </a:p>
        </p:txBody>
      </p:sp>
    </p:spTree>
    <p:extLst>
      <p:ext uri="{BB962C8B-B14F-4D97-AF65-F5344CB8AC3E}">
        <p14:creationId xmlns:p14="http://schemas.microsoft.com/office/powerpoint/2010/main" val="525854475"/>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479BE0-C92C-7615-3107-838D053C54E0}"/>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90DE1FC1-C27A-BC7B-0CCF-1DC6F48ED696}"/>
              </a:ext>
            </a:extLst>
          </p:cNvPr>
          <p:cNvSpPr>
            <a:spLocks noGrp="1" noRot="1" noChangeAspect="1"/>
          </p:cNvSpPr>
          <p:nvPr>
            <p:ph type="sldImg"/>
          </p:nvPr>
        </p:nvSpPr>
        <p:spPr>
          <a:xfrm>
            <a:off x="1624013" y="1257300"/>
            <a:ext cx="4524375" cy="3394075"/>
          </a:xfrm>
          <a:prstGeom prst="rect">
            <a:avLst/>
          </a:prstGeom>
          <a:noFill/>
          <a:ln w="12700">
            <a:solidFill>
              <a:prstClr val="black"/>
            </a:solidFill>
          </a:ln>
        </p:spPr>
      </p:sp>
      <p:sp>
        <p:nvSpPr>
          <p:cNvPr id="3" name="Marcador de notas 2">
            <a:extLst>
              <a:ext uri="{FF2B5EF4-FFF2-40B4-BE49-F238E27FC236}">
                <a16:creationId xmlns:a16="http://schemas.microsoft.com/office/drawing/2014/main" id="{20E61162-76EC-1D1B-9D4F-C61100B4575A}"/>
              </a:ext>
            </a:extLst>
          </p:cNvPr>
          <p:cNvSpPr>
            <a:spLocks noGrp="1"/>
          </p:cNvSpPr>
          <p:nvPr>
            <p:ph type="body" idx="1"/>
          </p:nvPr>
        </p:nvSpPr>
        <p:spPr/>
        <p:txBody>
          <a:bodyPr/>
          <a:lstStyle/>
          <a:p>
            <a:pPr>
              <a:defRPr sz="2000"/>
            </a:pPr>
            <a:r>
              <a:rPr lang="es-MX" dirty="0"/>
              <a:t>Los LLMs representan un avance importante en Inteligencia Artificial.</a:t>
            </a:r>
          </a:p>
          <a:p>
            <a:pPr>
              <a:defRPr sz="2000"/>
            </a:pPr>
            <a:r>
              <a:rPr lang="es-MX" dirty="0"/>
              <a:t>Permiten comprender y generar lenguaje natural.</a:t>
            </a:r>
          </a:p>
          <a:p>
            <a:pPr>
              <a:defRPr sz="2000"/>
            </a:pPr>
            <a:r>
              <a:rPr lang="es-MX" dirty="0"/>
              <a:t>Tienen aplicaciones crecientes en medicina y sistemas de salud.</a:t>
            </a:r>
          </a:p>
          <a:p>
            <a:endParaRPr lang="es-MX" dirty="0"/>
          </a:p>
        </p:txBody>
      </p:sp>
      <p:sp>
        <p:nvSpPr>
          <p:cNvPr id="4" name="Marcador de número de diapositiva 3">
            <a:extLst>
              <a:ext uri="{FF2B5EF4-FFF2-40B4-BE49-F238E27FC236}">
                <a16:creationId xmlns:a16="http://schemas.microsoft.com/office/drawing/2014/main" id="{12F555B6-D9F4-4BDC-455D-F62DEE10928F}"/>
              </a:ext>
            </a:extLst>
          </p:cNvPr>
          <p:cNvSpPr>
            <a:spLocks noGrp="1"/>
          </p:cNvSpPr>
          <p:nvPr>
            <p:ph type="sldNum"/>
          </p:nvPr>
        </p:nvSpPr>
        <p:spPr/>
        <p:txBody>
          <a:bodyPr/>
          <a:lstStyle/>
          <a:p>
            <a:pPr algn="r"/>
            <a:fld id="{13C3B623-6C9B-41FD-84A7-CD3729567FBE}" type="slidenum">
              <a:rPr lang="en-US" sz="1400" spc="-1" smtClean="0">
                <a:latin typeface="Times New Roman"/>
              </a:rPr>
              <a:t>62</a:t>
            </a:fld>
            <a:endParaRPr lang="en-US"/>
          </a:p>
        </p:txBody>
      </p:sp>
    </p:spTree>
    <p:extLst>
      <p:ext uri="{BB962C8B-B14F-4D97-AF65-F5344CB8AC3E}">
        <p14:creationId xmlns:p14="http://schemas.microsoft.com/office/powerpoint/2010/main" val="2717959121"/>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CF24CF-E03B-1D1F-BD66-527515A4B40E}"/>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E707E9A8-EB9E-3319-5A87-C12E5DDB61E7}"/>
              </a:ext>
            </a:extLst>
          </p:cNvPr>
          <p:cNvSpPr>
            <a:spLocks noGrp="1" noRot="1" noChangeAspect="1"/>
          </p:cNvSpPr>
          <p:nvPr>
            <p:ph type="sldImg"/>
          </p:nvPr>
        </p:nvSpPr>
        <p:spPr>
          <a:xfrm>
            <a:off x="1624013" y="1257300"/>
            <a:ext cx="4524375" cy="3394075"/>
          </a:xfrm>
          <a:prstGeom prst="rect">
            <a:avLst/>
          </a:prstGeom>
          <a:noFill/>
          <a:ln w="12700">
            <a:solidFill>
              <a:prstClr val="black"/>
            </a:solidFill>
          </a:ln>
        </p:spPr>
      </p:sp>
      <p:sp>
        <p:nvSpPr>
          <p:cNvPr id="3" name="Marcador de notas 2">
            <a:extLst>
              <a:ext uri="{FF2B5EF4-FFF2-40B4-BE49-F238E27FC236}">
                <a16:creationId xmlns:a16="http://schemas.microsoft.com/office/drawing/2014/main" id="{EACFC7B0-639E-FE0F-121D-234B798AE690}"/>
              </a:ext>
            </a:extLst>
          </p:cNvPr>
          <p:cNvSpPr>
            <a:spLocks noGrp="1"/>
          </p:cNvSpPr>
          <p:nvPr>
            <p:ph type="body" idx="1"/>
          </p:nvPr>
        </p:nvSpPr>
        <p:spPr/>
        <p:txBody>
          <a:bodyPr/>
          <a:lstStyle/>
          <a:p>
            <a:pPr>
              <a:defRPr sz="2000"/>
            </a:pPr>
            <a:r>
              <a:rPr lang="es-MX" dirty="0"/>
              <a:t>Los LLMs representan un avance importante en Inteligencia Artificial.</a:t>
            </a:r>
          </a:p>
          <a:p>
            <a:pPr>
              <a:defRPr sz="2000"/>
            </a:pPr>
            <a:r>
              <a:rPr lang="es-MX" dirty="0"/>
              <a:t>Permiten comprender y generar lenguaje natural.</a:t>
            </a:r>
          </a:p>
          <a:p>
            <a:pPr>
              <a:defRPr sz="2000"/>
            </a:pPr>
            <a:r>
              <a:rPr lang="es-MX" dirty="0"/>
              <a:t>Tienen aplicaciones crecientes en medicina y sistemas de salud.</a:t>
            </a:r>
          </a:p>
          <a:p>
            <a:endParaRPr lang="es-MX" dirty="0"/>
          </a:p>
        </p:txBody>
      </p:sp>
      <p:sp>
        <p:nvSpPr>
          <p:cNvPr id="4" name="Marcador de número de diapositiva 3">
            <a:extLst>
              <a:ext uri="{FF2B5EF4-FFF2-40B4-BE49-F238E27FC236}">
                <a16:creationId xmlns:a16="http://schemas.microsoft.com/office/drawing/2014/main" id="{A46154EF-24C7-B55C-828D-7E841DE060D7}"/>
              </a:ext>
            </a:extLst>
          </p:cNvPr>
          <p:cNvSpPr>
            <a:spLocks noGrp="1"/>
          </p:cNvSpPr>
          <p:nvPr>
            <p:ph type="sldNum"/>
          </p:nvPr>
        </p:nvSpPr>
        <p:spPr/>
        <p:txBody>
          <a:bodyPr/>
          <a:lstStyle/>
          <a:p>
            <a:pPr algn="r"/>
            <a:fld id="{13C3B623-6C9B-41FD-84A7-CD3729567FBE}" type="slidenum">
              <a:rPr lang="en-US" sz="1400" spc="-1" smtClean="0">
                <a:latin typeface="Times New Roman"/>
              </a:rPr>
              <a:t>63</a:t>
            </a:fld>
            <a:endParaRPr lang="en-US"/>
          </a:p>
        </p:txBody>
      </p:sp>
    </p:spTree>
    <p:extLst>
      <p:ext uri="{BB962C8B-B14F-4D97-AF65-F5344CB8AC3E}">
        <p14:creationId xmlns:p14="http://schemas.microsoft.com/office/powerpoint/2010/main" val="2810397223"/>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52595F-5323-153A-C077-8D6AFB1CBA0C}"/>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F283EAE2-6FEB-9A95-C894-2BF88BEC72CF}"/>
              </a:ext>
            </a:extLst>
          </p:cNvPr>
          <p:cNvSpPr>
            <a:spLocks noGrp="1" noRot="1" noChangeAspect="1"/>
          </p:cNvSpPr>
          <p:nvPr>
            <p:ph type="sldImg"/>
          </p:nvPr>
        </p:nvSpPr>
        <p:spPr>
          <a:xfrm>
            <a:off x="1624013" y="1257300"/>
            <a:ext cx="4524375" cy="3394075"/>
          </a:xfrm>
          <a:prstGeom prst="rect">
            <a:avLst/>
          </a:prstGeom>
          <a:noFill/>
          <a:ln w="12700">
            <a:solidFill>
              <a:prstClr val="black"/>
            </a:solidFill>
          </a:ln>
        </p:spPr>
      </p:sp>
      <p:sp>
        <p:nvSpPr>
          <p:cNvPr id="3" name="Marcador de notas 2">
            <a:extLst>
              <a:ext uri="{FF2B5EF4-FFF2-40B4-BE49-F238E27FC236}">
                <a16:creationId xmlns:a16="http://schemas.microsoft.com/office/drawing/2014/main" id="{52065432-617B-FB8E-577B-2D456F47A8EB}"/>
              </a:ext>
            </a:extLst>
          </p:cNvPr>
          <p:cNvSpPr>
            <a:spLocks noGrp="1"/>
          </p:cNvSpPr>
          <p:nvPr>
            <p:ph type="body" idx="1"/>
          </p:nvPr>
        </p:nvSpPr>
        <p:spPr/>
        <p:txBody>
          <a:bodyPr/>
          <a:lstStyle/>
          <a:p>
            <a:pPr>
              <a:defRPr sz="2000"/>
            </a:pPr>
            <a:r>
              <a:rPr lang="es-MX" dirty="0"/>
              <a:t>Los LLMs representan un avance importante en Inteligencia Artificial.</a:t>
            </a:r>
          </a:p>
          <a:p>
            <a:pPr>
              <a:defRPr sz="2000"/>
            </a:pPr>
            <a:r>
              <a:rPr lang="es-MX" dirty="0"/>
              <a:t>Permiten comprender y generar lenguaje natural.</a:t>
            </a:r>
          </a:p>
          <a:p>
            <a:pPr>
              <a:defRPr sz="2000"/>
            </a:pPr>
            <a:r>
              <a:rPr lang="es-MX" dirty="0"/>
              <a:t>Tienen aplicaciones crecientes en medicina y sistemas de salud.</a:t>
            </a:r>
          </a:p>
          <a:p>
            <a:endParaRPr lang="es-MX" dirty="0"/>
          </a:p>
        </p:txBody>
      </p:sp>
      <p:sp>
        <p:nvSpPr>
          <p:cNvPr id="4" name="Marcador de número de diapositiva 3">
            <a:extLst>
              <a:ext uri="{FF2B5EF4-FFF2-40B4-BE49-F238E27FC236}">
                <a16:creationId xmlns:a16="http://schemas.microsoft.com/office/drawing/2014/main" id="{EAE1D0F6-DFC1-1EEA-2F74-21F4DB359C25}"/>
              </a:ext>
            </a:extLst>
          </p:cNvPr>
          <p:cNvSpPr>
            <a:spLocks noGrp="1"/>
          </p:cNvSpPr>
          <p:nvPr>
            <p:ph type="sldNum"/>
          </p:nvPr>
        </p:nvSpPr>
        <p:spPr/>
        <p:txBody>
          <a:bodyPr/>
          <a:lstStyle/>
          <a:p>
            <a:pPr algn="r"/>
            <a:fld id="{13C3B623-6C9B-41FD-84A7-CD3729567FBE}" type="slidenum">
              <a:rPr lang="en-US" sz="1400" spc="-1" smtClean="0">
                <a:latin typeface="Times New Roman"/>
              </a:rPr>
              <a:t>64</a:t>
            </a:fld>
            <a:endParaRPr lang="en-US"/>
          </a:p>
        </p:txBody>
      </p:sp>
    </p:spTree>
    <p:extLst>
      <p:ext uri="{BB962C8B-B14F-4D97-AF65-F5344CB8AC3E}">
        <p14:creationId xmlns:p14="http://schemas.microsoft.com/office/powerpoint/2010/main" val="2240651166"/>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CC964A-582A-F124-14A1-8AFCA5998336}"/>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0A15A0A4-1DF2-8C90-849D-B8EEDC371F1F}"/>
              </a:ext>
            </a:extLst>
          </p:cNvPr>
          <p:cNvSpPr>
            <a:spLocks noGrp="1" noRot="1" noChangeAspect="1"/>
          </p:cNvSpPr>
          <p:nvPr>
            <p:ph type="sldImg"/>
          </p:nvPr>
        </p:nvSpPr>
        <p:spPr>
          <a:xfrm>
            <a:off x="1624013" y="1257300"/>
            <a:ext cx="4524375" cy="3394075"/>
          </a:xfrm>
          <a:prstGeom prst="rect">
            <a:avLst/>
          </a:prstGeom>
          <a:noFill/>
          <a:ln w="12700">
            <a:solidFill>
              <a:prstClr val="black"/>
            </a:solidFill>
          </a:ln>
        </p:spPr>
      </p:sp>
      <p:sp>
        <p:nvSpPr>
          <p:cNvPr id="3" name="Marcador de notas 2">
            <a:extLst>
              <a:ext uri="{FF2B5EF4-FFF2-40B4-BE49-F238E27FC236}">
                <a16:creationId xmlns:a16="http://schemas.microsoft.com/office/drawing/2014/main" id="{AEEE7B75-4D8C-68C6-8AF2-829985626A02}"/>
              </a:ext>
            </a:extLst>
          </p:cNvPr>
          <p:cNvSpPr>
            <a:spLocks noGrp="1"/>
          </p:cNvSpPr>
          <p:nvPr>
            <p:ph type="body" idx="1"/>
          </p:nvPr>
        </p:nvSpPr>
        <p:spPr/>
        <p:txBody>
          <a:bodyPr/>
          <a:lstStyle/>
          <a:p>
            <a:pPr>
              <a:defRPr sz="2000"/>
            </a:pPr>
            <a:r>
              <a:rPr lang="es-MX" dirty="0"/>
              <a:t>Los LLMs representan un avance importante en Inteligencia Artificial.</a:t>
            </a:r>
          </a:p>
          <a:p>
            <a:pPr>
              <a:defRPr sz="2000"/>
            </a:pPr>
            <a:r>
              <a:rPr lang="es-MX" dirty="0"/>
              <a:t>Permiten comprender y generar lenguaje natural.</a:t>
            </a:r>
          </a:p>
          <a:p>
            <a:pPr>
              <a:defRPr sz="2000"/>
            </a:pPr>
            <a:r>
              <a:rPr lang="es-MX" dirty="0"/>
              <a:t>Tienen aplicaciones crecientes en medicina y sistemas de salud.</a:t>
            </a:r>
          </a:p>
          <a:p>
            <a:endParaRPr lang="es-MX" dirty="0"/>
          </a:p>
        </p:txBody>
      </p:sp>
      <p:sp>
        <p:nvSpPr>
          <p:cNvPr id="4" name="Marcador de número de diapositiva 3">
            <a:extLst>
              <a:ext uri="{FF2B5EF4-FFF2-40B4-BE49-F238E27FC236}">
                <a16:creationId xmlns:a16="http://schemas.microsoft.com/office/drawing/2014/main" id="{65B07759-AD96-86E8-B593-A7675D0B5263}"/>
              </a:ext>
            </a:extLst>
          </p:cNvPr>
          <p:cNvSpPr>
            <a:spLocks noGrp="1"/>
          </p:cNvSpPr>
          <p:nvPr>
            <p:ph type="sldNum"/>
          </p:nvPr>
        </p:nvSpPr>
        <p:spPr/>
        <p:txBody>
          <a:bodyPr/>
          <a:lstStyle/>
          <a:p>
            <a:pPr algn="r"/>
            <a:fld id="{13C3B623-6C9B-41FD-84A7-CD3729567FBE}" type="slidenum">
              <a:rPr lang="en-US" sz="1400" spc="-1" smtClean="0">
                <a:latin typeface="Times New Roman"/>
              </a:rPr>
              <a:t>65</a:t>
            </a:fld>
            <a:endParaRPr lang="en-US"/>
          </a:p>
        </p:txBody>
      </p:sp>
    </p:spTree>
    <p:extLst>
      <p:ext uri="{BB962C8B-B14F-4D97-AF65-F5344CB8AC3E}">
        <p14:creationId xmlns:p14="http://schemas.microsoft.com/office/powerpoint/2010/main" val="751190648"/>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0E77CD-7116-1F6F-E11F-60A52C3D7FCC}"/>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30FC3FEF-C94C-B3F5-1BAC-DC8C7A4BE244}"/>
              </a:ext>
            </a:extLst>
          </p:cNvPr>
          <p:cNvSpPr>
            <a:spLocks noGrp="1" noRot="1" noChangeAspect="1"/>
          </p:cNvSpPr>
          <p:nvPr>
            <p:ph type="sldImg"/>
          </p:nvPr>
        </p:nvSpPr>
        <p:spPr>
          <a:xfrm>
            <a:off x="1624013" y="1257300"/>
            <a:ext cx="4524375" cy="3394075"/>
          </a:xfrm>
          <a:prstGeom prst="rect">
            <a:avLst/>
          </a:prstGeom>
          <a:noFill/>
          <a:ln w="12700">
            <a:solidFill>
              <a:prstClr val="black"/>
            </a:solidFill>
          </a:ln>
        </p:spPr>
      </p:sp>
      <p:sp>
        <p:nvSpPr>
          <p:cNvPr id="3" name="Marcador de notas 2">
            <a:extLst>
              <a:ext uri="{FF2B5EF4-FFF2-40B4-BE49-F238E27FC236}">
                <a16:creationId xmlns:a16="http://schemas.microsoft.com/office/drawing/2014/main" id="{427F349D-7848-932E-085A-D9C0D51A9790}"/>
              </a:ext>
            </a:extLst>
          </p:cNvPr>
          <p:cNvSpPr>
            <a:spLocks noGrp="1"/>
          </p:cNvSpPr>
          <p:nvPr>
            <p:ph type="body" idx="1"/>
          </p:nvPr>
        </p:nvSpPr>
        <p:spPr/>
        <p:txBody>
          <a:bodyPr/>
          <a:lstStyle/>
          <a:p>
            <a:pPr>
              <a:defRPr sz="2000"/>
            </a:pPr>
            <a:r>
              <a:rPr lang="es-MX" dirty="0"/>
              <a:t>Los LLMs representan un avance importante en Inteligencia Artificial.</a:t>
            </a:r>
          </a:p>
          <a:p>
            <a:pPr>
              <a:defRPr sz="2000"/>
            </a:pPr>
            <a:r>
              <a:rPr lang="es-MX" dirty="0"/>
              <a:t>Permiten comprender y generar lenguaje natural.</a:t>
            </a:r>
          </a:p>
          <a:p>
            <a:pPr>
              <a:defRPr sz="2000"/>
            </a:pPr>
            <a:r>
              <a:rPr lang="es-MX" dirty="0"/>
              <a:t>Tienen aplicaciones crecientes en medicina y sistemas de salud.</a:t>
            </a:r>
          </a:p>
          <a:p>
            <a:endParaRPr lang="es-MX" dirty="0"/>
          </a:p>
        </p:txBody>
      </p:sp>
      <p:sp>
        <p:nvSpPr>
          <p:cNvPr id="4" name="Marcador de número de diapositiva 3">
            <a:extLst>
              <a:ext uri="{FF2B5EF4-FFF2-40B4-BE49-F238E27FC236}">
                <a16:creationId xmlns:a16="http://schemas.microsoft.com/office/drawing/2014/main" id="{32A39833-6F2A-6AE3-B925-EA074B5596D9}"/>
              </a:ext>
            </a:extLst>
          </p:cNvPr>
          <p:cNvSpPr>
            <a:spLocks noGrp="1"/>
          </p:cNvSpPr>
          <p:nvPr>
            <p:ph type="sldNum"/>
          </p:nvPr>
        </p:nvSpPr>
        <p:spPr/>
        <p:txBody>
          <a:bodyPr/>
          <a:lstStyle/>
          <a:p>
            <a:pPr algn="r"/>
            <a:fld id="{13C3B623-6C9B-41FD-84A7-CD3729567FBE}" type="slidenum">
              <a:rPr lang="en-US" sz="1400" spc="-1" smtClean="0">
                <a:latin typeface="Times New Roman"/>
              </a:rPr>
              <a:t>66</a:t>
            </a:fld>
            <a:endParaRPr lang="en-US"/>
          </a:p>
        </p:txBody>
      </p:sp>
    </p:spTree>
    <p:extLst>
      <p:ext uri="{BB962C8B-B14F-4D97-AF65-F5344CB8AC3E}">
        <p14:creationId xmlns:p14="http://schemas.microsoft.com/office/powerpoint/2010/main" val="590558750"/>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E28CDE-5E90-92B4-AFFC-A64F69290ADF}"/>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20E36AD6-73D6-60CD-349E-DE65830E9F39}"/>
              </a:ext>
            </a:extLst>
          </p:cNvPr>
          <p:cNvSpPr>
            <a:spLocks noGrp="1" noRot="1" noChangeAspect="1"/>
          </p:cNvSpPr>
          <p:nvPr>
            <p:ph type="sldImg"/>
          </p:nvPr>
        </p:nvSpPr>
        <p:spPr>
          <a:xfrm>
            <a:off x="1624013" y="1257300"/>
            <a:ext cx="4524375" cy="3394075"/>
          </a:xfrm>
          <a:prstGeom prst="rect">
            <a:avLst/>
          </a:prstGeom>
          <a:noFill/>
          <a:ln w="12700">
            <a:solidFill>
              <a:prstClr val="black"/>
            </a:solidFill>
          </a:ln>
        </p:spPr>
      </p:sp>
      <p:sp>
        <p:nvSpPr>
          <p:cNvPr id="3" name="Marcador de notas 2">
            <a:extLst>
              <a:ext uri="{FF2B5EF4-FFF2-40B4-BE49-F238E27FC236}">
                <a16:creationId xmlns:a16="http://schemas.microsoft.com/office/drawing/2014/main" id="{AF6B79BF-6DE0-19A3-A24B-9093502BE367}"/>
              </a:ext>
            </a:extLst>
          </p:cNvPr>
          <p:cNvSpPr>
            <a:spLocks noGrp="1"/>
          </p:cNvSpPr>
          <p:nvPr>
            <p:ph type="body" idx="1"/>
          </p:nvPr>
        </p:nvSpPr>
        <p:spPr/>
        <p:txBody>
          <a:bodyPr/>
          <a:lstStyle/>
          <a:p>
            <a:pPr>
              <a:defRPr sz="2000"/>
            </a:pPr>
            <a:r>
              <a:rPr lang="es-MX" dirty="0"/>
              <a:t>Los LLMs representan un avance importante en Inteligencia Artificial.</a:t>
            </a:r>
          </a:p>
          <a:p>
            <a:pPr>
              <a:defRPr sz="2000"/>
            </a:pPr>
            <a:r>
              <a:rPr lang="es-MX" dirty="0"/>
              <a:t>Permiten comprender y generar lenguaje natural.</a:t>
            </a:r>
          </a:p>
          <a:p>
            <a:pPr>
              <a:defRPr sz="2000"/>
            </a:pPr>
            <a:r>
              <a:rPr lang="es-MX" dirty="0"/>
              <a:t>Tienen aplicaciones crecientes en medicina y sistemas de salud.</a:t>
            </a:r>
          </a:p>
          <a:p>
            <a:endParaRPr lang="es-MX" dirty="0"/>
          </a:p>
        </p:txBody>
      </p:sp>
      <p:sp>
        <p:nvSpPr>
          <p:cNvPr id="4" name="Marcador de número de diapositiva 3">
            <a:extLst>
              <a:ext uri="{FF2B5EF4-FFF2-40B4-BE49-F238E27FC236}">
                <a16:creationId xmlns:a16="http://schemas.microsoft.com/office/drawing/2014/main" id="{5E4A39D8-2A3B-6157-333E-AA1B1E1C44E8}"/>
              </a:ext>
            </a:extLst>
          </p:cNvPr>
          <p:cNvSpPr>
            <a:spLocks noGrp="1"/>
          </p:cNvSpPr>
          <p:nvPr>
            <p:ph type="sldNum"/>
          </p:nvPr>
        </p:nvSpPr>
        <p:spPr/>
        <p:txBody>
          <a:bodyPr/>
          <a:lstStyle/>
          <a:p>
            <a:pPr algn="r"/>
            <a:fld id="{13C3B623-6C9B-41FD-84A7-CD3729567FBE}" type="slidenum">
              <a:rPr lang="en-US" sz="1400" spc="-1" smtClean="0">
                <a:latin typeface="Times New Roman"/>
              </a:rPr>
              <a:t>67</a:t>
            </a:fld>
            <a:endParaRPr lang="en-US"/>
          </a:p>
        </p:txBody>
      </p:sp>
    </p:spTree>
    <p:extLst>
      <p:ext uri="{BB962C8B-B14F-4D97-AF65-F5344CB8AC3E}">
        <p14:creationId xmlns:p14="http://schemas.microsoft.com/office/powerpoint/2010/main" val="3638199306"/>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1A526A-3084-3390-2FB1-C10DF7A204B0}"/>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D694575E-28B6-B9ED-C602-2C2859B192E5}"/>
              </a:ext>
            </a:extLst>
          </p:cNvPr>
          <p:cNvSpPr>
            <a:spLocks noGrp="1" noRot="1" noChangeAspect="1"/>
          </p:cNvSpPr>
          <p:nvPr>
            <p:ph type="sldImg"/>
          </p:nvPr>
        </p:nvSpPr>
        <p:spPr>
          <a:xfrm>
            <a:off x="1624013" y="1257300"/>
            <a:ext cx="4524375" cy="3394075"/>
          </a:xfrm>
          <a:prstGeom prst="rect">
            <a:avLst/>
          </a:prstGeom>
          <a:noFill/>
          <a:ln w="12700">
            <a:solidFill>
              <a:prstClr val="black"/>
            </a:solidFill>
          </a:ln>
        </p:spPr>
      </p:sp>
      <p:sp>
        <p:nvSpPr>
          <p:cNvPr id="3" name="Marcador de notas 2">
            <a:extLst>
              <a:ext uri="{FF2B5EF4-FFF2-40B4-BE49-F238E27FC236}">
                <a16:creationId xmlns:a16="http://schemas.microsoft.com/office/drawing/2014/main" id="{92D9B81C-1E96-F15D-2E70-A18FF03806DC}"/>
              </a:ext>
            </a:extLst>
          </p:cNvPr>
          <p:cNvSpPr>
            <a:spLocks noGrp="1"/>
          </p:cNvSpPr>
          <p:nvPr>
            <p:ph type="body" idx="1"/>
          </p:nvPr>
        </p:nvSpPr>
        <p:spPr/>
        <p:txBody>
          <a:bodyPr/>
          <a:lstStyle/>
          <a:p>
            <a:pPr>
              <a:defRPr sz="2000"/>
            </a:pPr>
            <a:r>
              <a:rPr lang="es-MX" dirty="0"/>
              <a:t>Los LLMs representan un avance importante en Inteligencia Artificial.</a:t>
            </a:r>
          </a:p>
          <a:p>
            <a:pPr>
              <a:defRPr sz="2000"/>
            </a:pPr>
            <a:r>
              <a:rPr lang="es-MX" dirty="0"/>
              <a:t>Permiten comprender y generar lenguaje natural.</a:t>
            </a:r>
          </a:p>
          <a:p>
            <a:pPr>
              <a:defRPr sz="2000"/>
            </a:pPr>
            <a:r>
              <a:rPr lang="es-MX" dirty="0"/>
              <a:t>Tienen aplicaciones crecientes en medicina y sistemas de salud.</a:t>
            </a:r>
          </a:p>
          <a:p>
            <a:endParaRPr lang="es-MX" dirty="0"/>
          </a:p>
        </p:txBody>
      </p:sp>
      <p:sp>
        <p:nvSpPr>
          <p:cNvPr id="4" name="Marcador de número de diapositiva 3">
            <a:extLst>
              <a:ext uri="{FF2B5EF4-FFF2-40B4-BE49-F238E27FC236}">
                <a16:creationId xmlns:a16="http://schemas.microsoft.com/office/drawing/2014/main" id="{CA1E991A-FE9B-305D-460A-F01C580E43B5}"/>
              </a:ext>
            </a:extLst>
          </p:cNvPr>
          <p:cNvSpPr>
            <a:spLocks noGrp="1"/>
          </p:cNvSpPr>
          <p:nvPr>
            <p:ph type="sldNum"/>
          </p:nvPr>
        </p:nvSpPr>
        <p:spPr/>
        <p:txBody>
          <a:bodyPr/>
          <a:lstStyle/>
          <a:p>
            <a:pPr algn="r"/>
            <a:fld id="{13C3B623-6C9B-41FD-84A7-CD3729567FBE}" type="slidenum">
              <a:rPr lang="en-US" sz="1400" spc="-1" smtClean="0">
                <a:latin typeface="Times New Roman"/>
              </a:rPr>
              <a:t>68</a:t>
            </a:fld>
            <a:endParaRPr lang="en-US"/>
          </a:p>
        </p:txBody>
      </p:sp>
    </p:spTree>
    <p:extLst>
      <p:ext uri="{BB962C8B-B14F-4D97-AF65-F5344CB8AC3E}">
        <p14:creationId xmlns:p14="http://schemas.microsoft.com/office/powerpoint/2010/main" val="3213835007"/>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2324CF-99F5-9776-9280-DC19B00EF6CE}"/>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E6A69044-45C2-B670-5189-A3E6F577AE59}"/>
              </a:ext>
            </a:extLst>
          </p:cNvPr>
          <p:cNvSpPr>
            <a:spLocks noGrp="1" noRot="1" noChangeAspect="1"/>
          </p:cNvSpPr>
          <p:nvPr>
            <p:ph type="sldImg"/>
          </p:nvPr>
        </p:nvSpPr>
        <p:spPr>
          <a:xfrm>
            <a:off x="1624013" y="1257300"/>
            <a:ext cx="4524375" cy="3394075"/>
          </a:xfrm>
          <a:prstGeom prst="rect">
            <a:avLst/>
          </a:prstGeom>
          <a:noFill/>
          <a:ln w="12700">
            <a:solidFill>
              <a:prstClr val="black"/>
            </a:solidFill>
          </a:ln>
        </p:spPr>
      </p:sp>
      <p:sp>
        <p:nvSpPr>
          <p:cNvPr id="3" name="Marcador de notas 2">
            <a:extLst>
              <a:ext uri="{FF2B5EF4-FFF2-40B4-BE49-F238E27FC236}">
                <a16:creationId xmlns:a16="http://schemas.microsoft.com/office/drawing/2014/main" id="{D3A895BD-EA01-EA35-455C-245B10C41829}"/>
              </a:ext>
            </a:extLst>
          </p:cNvPr>
          <p:cNvSpPr>
            <a:spLocks noGrp="1"/>
          </p:cNvSpPr>
          <p:nvPr>
            <p:ph type="body" idx="1"/>
          </p:nvPr>
        </p:nvSpPr>
        <p:spPr/>
        <p:txBody>
          <a:bodyPr/>
          <a:lstStyle/>
          <a:p>
            <a:pPr>
              <a:defRPr sz="2000"/>
            </a:pPr>
            <a:r>
              <a:rPr lang="es-MX" dirty="0"/>
              <a:t>Los LLMs representan un avance importante en Inteligencia Artificial.</a:t>
            </a:r>
          </a:p>
          <a:p>
            <a:pPr>
              <a:defRPr sz="2000"/>
            </a:pPr>
            <a:r>
              <a:rPr lang="es-MX" dirty="0"/>
              <a:t>Permiten comprender y generar lenguaje natural.</a:t>
            </a:r>
          </a:p>
          <a:p>
            <a:pPr>
              <a:defRPr sz="2000"/>
            </a:pPr>
            <a:r>
              <a:rPr lang="es-MX" dirty="0"/>
              <a:t>Tienen aplicaciones crecientes en medicina y sistemas de salud.</a:t>
            </a:r>
          </a:p>
          <a:p>
            <a:endParaRPr lang="es-MX" dirty="0"/>
          </a:p>
        </p:txBody>
      </p:sp>
      <p:sp>
        <p:nvSpPr>
          <p:cNvPr id="4" name="Marcador de número de diapositiva 3">
            <a:extLst>
              <a:ext uri="{FF2B5EF4-FFF2-40B4-BE49-F238E27FC236}">
                <a16:creationId xmlns:a16="http://schemas.microsoft.com/office/drawing/2014/main" id="{854FDD5F-42E1-AE6A-0675-0CC931B6FD46}"/>
              </a:ext>
            </a:extLst>
          </p:cNvPr>
          <p:cNvSpPr>
            <a:spLocks noGrp="1"/>
          </p:cNvSpPr>
          <p:nvPr>
            <p:ph type="sldNum"/>
          </p:nvPr>
        </p:nvSpPr>
        <p:spPr/>
        <p:txBody>
          <a:bodyPr/>
          <a:lstStyle/>
          <a:p>
            <a:pPr algn="r"/>
            <a:fld id="{13C3B623-6C9B-41FD-84A7-CD3729567FBE}" type="slidenum">
              <a:rPr lang="en-US" sz="1400" spc="-1" smtClean="0">
                <a:latin typeface="Times New Roman"/>
              </a:rPr>
              <a:t>69</a:t>
            </a:fld>
            <a:endParaRPr lang="en-US"/>
          </a:p>
        </p:txBody>
      </p:sp>
    </p:spTree>
    <p:extLst>
      <p:ext uri="{BB962C8B-B14F-4D97-AF65-F5344CB8AC3E}">
        <p14:creationId xmlns:p14="http://schemas.microsoft.com/office/powerpoint/2010/main" val="736455982"/>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432DE5-39EE-9B2B-536F-8D49D187547F}"/>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96545D14-1F41-A2E2-1D76-0C7F7DD1E418}"/>
              </a:ext>
            </a:extLst>
          </p:cNvPr>
          <p:cNvSpPr>
            <a:spLocks noGrp="1" noRot="1" noChangeAspect="1"/>
          </p:cNvSpPr>
          <p:nvPr>
            <p:ph type="sldImg"/>
          </p:nvPr>
        </p:nvSpPr>
        <p:spPr>
          <a:xfrm>
            <a:off x="1624013" y="1257300"/>
            <a:ext cx="4524375" cy="3394075"/>
          </a:xfrm>
          <a:prstGeom prst="rect">
            <a:avLst/>
          </a:prstGeom>
          <a:noFill/>
          <a:ln w="12700">
            <a:solidFill>
              <a:prstClr val="black"/>
            </a:solidFill>
          </a:ln>
        </p:spPr>
      </p:sp>
      <p:sp>
        <p:nvSpPr>
          <p:cNvPr id="3" name="Marcador de notas 2">
            <a:extLst>
              <a:ext uri="{FF2B5EF4-FFF2-40B4-BE49-F238E27FC236}">
                <a16:creationId xmlns:a16="http://schemas.microsoft.com/office/drawing/2014/main" id="{1E3FB253-896D-10D4-D335-082C0487425D}"/>
              </a:ext>
            </a:extLst>
          </p:cNvPr>
          <p:cNvSpPr>
            <a:spLocks noGrp="1"/>
          </p:cNvSpPr>
          <p:nvPr>
            <p:ph type="body" idx="1"/>
          </p:nvPr>
        </p:nvSpPr>
        <p:spPr/>
        <p:txBody>
          <a:bodyPr/>
          <a:lstStyle/>
          <a:p>
            <a:pPr>
              <a:defRPr sz="2000"/>
            </a:pPr>
            <a:r>
              <a:rPr lang="es-MX" dirty="0"/>
              <a:t>Los LLMs representan un avance importante en Inteligencia Artificial.</a:t>
            </a:r>
          </a:p>
          <a:p>
            <a:pPr>
              <a:defRPr sz="2000"/>
            </a:pPr>
            <a:r>
              <a:rPr lang="es-MX" dirty="0"/>
              <a:t>Permiten comprender y generar lenguaje natural.</a:t>
            </a:r>
          </a:p>
          <a:p>
            <a:pPr>
              <a:defRPr sz="2000"/>
            </a:pPr>
            <a:r>
              <a:rPr lang="es-MX" dirty="0"/>
              <a:t>Tienen aplicaciones crecientes en medicina y sistemas de salud.</a:t>
            </a:r>
          </a:p>
          <a:p>
            <a:endParaRPr lang="es-MX" dirty="0"/>
          </a:p>
        </p:txBody>
      </p:sp>
      <p:sp>
        <p:nvSpPr>
          <p:cNvPr id="4" name="Marcador de número de diapositiva 3">
            <a:extLst>
              <a:ext uri="{FF2B5EF4-FFF2-40B4-BE49-F238E27FC236}">
                <a16:creationId xmlns:a16="http://schemas.microsoft.com/office/drawing/2014/main" id="{C5F2A75B-A83A-DF12-EE05-C5DB05AC7B8D}"/>
              </a:ext>
            </a:extLst>
          </p:cNvPr>
          <p:cNvSpPr>
            <a:spLocks noGrp="1"/>
          </p:cNvSpPr>
          <p:nvPr>
            <p:ph type="sldNum"/>
          </p:nvPr>
        </p:nvSpPr>
        <p:spPr/>
        <p:txBody>
          <a:bodyPr/>
          <a:lstStyle/>
          <a:p>
            <a:pPr algn="r"/>
            <a:fld id="{13C3B623-6C9B-41FD-84A7-CD3729567FBE}" type="slidenum">
              <a:rPr lang="en-US" sz="1400" spc="-1" smtClean="0">
                <a:latin typeface="Times New Roman"/>
              </a:rPr>
              <a:t>70</a:t>
            </a:fld>
            <a:endParaRPr lang="en-US"/>
          </a:p>
        </p:txBody>
      </p:sp>
    </p:spTree>
    <p:extLst>
      <p:ext uri="{BB962C8B-B14F-4D97-AF65-F5344CB8AC3E}">
        <p14:creationId xmlns:p14="http://schemas.microsoft.com/office/powerpoint/2010/main" val="1973925134"/>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5EE2FB-DFF0-89C8-19B8-62F19313F0DC}"/>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A1C8F005-5D45-90B8-C8A9-4D6FE23E6B04}"/>
              </a:ext>
            </a:extLst>
          </p:cNvPr>
          <p:cNvSpPr>
            <a:spLocks noGrp="1" noRot="1" noChangeAspect="1"/>
          </p:cNvSpPr>
          <p:nvPr>
            <p:ph type="sldImg"/>
          </p:nvPr>
        </p:nvSpPr>
        <p:spPr>
          <a:xfrm>
            <a:off x="1624013" y="1257300"/>
            <a:ext cx="4524375" cy="3394075"/>
          </a:xfrm>
          <a:prstGeom prst="rect">
            <a:avLst/>
          </a:prstGeom>
          <a:noFill/>
          <a:ln w="12700">
            <a:solidFill>
              <a:prstClr val="black"/>
            </a:solidFill>
          </a:ln>
        </p:spPr>
      </p:sp>
      <p:sp>
        <p:nvSpPr>
          <p:cNvPr id="3" name="Marcador de notas 2">
            <a:extLst>
              <a:ext uri="{FF2B5EF4-FFF2-40B4-BE49-F238E27FC236}">
                <a16:creationId xmlns:a16="http://schemas.microsoft.com/office/drawing/2014/main" id="{E81020C1-B7AE-C251-DCF3-ECD22AC98C12}"/>
              </a:ext>
            </a:extLst>
          </p:cNvPr>
          <p:cNvSpPr>
            <a:spLocks noGrp="1"/>
          </p:cNvSpPr>
          <p:nvPr>
            <p:ph type="body" idx="1"/>
          </p:nvPr>
        </p:nvSpPr>
        <p:spPr/>
        <p:txBody>
          <a:bodyPr/>
          <a:lstStyle/>
          <a:p>
            <a:endParaRPr lang="es-ES_tradnl" dirty="0"/>
          </a:p>
        </p:txBody>
      </p:sp>
      <p:sp>
        <p:nvSpPr>
          <p:cNvPr id="4" name="Marcador de número de diapositiva 3">
            <a:extLst>
              <a:ext uri="{FF2B5EF4-FFF2-40B4-BE49-F238E27FC236}">
                <a16:creationId xmlns:a16="http://schemas.microsoft.com/office/drawing/2014/main" id="{BE039308-5E0D-A959-2B4D-7220DE7A59F8}"/>
              </a:ext>
            </a:extLst>
          </p:cNvPr>
          <p:cNvSpPr>
            <a:spLocks noGrp="1"/>
          </p:cNvSpPr>
          <p:nvPr>
            <p:ph type="sldNum" idx="10"/>
          </p:nvPr>
        </p:nvSpPr>
        <p:spPr/>
        <p:txBody>
          <a:bodyPr/>
          <a:lstStyle/>
          <a:p>
            <a:pPr algn="r"/>
            <a:fld id="{13C3B623-6C9B-41FD-84A7-CD3729567FBE}" type="slidenum">
              <a:rPr lang="tr-TR" sz="1400" spc="-1" smtClean="0">
                <a:latin typeface="Times New Roman"/>
              </a:rPr>
              <a:t>71</a:t>
            </a:fld>
            <a:endParaRPr lang="tr-TR"/>
          </a:p>
        </p:txBody>
      </p:sp>
    </p:spTree>
    <p:extLst>
      <p:ext uri="{BB962C8B-B14F-4D97-AF65-F5344CB8AC3E}">
        <p14:creationId xmlns:p14="http://schemas.microsoft.com/office/powerpoint/2010/main" val="1835866773"/>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a:xfrm>
            <a:off x="1624013" y="1257300"/>
            <a:ext cx="4524375" cy="3394075"/>
          </a:xfrm>
          <a:prstGeom prst="rect">
            <a:avLst/>
          </a:prstGeom>
          <a:noFill/>
          <a:ln w="12700">
            <a:solidFill>
              <a:prstClr val="black"/>
            </a:solidFill>
          </a:ln>
        </p:spPr>
      </p:sp>
      <p:sp>
        <p:nvSpPr>
          <p:cNvPr id="3" name="Marcador de notas 2"/>
          <p:cNvSpPr>
            <a:spLocks noGrp="1"/>
          </p:cNvSpPr>
          <p:nvPr>
            <p:ph type="body" idx="1"/>
          </p:nvPr>
        </p:nvSpPr>
        <p:spPr/>
        <p:txBody>
          <a:bodyPr/>
          <a:lstStyle/>
          <a:p>
            <a:pPr>
              <a:defRPr sz="2000"/>
            </a:pPr>
            <a:r>
              <a:rPr lang="es-MX" dirty="0"/>
              <a:t>Reducción de carga administrativa.</a:t>
            </a:r>
          </a:p>
          <a:p>
            <a:pPr>
              <a:defRPr sz="2000"/>
            </a:pPr>
            <a:r>
              <a:rPr lang="es-MX" dirty="0"/>
              <a:t>Mayor acceso a conocimiento médico.</a:t>
            </a:r>
          </a:p>
          <a:p>
            <a:pPr>
              <a:defRPr sz="2000"/>
            </a:pPr>
            <a:r>
              <a:rPr lang="es-MX" dirty="0"/>
              <a:t>Optimización de tiempos clínicos.</a:t>
            </a:r>
          </a:p>
          <a:p>
            <a:pPr>
              <a:defRPr sz="2000"/>
            </a:pPr>
            <a:r>
              <a:rPr lang="es-MX" dirty="0"/>
              <a:t>Apoyo a la toma de decisiones.</a:t>
            </a:r>
          </a:p>
          <a:p>
            <a:endParaRPr lang="es-MX" dirty="0"/>
          </a:p>
        </p:txBody>
      </p:sp>
      <p:sp>
        <p:nvSpPr>
          <p:cNvPr id="4" name="Marcador de número de diapositiva 3"/>
          <p:cNvSpPr>
            <a:spLocks noGrp="1"/>
          </p:cNvSpPr>
          <p:nvPr>
            <p:ph type="sldNum"/>
          </p:nvPr>
        </p:nvSpPr>
        <p:spPr/>
        <p:txBody>
          <a:bodyPr/>
          <a:lstStyle/>
          <a:p>
            <a:pPr algn="r"/>
            <a:fld id="{13C3B623-6C9B-41FD-84A7-CD3729567FBE}" type="slidenum">
              <a:rPr lang="en-US" sz="1400" spc="-1" smtClean="0">
                <a:latin typeface="Times New Roman"/>
              </a:rPr>
              <a:t>72</a:t>
            </a:fld>
            <a:endParaRPr lang="en-US"/>
          </a:p>
        </p:txBody>
      </p:sp>
    </p:spTree>
    <p:extLst>
      <p:ext uri="{BB962C8B-B14F-4D97-AF65-F5344CB8AC3E}">
        <p14:creationId xmlns:p14="http://schemas.microsoft.com/office/powerpoint/2010/main" val="1991024116"/>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AADCA9-EBAB-83B7-5E56-4247D87A2DA6}"/>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23DE00CA-B0DC-1C5C-CE95-EA01664D81FB}"/>
              </a:ext>
            </a:extLst>
          </p:cNvPr>
          <p:cNvSpPr>
            <a:spLocks noGrp="1" noRot="1" noChangeAspect="1"/>
          </p:cNvSpPr>
          <p:nvPr>
            <p:ph type="sldImg"/>
          </p:nvPr>
        </p:nvSpPr>
        <p:spPr>
          <a:xfrm>
            <a:off x="1624013" y="1257300"/>
            <a:ext cx="4524375" cy="3394075"/>
          </a:xfrm>
          <a:prstGeom prst="rect">
            <a:avLst/>
          </a:prstGeom>
          <a:noFill/>
          <a:ln w="12700">
            <a:solidFill>
              <a:prstClr val="black"/>
            </a:solidFill>
          </a:ln>
        </p:spPr>
      </p:sp>
      <p:sp>
        <p:nvSpPr>
          <p:cNvPr id="3" name="Marcador de notas 2">
            <a:extLst>
              <a:ext uri="{FF2B5EF4-FFF2-40B4-BE49-F238E27FC236}">
                <a16:creationId xmlns:a16="http://schemas.microsoft.com/office/drawing/2014/main" id="{4B75F4F0-4BE2-90D8-CC06-AE25A83D07B4}"/>
              </a:ext>
            </a:extLst>
          </p:cNvPr>
          <p:cNvSpPr>
            <a:spLocks noGrp="1"/>
          </p:cNvSpPr>
          <p:nvPr>
            <p:ph type="body" idx="1"/>
          </p:nvPr>
        </p:nvSpPr>
        <p:spPr/>
        <p:txBody>
          <a:bodyPr/>
          <a:lstStyle/>
          <a:p>
            <a:endParaRPr lang="es-ES_tradnl" dirty="0"/>
          </a:p>
        </p:txBody>
      </p:sp>
      <p:sp>
        <p:nvSpPr>
          <p:cNvPr id="4" name="Marcador de número de diapositiva 3">
            <a:extLst>
              <a:ext uri="{FF2B5EF4-FFF2-40B4-BE49-F238E27FC236}">
                <a16:creationId xmlns:a16="http://schemas.microsoft.com/office/drawing/2014/main" id="{6B90FC6F-4634-5FBD-DB6C-9BE192642B74}"/>
              </a:ext>
            </a:extLst>
          </p:cNvPr>
          <p:cNvSpPr>
            <a:spLocks noGrp="1"/>
          </p:cNvSpPr>
          <p:nvPr>
            <p:ph type="sldNum" idx="10"/>
          </p:nvPr>
        </p:nvSpPr>
        <p:spPr/>
        <p:txBody>
          <a:bodyPr/>
          <a:lstStyle/>
          <a:p>
            <a:pPr algn="r"/>
            <a:fld id="{13C3B623-6C9B-41FD-84A7-CD3729567FBE}" type="slidenum">
              <a:rPr lang="tr-TR" sz="1400" spc="-1" smtClean="0">
                <a:latin typeface="Times New Roman"/>
              </a:rPr>
              <a:t>73</a:t>
            </a:fld>
            <a:endParaRPr lang="tr-TR"/>
          </a:p>
        </p:txBody>
      </p:sp>
    </p:spTree>
    <p:extLst>
      <p:ext uri="{BB962C8B-B14F-4D97-AF65-F5344CB8AC3E}">
        <p14:creationId xmlns:p14="http://schemas.microsoft.com/office/powerpoint/2010/main" val="774170412"/>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a:xfrm>
            <a:off x="1624013" y="1257300"/>
            <a:ext cx="4524375" cy="3394075"/>
          </a:xfrm>
          <a:prstGeom prst="rect">
            <a:avLst/>
          </a:prstGeom>
          <a:noFill/>
          <a:ln w="12700">
            <a:solidFill>
              <a:prstClr val="black"/>
            </a:solidFill>
          </a:ln>
        </p:spPr>
      </p:sp>
      <p:sp>
        <p:nvSpPr>
          <p:cNvPr id="3" name="Marcador de notas 2"/>
          <p:cNvSpPr>
            <a:spLocks noGrp="1"/>
          </p:cNvSpPr>
          <p:nvPr>
            <p:ph type="body" idx="1"/>
          </p:nvPr>
        </p:nvSpPr>
        <p:spPr/>
        <p:txBody>
          <a:bodyPr/>
          <a:lstStyle/>
          <a:p>
            <a:pPr>
              <a:defRPr sz="2000"/>
            </a:pPr>
            <a:r>
              <a:rPr lang="es-MX" dirty="0"/>
              <a:t>Alucinaciones y errores clínicos.</a:t>
            </a:r>
          </a:p>
          <a:p>
            <a:pPr>
              <a:defRPr sz="2000"/>
            </a:pPr>
            <a:r>
              <a:rPr lang="es-MX" dirty="0"/>
              <a:t>Sesgos en datos de entrenamiento.</a:t>
            </a:r>
          </a:p>
          <a:p>
            <a:pPr>
              <a:defRPr sz="2000"/>
            </a:pPr>
            <a:r>
              <a:rPr lang="es-MX" dirty="0"/>
              <a:t>Privacidad y seguridad de datos.</a:t>
            </a:r>
          </a:p>
          <a:p>
            <a:pPr>
              <a:defRPr sz="2000"/>
            </a:pPr>
            <a:r>
              <a:rPr lang="es-MX" dirty="0"/>
              <a:t>Necesidad de supervisión humana.</a:t>
            </a:r>
          </a:p>
          <a:p>
            <a:endParaRPr lang="es-MX" dirty="0"/>
          </a:p>
        </p:txBody>
      </p:sp>
      <p:sp>
        <p:nvSpPr>
          <p:cNvPr id="4" name="Marcador de número de diapositiva 3"/>
          <p:cNvSpPr>
            <a:spLocks noGrp="1"/>
          </p:cNvSpPr>
          <p:nvPr>
            <p:ph type="sldNum"/>
          </p:nvPr>
        </p:nvSpPr>
        <p:spPr/>
        <p:txBody>
          <a:bodyPr/>
          <a:lstStyle/>
          <a:p>
            <a:pPr algn="r"/>
            <a:fld id="{13C3B623-6C9B-41FD-84A7-CD3729567FBE}" type="slidenum">
              <a:rPr lang="en-US" sz="1400" spc="-1" smtClean="0">
                <a:latin typeface="Times New Roman"/>
              </a:rPr>
              <a:t>74</a:t>
            </a:fld>
            <a:endParaRPr lang="en-US"/>
          </a:p>
        </p:txBody>
      </p:sp>
    </p:spTree>
    <p:extLst>
      <p:ext uri="{BB962C8B-B14F-4D97-AF65-F5344CB8AC3E}">
        <p14:creationId xmlns:p14="http://schemas.microsoft.com/office/powerpoint/2010/main" val="4143643348"/>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a:xfrm>
            <a:off x="1624013" y="1257300"/>
            <a:ext cx="4524375" cy="3394075"/>
          </a:xfrm>
          <a:prstGeom prst="rect">
            <a:avLst/>
          </a:prstGeom>
          <a:noFill/>
          <a:ln w="12700">
            <a:solidFill>
              <a:prstClr val="black"/>
            </a:solidFill>
          </a:ln>
        </p:spPr>
      </p:sp>
      <p:sp>
        <p:nvSpPr>
          <p:cNvPr id="3" name="Marcador de notas 2"/>
          <p:cNvSpPr>
            <a:spLocks noGrp="1"/>
          </p:cNvSpPr>
          <p:nvPr>
            <p:ph type="body" idx="1"/>
          </p:nvPr>
        </p:nvSpPr>
        <p:spPr/>
        <p:txBody>
          <a:bodyPr/>
          <a:lstStyle/>
          <a:p>
            <a:pPr>
              <a:defRPr sz="2000"/>
            </a:pPr>
            <a:r>
              <a:rPr lang="es-MX" dirty="0"/>
              <a:t>Responsabilidad profesional.</a:t>
            </a:r>
          </a:p>
          <a:p>
            <a:pPr>
              <a:defRPr sz="2000"/>
            </a:pPr>
            <a:r>
              <a:rPr lang="es-MX" dirty="0"/>
              <a:t>Transparencia algorítmica.</a:t>
            </a:r>
          </a:p>
          <a:p>
            <a:pPr>
              <a:defRPr sz="2000"/>
            </a:pPr>
            <a:r>
              <a:rPr lang="es-MX" dirty="0"/>
              <a:t>Consentimiento y privacidad.</a:t>
            </a:r>
          </a:p>
          <a:p>
            <a:pPr>
              <a:defRPr sz="2000"/>
            </a:pPr>
            <a:r>
              <a:rPr lang="es-MX" dirty="0"/>
              <a:t>Uso responsable de IA.</a:t>
            </a:r>
          </a:p>
          <a:p>
            <a:endParaRPr lang="es-MX" dirty="0"/>
          </a:p>
        </p:txBody>
      </p:sp>
      <p:sp>
        <p:nvSpPr>
          <p:cNvPr id="4" name="Marcador de número de diapositiva 3"/>
          <p:cNvSpPr>
            <a:spLocks noGrp="1"/>
          </p:cNvSpPr>
          <p:nvPr>
            <p:ph type="sldNum"/>
          </p:nvPr>
        </p:nvSpPr>
        <p:spPr/>
        <p:txBody>
          <a:bodyPr/>
          <a:lstStyle/>
          <a:p>
            <a:pPr algn="r"/>
            <a:fld id="{13C3B623-6C9B-41FD-84A7-CD3729567FBE}" type="slidenum">
              <a:rPr lang="en-US" sz="1400" spc="-1" smtClean="0">
                <a:latin typeface="Times New Roman"/>
              </a:rPr>
              <a:t>75</a:t>
            </a:fld>
            <a:endParaRPr lang="en-US"/>
          </a:p>
        </p:txBody>
      </p:sp>
    </p:spTree>
    <p:extLst>
      <p:ext uri="{BB962C8B-B14F-4D97-AF65-F5344CB8AC3E}">
        <p14:creationId xmlns:p14="http://schemas.microsoft.com/office/powerpoint/2010/main" val="430369363"/>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38CB63-91BF-BDEE-EBFA-371CB78AFD70}"/>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008C3FC6-7C4D-16AE-764D-7A0904383317}"/>
              </a:ext>
            </a:extLst>
          </p:cNvPr>
          <p:cNvSpPr>
            <a:spLocks noGrp="1" noRot="1" noChangeAspect="1"/>
          </p:cNvSpPr>
          <p:nvPr>
            <p:ph type="sldImg"/>
          </p:nvPr>
        </p:nvSpPr>
        <p:spPr>
          <a:xfrm>
            <a:off x="1624013" y="1257300"/>
            <a:ext cx="4524375" cy="3394075"/>
          </a:xfrm>
          <a:prstGeom prst="rect">
            <a:avLst/>
          </a:prstGeom>
          <a:noFill/>
          <a:ln w="12700">
            <a:solidFill>
              <a:prstClr val="black"/>
            </a:solidFill>
          </a:ln>
        </p:spPr>
      </p:sp>
      <p:sp>
        <p:nvSpPr>
          <p:cNvPr id="3" name="Marcador de notas 2">
            <a:extLst>
              <a:ext uri="{FF2B5EF4-FFF2-40B4-BE49-F238E27FC236}">
                <a16:creationId xmlns:a16="http://schemas.microsoft.com/office/drawing/2014/main" id="{3FD0488C-3B58-A4C8-A157-27568BA493F7}"/>
              </a:ext>
            </a:extLst>
          </p:cNvPr>
          <p:cNvSpPr>
            <a:spLocks noGrp="1"/>
          </p:cNvSpPr>
          <p:nvPr>
            <p:ph type="body" idx="1"/>
          </p:nvPr>
        </p:nvSpPr>
        <p:spPr/>
        <p:txBody>
          <a:bodyPr/>
          <a:lstStyle/>
          <a:p>
            <a:endParaRPr lang="es-ES_tradnl" dirty="0"/>
          </a:p>
        </p:txBody>
      </p:sp>
      <p:sp>
        <p:nvSpPr>
          <p:cNvPr id="4" name="Marcador de número de diapositiva 3">
            <a:extLst>
              <a:ext uri="{FF2B5EF4-FFF2-40B4-BE49-F238E27FC236}">
                <a16:creationId xmlns:a16="http://schemas.microsoft.com/office/drawing/2014/main" id="{FB34A1C5-7D1D-DF35-9A58-0A287D3077EC}"/>
              </a:ext>
            </a:extLst>
          </p:cNvPr>
          <p:cNvSpPr>
            <a:spLocks noGrp="1"/>
          </p:cNvSpPr>
          <p:nvPr>
            <p:ph type="sldNum" idx="10"/>
          </p:nvPr>
        </p:nvSpPr>
        <p:spPr/>
        <p:txBody>
          <a:bodyPr/>
          <a:lstStyle/>
          <a:p>
            <a:pPr algn="r"/>
            <a:fld id="{13C3B623-6C9B-41FD-84A7-CD3729567FBE}" type="slidenum">
              <a:rPr lang="tr-TR" sz="1400" spc="-1" smtClean="0">
                <a:latin typeface="Times New Roman"/>
              </a:rPr>
              <a:t>76</a:t>
            </a:fld>
            <a:endParaRPr lang="tr-TR"/>
          </a:p>
        </p:txBody>
      </p:sp>
    </p:spTree>
    <p:extLst>
      <p:ext uri="{BB962C8B-B14F-4D97-AF65-F5344CB8AC3E}">
        <p14:creationId xmlns:p14="http://schemas.microsoft.com/office/powerpoint/2010/main" val="1549636060"/>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55EABD-E379-C5ED-DA3F-9D6BBEB220AE}"/>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BCEE9FF6-CB40-1FAD-CEFC-9812B6968612}"/>
              </a:ext>
            </a:extLst>
          </p:cNvPr>
          <p:cNvSpPr>
            <a:spLocks noGrp="1" noRot="1" noChangeAspect="1"/>
          </p:cNvSpPr>
          <p:nvPr>
            <p:ph type="sldImg"/>
          </p:nvPr>
        </p:nvSpPr>
        <p:spPr>
          <a:xfrm>
            <a:off x="1624013" y="1257300"/>
            <a:ext cx="4524375" cy="3394075"/>
          </a:xfrm>
          <a:prstGeom prst="rect">
            <a:avLst/>
          </a:prstGeom>
          <a:noFill/>
          <a:ln w="12700">
            <a:solidFill>
              <a:prstClr val="black"/>
            </a:solidFill>
          </a:ln>
        </p:spPr>
      </p:sp>
      <p:sp>
        <p:nvSpPr>
          <p:cNvPr id="3" name="Marcador de notas 2">
            <a:extLst>
              <a:ext uri="{FF2B5EF4-FFF2-40B4-BE49-F238E27FC236}">
                <a16:creationId xmlns:a16="http://schemas.microsoft.com/office/drawing/2014/main" id="{0E4C5B8B-A790-B048-6A8C-34F82FED6E41}"/>
              </a:ext>
            </a:extLst>
          </p:cNvPr>
          <p:cNvSpPr>
            <a:spLocks noGrp="1"/>
          </p:cNvSpPr>
          <p:nvPr>
            <p:ph type="body" idx="1"/>
          </p:nvPr>
        </p:nvSpPr>
        <p:spPr/>
        <p:txBody>
          <a:bodyPr/>
          <a:lstStyle/>
          <a:p>
            <a:pPr>
              <a:defRPr sz="2000"/>
            </a:pPr>
            <a:r>
              <a:rPr lang="es-MX" dirty="0"/>
              <a:t>Los LLMs representan un avance importante en Inteligencia Artificial.</a:t>
            </a:r>
          </a:p>
          <a:p>
            <a:pPr>
              <a:defRPr sz="2000"/>
            </a:pPr>
            <a:r>
              <a:rPr lang="es-MX" dirty="0"/>
              <a:t>Permiten comprender y generar lenguaje natural.</a:t>
            </a:r>
          </a:p>
          <a:p>
            <a:pPr>
              <a:defRPr sz="2000"/>
            </a:pPr>
            <a:r>
              <a:rPr lang="es-MX" dirty="0"/>
              <a:t>Tienen aplicaciones crecientes en medicina y sistemas de salud.</a:t>
            </a:r>
          </a:p>
          <a:p>
            <a:endParaRPr lang="es-MX" dirty="0"/>
          </a:p>
        </p:txBody>
      </p:sp>
      <p:sp>
        <p:nvSpPr>
          <p:cNvPr id="4" name="Marcador de número de diapositiva 3">
            <a:extLst>
              <a:ext uri="{FF2B5EF4-FFF2-40B4-BE49-F238E27FC236}">
                <a16:creationId xmlns:a16="http://schemas.microsoft.com/office/drawing/2014/main" id="{6FC74A91-A3CC-B9F0-19A5-80821523B641}"/>
              </a:ext>
            </a:extLst>
          </p:cNvPr>
          <p:cNvSpPr>
            <a:spLocks noGrp="1"/>
          </p:cNvSpPr>
          <p:nvPr>
            <p:ph type="sldNum"/>
          </p:nvPr>
        </p:nvSpPr>
        <p:spPr/>
        <p:txBody>
          <a:bodyPr/>
          <a:lstStyle/>
          <a:p>
            <a:pPr algn="r"/>
            <a:fld id="{13C3B623-6C9B-41FD-84A7-CD3729567FBE}" type="slidenum">
              <a:rPr lang="en-US" sz="1400" spc="-1" smtClean="0">
                <a:latin typeface="Times New Roman"/>
              </a:rPr>
              <a:t>77</a:t>
            </a:fld>
            <a:endParaRPr lang="en-US"/>
          </a:p>
        </p:txBody>
      </p:sp>
    </p:spTree>
    <p:extLst>
      <p:ext uri="{BB962C8B-B14F-4D97-AF65-F5344CB8AC3E}">
        <p14:creationId xmlns:p14="http://schemas.microsoft.com/office/powerpoint/2010/main" val="1222390403"/>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0761B8-2098-6D07-9183-18FED43A897C}"/>
            </a:ext>
          </a:extLst>
        </p:cNvPr>
        <p:cNvGrpSpPr/>
        <p:nvPr/>
      </p:nvGrpSpPr>
      <p:grpSpPr>
        <a:xfrm>
          <a:off x="0" y="0"/>
          <a:ext cx="0" cy="0"/>
          <a:chOff x="0" y="0"/>
          <a:chExt cx="0" cy="0"/>
        </a:xfrm>
      </p:grpSpPr>
      <p:sp>
        <p:nvSpPr>
          <p:cNvPr id="489" name="PlaceHolder 1">
            <a:extLst>
              <a:ext uri="{FF2B5EF4-FFF2-40B4-BE49-F238E27FC236}">
                <a16:creationId xmlns:a16="http://schemas.microsoft.com/office/drawing/2014/main" id="{F9276068-089E-1812-480E-3E4EA063250C}"/>
              </a:ext>
            </a:extLst>
          </p:cNvPr>
          <p:cNvSpPr>
            <a:spLocks noGrp="1" noRot="1" noChangeAspect="1"/>
          </p:cNvSpPr>
          <p:nvPr>
            <p:ph type="sldImg"/>
          </p:nvPr>
        </p:nvSpPr>
        <p:spPr>
          <a:xfrm>
            <a:off x="1624013" y="1257300"/>
            <a:ext cx="4524375" cy="3394075"/>
          </a:xfrm>
          <a:prstGeom prst="rect">
            <a:avLst/>
          </a:prstGeom>
          <a:ln w="0">
            <a:noFill/>
          </a:ln>
        </p:spPr>
      </p:sp>
      <p:sp>
        <p:nvSpPr>
          <p:cNvPr id="490" name="PlaceHolder 2">
            <a:extLst>
              <a:ext uri="{FF2B5EF4-FFF2-40B4-BE49-F238E27FC236}">
                <a16:creationId xmlns:a16="http://schemas.microsoft.com/office/drawing/2014/main" id="{E7673384-6FFE-F481-7B4D-B3B884CABA3D}"/>
              </a:ext>
            </a:extLst>
          </p:cNvPr>
          <p:cNvSpPr>
            <a:spLocks noGrp="1"/>
          </p:cNvSpPr>
          <p:nvPr>
            <p:ph type="body"/>
          </p:nvPr>
        </p:nvSpPr>
        <p:spPr>
          <a:xfrm>
            <a:off x="777240" y="4777560"/>
            <a:ext cx="6216840" cy="4525200"/>
          </a:xfrm>
          <a:prstGeom prst="rect">
            <a:avLst/>
          </a:prstGeom>
          <a:noFill/>
          <a:ln w="0">
            <a:noFill/>
          </a:ln>
        </p:spPr>
        <p:txBody>
          <a:bodyPr lIns="0" tIns="0" rIns="0" bIns="0" anchor="t">
            <a:noAutofit/>
          </a:bodyPr>
          <a:lstStyle/>
          <a:p>
            <a:pPr marL="428625" indent="-171450">
              <a:spcAft>
                <a:spcPts val="450"/>
              </a:spcAft>
              <a:buFont typeface="Arial" panose="020B0604020202020204" pitchFamily="34" charset="0"/>
              <a:buChar char="•"/>
            </a:pPr>
            <a:r>
              <a:rPr lang="es-MX" sz="2000" dirty="0">
                <a:latin typeface="+mn-lt"/>
                <a:ea typeface="+mn-ea"/>
                <a:cs typeface="+mn-cs"/>
              </a:rPr>
              <a:t>Existe una gran cantidad de información </a:t>
            </a:r>
            <a:r>
              <a:rPr lang="es-MX" sz="2000" b="1" dirty="0">
                <a:latin typeface="+mn-lt"/>
                <a:ea typeface="+mn-ea"/>
                <a:cs typeface="+mn-cs"/>
              </a:rPr>
              <a:t>no estructurada </a:t>
            </a:r>
            <a:r>
              <a:rPr lang="es-MX" sz="2000" dirty="0">
                <a:latin typeface="+mn-lt"/>
                <a:ea typeface="+mn-ea"/>
                <a:cs typeface="+mn-cs"/>
              </a:rPr>
              <a:t>almacenada en los </a:t>
            </a:r>
            <a:r>
              <a:rPr lang="es-MX" sz="2000" b="1" dirty="0">
                <a:latin typeface="+mn-lt"/>
                <a:ea typeface="+mn-ea"/>
                <a:cs typeface="+mn-cs"/>
              </a:rPr>
              <a:t>registros médicos electrónicos</a:t>
            </a:r>
            <a:r>
              <a:rPr lang="es-MX" sz="2000" dirty="0">
                <a:latin typeface="+mn-lt"/>
                <a:ea typeface="+mn-ea"/>
                <a:cs typeface="+mn-cs"/>
              </a:rPr>
              <a:t> de los pacientes.</a:t>
            </a:r>
          </a:p>
          <a:p>
            <a:pPr marL="428625" indent="-171450">
              <a:spcAft>
                <a:spcPts val="450"/>
              </a:spcAft>
              <a:buFont typeface="Arial" panose="020B0604020202020204" pitchFamily="34" charset="0"/>
              <a:buChar char="•"/>
            </a:pPr>
            <a:r>
              <a:rPr lang="es-MX" sz="2000" b="1" dirty="0">
                <a:latin typeface="+mn-lt"/>
                <a:ea typeface="+mn-ea"/>
                <a:cs typeface="+mn-cs"/>
              </a:rPr>
              <a:t>Acceder</a:t>
            </a:r>
            <a:r>
              <a:rPr lang="es-MX" sz="2000" dirty="0">
                <a:latin typeface="+mn-lt"/>
                <a:ea typeface="+mn-ea"/>
                <a:cs typeface="+mn-cs"/>
              </a:rPr>
              <a:t> rápidamente a esta </a:t>
            </a:r>
            <a:r>
              <a:rPr lang="es-MX" sz="2000" b="1" dirty="0">
                <a:latin typeface="+mn-lt"/>
                <a:ea typeface="+mn-ea"/>
                <a:cs typeface="+mn-cs"/>
              </a:rPr>
              <a:t>información</a:t>
            </a:r>
            <a:r>
              <a:rPr lang="es-MX" sz="2000" dirty="0">
                <a:latin typeface="+mn-lt"/>
                <a:ea typeface="+mn-ea"/>
                <a:cs typeface="+mn-cs"/>
              </a:rPr>
              <a:t> es fundamental para garantizar su correcto uso por parte de los profesionales médicos.</a:t>
            </a:r>
          </a:p>
          <a:p>
            <a:pPr marL="428625" indent="-171450">
              <a:spcAft>
                <a:spcPts val="450"/>
              </a:spcAft>
              <a:buFont typeface="Arial" panose="020B0604020202020204" pitchFamily="34" charset="0"/>
              <a:buChar char="•"/>
            </a:pPr>
            <a:r>
              <a:rPr lang="es-MX" sz="2000" dirty="0">
                <a:latin typeface="+mn-lt"/>
                <a:ea typeface="+mn-ea"/>
                <a:cs typeface="+mn-cs"/>
              </a:rPr>
              <a:t>Una forma eficaz de acceder a los datos de estos registros electrónicos es mediante </a:t>
            </a:r>
            <a:r>
              <a:rPr lang="es-MX" sz="2000" b="1" dirty="0">
                <a:latin typeface="+mn-lt"/>
                <a:ea typeface="+mn-ea"/>
                <a:cs typeface="+mn-cs"/>
              </a:rPr>
              <a:t>preguntas formuladas en lenguaje natural</a:t>
            </a:r>
            <a:r>
              <a:rPr lang="es-MX" sz="2000" dirty="0">
                <a:latin typeface="+mn-lt"/>
                <a:ea typeface="+mn-ea"/>
                <a:cs typeface="+mn-cs"/>
              </a:rPr>
              <a:t>.</a:t>
            </a:r>
          </a:p>
          <a:p>
            <a:endParaRPr lang="es-MX" sz="2000" b="0" strike="noStrike" spc="-1" dirty="0">
              <a:latin typeface="Arial"/>
            </a:endParaRPr>
          </a:p>
        </p:txBody>
      </p:sp>
      <p:sp>
        <p:nvSpPr>
          <p:cNvPr id="491" name="PlaceHolder 3">
            <a:extLst>
              <a:ext uri="{FF2B5EF4-FFF2-40B4-BE49-F238E27FC236}">
                <a16:creationId xmlns:a16="http://schemas.microsoft.com/office/drawing/2014/main" id="{D1E391E8-03AC-A905-62E4-B3B7E49111A0}"/>
              </a:ext>
            </a:extLst>
          </p:cNvPr>
          <p:cNvSpPr>
            <a:spLocks noGrp="1"/>
          </p:cNvSpPr>
          <p:nvPr>
            <p:ph type="sldNum" idx="69"/>
          </p:nvPr>
        </p:nvSpPr>
        <p:spPr>
          <a:xfrm>
            <a:off x="4399200" y="9555480"/>
            <a:ext cx="3372120" cy="501840"/>
          </a:xfrm>
          <a:prstGeom prst="rect">
            <a:avLst/>
          </a:prstGeom>
          <a:noFill/>
          <a:ln w="0">
            <a:noFill/>
          </a:ln>
        </p:spPr>
        <p:txBody>
          <a:bodyPr lIns="0" tIns="0" rIns="0" bIns="0" anchor="b">
            <a:noAutofit/>
          </a:bodyPr>
          <a:lstStyle>
            <a:lvl1pPr algn="r">
              <a:lnSpc>
                <a:spcPct val="100000"/>
              </a:lnSpc>
              <a:buNone/>
              <a:defRPr lang="tr-TR" sz="1400" b="0" strike="noStrike" spc="-1">
                <a:solidFill>
                  <a:srgbClr val="000000"/>
                </a:solidFill>
                <a:latin typeface="Times New Roman"/>
                <a:ea typeface="+mn-ea"/>
              </a:defRPr>
            </a:lvl1pPr>
          </a:lstStyle>
          <a:p>
            <a:pPr algn="r">
              <a:lnSpc>
                <a:spcPct val="100000"/>
              </a:lnSpc>
              <a:buNone/>
            </a:pPr>
            <a:fld id="{C1FDABCF-93B6-4D32-837B-06A8796DD902}" type="slidenum">
              <a:rPr lang="tr-TR" sz="1400" b="0" strike="noStrike" spc="-1">
                <a:solidFill>
                  <a:srgbClr val="000000"/>
                </a:solidFill>
                <a:latin typeface="Times New Roman"/>
                <a:ea typeface="+mn-ea"/>
              </a:rPr>
              <a:t>78</a:t>
            </a:fld>
            <a:endParaRPr lang="es-MX" sz="1400" b="0" strike="noStrike" spc="-1">
              <a:latin typeface="Times New Roman"/>
            </a:endParaRPr>
          </a:p>
        </p:txBody>
      </p:sp>
    </p:spTree>
    <p:extLst>
      <p:ext uri="{BB962C8B-B14F-4D97-AF65-F5344CB8AC3E}">
        <p14:creationId xmlns:p14="http://schemas.microsoft.com/office/powerpoint/2010/main" val="2645227422"/>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28567E-6824-2FB8-A452-1FF477DA31DB}"/>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5238E7C3-1F12-49DF-E25F-51B319319BAB}"/>
              </a:ext>
            </a:extLst>
          </p:cNvPr>
          <p:cNvSpPr>
            <a:spLocks noGrp="1" noRot="1" noChangeAspect="1"/>
          </p:cNvSpPr>
          <p:nvPr>
            <p:ph type="sldImg"/>
          </p:nvPr>
        </p:nvSpPr>
        <p:spPr>
          <a:xfrm>
            <a:off x="1624013" y="1257300"/>
            <a:ext cx="4524375" cy="3394075"/>
          </a:xfrm>
          <a:prstGeom prst="rect">
            <a:avLst/>
          </a:prstGeom>
          <a:noFill/>
          <a:ln w="12700">
            <a:solidFill>
              <a:prstClr val="black"/>
            </a:solidFill>
          </a:ln>
        </p:spPr>
      </p:sp>
      <p:sp>
        <p:nvSpPr>
          <p:cNvPr id="3" name="Marcador de notas 2">
            <a:extLst>
              <a:ext uri="{FF2B5EF4-FFF2-40B4-BE49-F238E27FC236}">
                <a16:creationId xmlns:a16="http://schemas.microsoft.com/office/drawing/2014/main" id="{321AB279-4121-477E-DDB0-96A9A91CA523}"/>
              </a:ext>
            </a:extLst>
          </p:cNvPr>
          <p:cNvSpPr>
            <a:spLocks noGrp="1"/>
          </p:cNvSpPr>
          <p:nvPr>
            <p:ph type="body" idx="1"/>
          </p:nvPr>
        </p:nvSpPr>
        <p:spPr/>
        <p:txBody>
          <a:bodyPr/>
          <a:lstStyle/>
          <a:p>
            <a:pPr>
              <a:defRPr sz="2000"/>
            </a:pPr>
            <a:r>
              <a:rPr lang="es-MX" dirty="0"/>
              <a:t>Modelos multimodales.</a:t>
            </a:r>
          </a:p>
          <a:p>
            <a:pPr>
              <a:defRPr sz="2000"/>
            </a:pPr>
            <a:r>
              <a:rPr lang="es-MX" dirty="0"/>
              <a:t>Integración con dispositivos médicos.</a:t>
            </a:r>
          </a:p>
          <a:p>
            <a:pPr>
              <a:defRPr sz="2000"/>
            </a:pPr>
            <a:r>
              <a:rPr lang="es-MX" dirty="0"/>
              <a:t>Hospitales inteligentes.</a:t>
            </a:r>
          </a:p>
          <a:p>
            <a:pPr>
              <a:defRPr sz="2000"/>
            </a:pPr>
            <a:r>
              <a:rPr lang="es-MX" dirty="0"/>
              <a:t>Medicina personalizada.</a:t>
            </a:r>
          </a:p>
          <a:p>
            <a:endParaRPr lang="es-MX" dirty="0"/>
          </a:p>
        </p:txBody>
      </p:sp>
      <p:sp>
        <p:nvSpPr>
          <p:cNvPr id="4" name="Marcador de número de diapositiva 3">
            <a:extLst>
              <a:ext uri="{FF2B5EF4-FFF2-40B4-BE49-F238E27FC236}">
                <a16:creationId xmlns:a16="http://schemas.microsoft.com/office/drawing/2014/main" id="{3A44CCD5-CAD7-D465-D65D-BDC2E0A01DC7}"/>
              </a:ext>
            </a:extLst>
          </p:cNvPr>
          <p:cNvSpPr>
            <a:spLocks noGrp="1"/>
          </p:cNvSpPr>
          <p:nvPr>
            <p:ph type="sldNum"/>
          </p:nvPr>
        </p:nvSpPr>
        <p:spPr/>
        <p:txBody>
          <a:bodyPr/>
          <a:lstStyle/>
          <a:p>
            <a:pPr algn="r"/>
            <a:fld id="{13C3B623-6C9B-41FD-84A7-CD3729567FBE}" type="slidenum">
              <a:rPr lang="en-US" sz="1400" spc="-1" smtClean="0">
                <a:latin typeface="Times New Roman"/>
              </a:rPr>
              <a:t>80</a:t>
            </a:fld>
            <a:endParaRPr lang="en-US"/>
          </a:p>
        </p:txBody>
      </p:sp>
    </p:spTree>
    <p:extLst>
      <p:ext uri="{BB962C8B-B14F-4D97-AF65-F5344CB8AC3E}">
        <p14:creationId xmlns:p14="http://schemas.microsoft.com/office/powerpoint/2010/main" val="1331138710"/>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a:xfrm>
            <a:off x="1624013" y="1257300"/>
            <a:ext cx="4524375" cy="3394075"/>
          </a:xfrm>
          <a:prstGeom prst="rect">
            <a:avLst/>
          </a:prstGeom>
          <a:noFill/>
          <a:ln w="12700">
            <a:solidFill>
              <a:prstClr val="black"/>
            </a:solidFill>
          </a:ln>
        </p:spPr>
      </p:sp>
      <p:sp>
        <p:nvSpPr>
          <p:cNvPr id="3" name="Marcador de notas 2"/>
          <p:cNvSpPr>
            <a:spLocks noGrp="1"/>
          </p:cNvSpPr>
          <p:nvPr>
            <p:ph type="body" idx="1"/>
          </p:nvPr>
        </p:nvSpPr>
        <p:spPr/>
        <p:txBody>
          <a:bodyPr/>
          <a:lstStyle/>
          <a:p>
            <a:pPr>
              <a:defRPr sz="2000"/>
            </a:pPr>
            <a:r>
              <a:rPr lang="es-MX" dirty="0"/>
              <a:t>Modelos multimodales.</a:t>
            </a:r>
          </a:p>
          <a:p>
            <a:pPr>
              <a:defRPr sz="2000"/>
            </a:pPr>
            <a:r>
              <a:rPr lang="es-MX" dirty="0"/>
              <a:t>Integración con dispositivos médicos.</a:t>
            </a:r>
          </a:p>
          <a:p>
            <a:pPr>
              <a:defRPr sz="2000"/>
            </a:pPr>
            <a:r>
              <a:rPr lang="es-MX" dirty="0"/>
              <a:t>Hospitales inteligentes.</a:t>
            </a:r>
          </a:p>
          <a:p>
            <a:pPr>
              <a:defRPr sz="2000"/>
            </a:pPr>
            <a:r>
              <a:rPr lang="es-MX" dirty="0"/>
              <a:t>Medicina personalizada.</a:t>
            </a:r>
          </a:p>
          <a:p>
            <a:endParaRPr lang="es-MX" dirty="0"/>
          </a:p>
        </p:txBody>
      </p:sp>
      <p:sp>
        <p:nvSpPr>
          <p:cNvPr id="4" name="Marcador de número de diapositiva 3"/>
          <p:cNvSpPr>
            <a:spLocks noGrp="1"/>
          </p:cNvSpPr>
          <p:nvPr>
            <p:ph type="sldNum"/>
          </p:nvPr>
        </p:nvSpPr>
        <p:spPr/>
        <p:txBody>
          <a:bodyPr/>
          <a:lstStyle/>
          <a:p>
            <a:pPr algn="r"/>
            <a:fld id="{13C3B623-6C9B-41FD-84A7-CD3729567FBE}" type="slidenum">
              <a:rPr lang="en-US" sz="1400" spc="-1" smtClean="0">
                <a:latin typeface="Times New Roman"/>
              </a:rPr>
              <a:t>81</a:t>
            </a:fld>
            <a:endParaRPr lang="en-US"/>
          </a:p>
        </p:txBody>
      </p:sp>
    </p:spTree>
    <p:extLst>
      <p:ext uri="{BB962C8B-B14F-4D97-AF65-F5344CB8AC3E}">
        <p14:creationId xmlns:p14="http://schemas.microsoft.com/office/powerpoint/2010/main" val="3863953656"/>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C75C7C-02F5-75C1-B0A3-20B2A68374A4}"/>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EF3AE3D9-8652-770D-7D4D-C2F337A203D3}"/>
              </a:ext>
            </a:extLst>
          </p:cNvPr>
          <p:cNvSpPr>
            <a:spLocks noGrp="1" noRot="1" noChangeAspect="1"/>
          </p:cNvSpPr>
          <p:nvPr>
            <p:ph type="sldImg"/>
          </p:nvPr>
        </p:nvSpPr>
        <p:spPr>
          <a:xfrm>
            <a:off x="1624013" y="1257300"/>
            <a:ext cx="4524375" cy="3394075"/>
          </a:xfrm>
          <a:prstGeom prst="rect">
            <a:avLst/>
          </a:prstGeom>
          <a:noFill/>
          <a:ln w="12700">
            <a:solidFill>
              <a:prstClr val="black"/>
            </a:solidFill>
          </a:ln>
        </p:spPr>
      </p:sp>
      <p:sp>
        <p:nvSpPr>
          <p:cNvPr id="3" name="Marcador de notas 2">
            <a:extLst>
              <a:ext uri="{FF2B5EF4-FFF2-40B4-BE49-F238E27FC236}">
                <a16:creationId xmlns:a16="http://schemas.microsoft.com/office/drawing/2014/main" id="{8B977843-4ECC-65C1-B15E-44F82DFE2DD6}"/>
              </a:ext>
            </a:extLst>
          </p:cNvPr>
          <p:cNvSpPr>
            <a:spLocks noGrp="1"/>
          </p:cNvSpPr>
          <p:nvPr>
            <p:ph type="body" idx="1"/>
          </p:nvPr>
        </p:nvSpPr>
        <p:spPr/>
        <p:txBody>
          <a:bodyPr/>
          <a:lstStyle/>
          <a:p>
            <a:pPr>
              <a:defRPr sz="2000"/>
            </a:pPr>
            <a:r>
              <a:rPr lang="es-MX" dirty="0"/>
              <a:t>Los LLMs representan un avance importante en Inteligencia Artificial.</a:t>
            </a:r>
          </a:p>
          <a:p>
            <a:pPr>
              <a:defRPr sz="2000"/>
            </a:pPr>
            <a:r>
              <a:rPr lang="es-MX" dirty="0"/>
              <a:t>Permiten comprender y generar lenguaje natural.</a:t>
            </a:r>
          </a:p>
          <a:p>
            <a:pPr>
              <a:defRPr sz="2000"/>
            </a:pPr>
            <a:r>
              <a:rPr lang="es-MX" dirty="0"/>
              <a:t>Tienen aplicaciones crecientes en medicina y sistemas de salud.</a:t>
            </a:r>
          </a:p>
          <a:p>
            <a:endParaRPr lang="es-MX" dirty="0"/>
          </a:p>
        </p:txBody>
      </p:sp>
      <p:sp>
        <p:nvSpPr>
          <p:cNvPr id="4" name="Marcador de número de diapositiva 3">
            <a:extLst>
              <a:ext uri="{FF2B5EF4-FFF2-40B4-BE49-F238E27FC236}">
                <a16:creationId xmlns:a16="http://schemas.microsoft.com/office/drawing/2014/main" id="{69097D43-CA5C-6148-8E1F-255759C40861}"/>
              </a:ext>
            </a:extLst>
          </p:cNvPr>
          <p:cNvSpPr>
            <a:spLocks noGrp="1"/>
          </p:cNvSpPr>
          <p:nvPr>
            <p:ph type="sldNum"/>
          </p:nvPr>
        </p:nvSpPr>
        <p:spPr/>
        <p:txBody>
          <a:bodyPr/>
          <a:lstStyle/>
          <a:p>
            <a:pPr algn="r"/>
            <a:fld id="{13C3B623-6C9B-41FD-84A7-CD3729567FBE}" type="slidenum">
              <a:rPr lang="en-US" sz="1400" spc="-1" smtClean="0">
                <a:latin typeface="Times New Roman"/>
              </a:rPr>
              <a:t>82</a:t>
            </a:fld>
            <a:endParaRPr lang="en-US"/>
          </a:p>
        </p:txBody>
      </p:sp>
    </p:spTree>
    <p:extLst>
      <p:ext uri="{BB962C8B-B14F-4D97-AF65-F5344CB8AC3E}">
        <p14:creationId xmlns:p14="http://schemas.microsoft.com/office/powerpoint/2010/main" val="2615778491"/>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a:xfrm>
            <a:off x="1624013" y="1257300"/>
            <a:ext cx="4524375" cy="3394075"/>
          </a:xfrm>
          <a:prstGeom prst="rect">
            <a:avLst/>
          </a:prstGeom>
          <a:noFill/>
          <a:ln w="12700">
            <a:solidFill>
              <a:prstClr val="black"/>
            </a:solidFill>
          </a:ln>
        </p:spPr>
      </p:sp>
      <p:sp>
        <p:nvSpPr>
          <p:cNvPr id="3" name="Marcador de notas 2"/>
          <p:cNvSpPr>
            <a:spLocks noGrp="1"/>
          </p:cNvSpPr>
          <p:nvPr>
            <p:ph type="body" idx="1"/>
          </p:nvPr>
        </p:nvSpPr>
        <p:spPr/>
        <p:txBody>
          <a:bodyPr/>
          <a:lstStyle/>
          <a:p>
            <a:pPr>
              <a:defRPr sz="2000"/>
            </a:pPr>
            <a:r>
              <a:rPr lang="es-MX" dirty="0"/>
              <a:t>Los LLMs son herramientas de apoyo, no sustitutos.</a:t>
            </a:r>
          </a:p>
          <a:p>
            <a:pPr>
              <a:defRPr sz="2000"/>
            </a:pPr>
            <a:r>
              <a:rPr lang="es-MX" dirty="0"/>
              <a:t>Existe gran potencial en salud y educación médica.</a:t>
            </a:r>
          </a:p>
          <a:p>
            <a:pPr>
              <a:defRPr sz="2000"/>
            </a:pPr>
            <a:r>
              <a:rPr lang="es-MX" dirty="0"/>
              <a:t>La supervisión humana seguirá siendo indispensable.</a:t>
            </a:r>
          </a:p>
          <a:p>
            <a:endParaRPr lang="es-MX" dirty="0"/>
          </a:p>
        </p:txBody>
      </p:sp>
      <p:sp>
        <p:nvSpPr>
          <p:cNvPr id="4" name="Marcador de número de diapositiva 3"/>
          <p:cNvSpPr>
            <a:spLocks noGrp="1"/>
          </p:cNvSpPr>
          <p:nvPr>
            <p:ph type="sldNum"/>
          </p:nvPr>
        </p:nvSpPr>
        <p:spPr/>
        <p:txBody>
          <a:bodyPr/>
          <a:lstStyle/>
          <a:p>
            <a:pPr algn="r"/>
            <a:fld id="{13C3B623-6C9B-41FD-84A7-CD3729567FBE}" type="slidenum">
              <a:rPr lang="en-US" sz="1400" spc="-1" smtClean="0">
                <a:latin typeface="Times New Roman"/>
              </a:rPr>
              <a:t>83</a:t>
            </a:fld>
            <a:endParaRPr lang="en-US"/>
          </a:p>
        </p:txBody>
      </p:sp>
    </p:spTree>
    <p:extLst>
      <p:ext uri="{BB962C8B-B14F-4D97-AF65-F5344CB8AC3E}">
        <p14:creationId xmlns:p14="http://schemas.microsoft.com/office/powerpoint/2010/main" val="195358372"/>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374982-3B9B-6A90-16ED-01516503E1FF}"/>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99982A3B-F36C-FB4B-3D8C-A0F92868B1EF}"/>
              </a:ext>
            </a:extLst>
          </p:cNvPr>
          <p:cNvSpPr>
            <a:spLocks noGrp="1" noRot="1" noChangeAspect="1"/>
          </p:cNvSpPr>
          <p:nvPr>
            <p:ph type="sldImg"/>
          </p:nvPr>
        </p:nvSpPr>
        <p:spPr>
          <a:xfrm>
            <a:off x="1624013" y="1257300"/>
            <a:ext cx="4524375" cy="3394075"/>
          </a:xfrm>
          <a:prstGeom prst="rect">
            <a:avLst/>
          </a:prstGeom>
          <a:noFill/>
          <a:ln w="12700">
            <a:solidFill>
              <a:prstClr val="black"/>
            </a:solidFill>
          </a:ln>
        </p:spPr>
      </p:sp>
      <p:sp>
        <p:nvSpPr>
          <p:cNvPr id="3" name="Marcador de notas 2">
            <a:extLst>
              <a:ext uri="{FF2B5EF4-FFF2-40B4-BE49-F238E27FC236}">
                <a16:creationId xmlns:a16="http://schemas.microsoft.com/office/drawing/2014/main" id="{7F2457E1-98A2-6B68-6ACC-DAD5ADCE4E9A}"/>
              </a:ext>
            </a:extLst>
          </p:cNvPr>
          <p:cNvSpPr>
            <a:spLocks noGrp="1"/>
          </p:cNvSpPr>
          <p:nvPr>
            <p:ph type="body" idx="1"/>
          </p:nvPr>
        </p:nvSpPr>
        <p:spPr/>
        <p:txBody>
          <a:bodyPr/>
          <a:lstStyle/>
          <a:p>
            <a:pPr>
              <a:defRPr sz="2000"/>
            </a:pPr>
            <a:r>
              <a:rPr lang="es-MX" dirty="0"/>
              <a:t>Los LLMs representan un avance importante en Inteligencia Artificial.</a:t>
            </a:r>
          </a:p>
          <a:p>
            <a:pPr>
              <a:defRPr sz="2000"/>
            </a:pPr>
            <a:r>
              <a:rPr lang="es-MX" dirty="0"/>
              <a:t>Permiten comprender y generar lenguaje natural.</a:t>
            </a:r>
          </a:p>
          <a:p>
            <a:pPr>
              <a:defRPr sz="2000"/>
            </a:pPr>
            <a:r>
              <a:rPr lang="es-MX" dirty="0"/>
              <a:t>Tienen aplicaciones crecientes en medicina y sistemas de salud.</a:t>
            </a:r>
          </a:p>
          <a:p>
            <a:endParaRPr lang="es-MX" dirty="0"/>
          </a:p>
        </p:txBody>
      </p:sp>
      <p:sp>
        <p:nvSpPr>
          <p:cNvPr id="4" name="Marcador de número de diapositiva 3">
            <a:extLst>
              <a:ext uri="{FF2B5EF4-FFF2-40B4-BE49-F238E27FC236}">
                <a16:creationId xmlns:a16="http://schemas.microsoft.com/office/drawing/2014/main" id="{0CA67BD6-E36F-5398-76C7-BD990450E012}"/>
              </a:ext>
            </a:extLst>
          </p:cNvPr>
          <p:cNvSpPr>
            <a:spLocks noGrp="1"/>
          </p:cNvSpPr>
          <p:nvPr>
            <p:ph type="sldNum"/>
          </p:nvPr>
        </p:nvSpPr>
        <p:spPr/>
        <p:txBody>
          <a:bodyPr/>
          <a:lstStyle/>
          <a:p>
            <a:pPr algn="r"/>
            <a:fld id="{13C3B623-6C9B-41FD-84A7-CD3729567FBE}" type="slidenum">
              <a:rPr lang="en-US" sz="1400" spc="-1" smtClean="0">
                <a:latin typeface="Times New Roman"/>
              </a:rPr>
              <a:t>84</a:t>
            </a:fld>
            <a:endParaRPr lang="en-US"/>
          </a:p>
        </p:txBody>
      </p:sp>
    </p:spTree>
    <p:extLst>
      <p:ext uri="{BB962C8B-B14F-4D97-AF65-F5344CB8AC3E}">
        <p14:creationId xmlns:p14="http://schemas.microsoft.com/office/powerpoint/2010/main" val="3026650998"/>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9C489B-574D-C7E8-3F19-C6BEE0236D9C}"/>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D81895EF-E1D8-5415-D2DA-9D4E901CD318}"/>
              </a:ext>
            </a:extLst>
          </p:cNvPr>
          <p:cNvSpPr>
            <a:spLocks noGrp="1" noRot="1" noChangeAspect="1"/>
          </p:cNvSpPr>
          <p:nvPr>
            <p:ph type="sldImg"/>
          </p:nvPr>
        </p:nvSpPr>
        <p:spPr>
          <a:xfrm>
            <a:off x="1624013" y="1257300"/>
            <a:ext cx="4524375" cy="3394075"/>
          </a:xfrm>
          <a:prstGeom prst="rect">
            <a:avLst/>
          </a:prstGeom>
          <a:noFill/>
          <a:ln w="12700">
            <a:solidFill>
              <a:prstClr val="black"/>
            </a:solidFill>
          </a:ln>
        </p:spPr>
      </p:sp>
      <p:sp>
        <p:nvSpPr>
          <p:cNvPr id="3" name="Marcador de notas 2">
            <a:extLst>
              <a:ext uri="{FF2B5EF4-FFF2-40B4-BE49-F238E27FC236}">
                <a16:creationId xmlns:a16="http://schemas.microsoft.com/office/drawing/2014/main" id="{847DC62A-5993-C6BD-C1EE-C4074CEC5A75}"/>
              </a:ext>
            </a:extLst>
          </p:cNvPr>
          <p:cNvSpPr>
            <a:spLocks noGrp="1"/>
          </p:cNvSpPr>
          <p:nvPr>
            <p:ph type="body" idx="1"/>
          </p:nvPr>
        </p:nvSpPr>
        <p:spPr/>
        <p:txBody>
          <a:bodyPr/>
          <a:lstStyle/>
          <a:p>
            <a:endParaRPr lang="es-ES_tradnl" dirty="0"/>
          </a:p>
        </p:txBody>
      </p:sp>
      <p:sp>
        <p:nvSpPr>
          <p:cNvPr id="4" name="Marcador de número de diapositiva 3">
            <a:extLst>
              <a:ext uri="{FF2B5EF4-FFF2-40B4-BE49-F238E27FC236}">
                <a16:creationId xmlns:a16="http://schemas.microsoft.com/office/drawing/2014/main" id="{C4E67D45-13E3-4FC2-0CED-85CB0085D49F}"/>
              </a:ext>
            </a:extLst>
          </p:cNvPr>
          <p:cNvSpPr>
            <a:spLocks noGrp="1"/>
          </p:cNvSpPr>
          <p:nvPr>
            <p:ph type="sldNum" idx="10"/>
          </p:nvPr>
        </p:nvSpPr>
        <p:spPr/>
        <p:txBody>
          <a:bodyPr/>
          <a:lstStyle/>
          <a:p>
            <a:pPr algn="r"/>
            <a:fld id="{13C3B623-6C9B-41FD-84A7-CD3729567FBE}" type="slidenum">
              <a:rPr lang="tr-TR" sz="1400" spc="-1" smtClean="0">
                <a:latin typeface="Times New Roman"/>
              </a:rPr>
              <a:t>85</a:t>
            </a:fld>
            <a:endParaRPr lang="tr-TR"/>
          </a:p>
        </p:txBody>
      </p:sp>
    </p:spTree>
    <p:extLst>
      <p:ext uri="{BB962C8B-B14F-4D97-AF65-F5344CB8AC3E}">
        <p14:creationId xmlns:p14="http://schemas.microsoft.com/office/powerpoint/2010/main" val="1648477977"/>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A18F40-969D-AE16-EF99-81D418A1E9E1}"/>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CEE885BF-2643-17E4-0FF9-F05388EE3B9D}"/>
              </a:ext>
            </a:extLst>
          </p:cNvPr>
          <p:cNvSpPr>
            <a:spLocks noGrp="1" noRot="1" noChangeAspect="1"/>
          </p:cNvSpPr>
          <p:nvPr>
            <p:ph type="sldImg"/>
          </p:nvPr>
        </p:nvSpPr>
        <p:spPr>
          <a:xfrm>
            <a:off x="1624013" y="1257300"/>
            <a:ext cx="4524375" cy="3394075"/>
          </a:xfrm>
          <a:prstGeom prst="rect">
            <a:avLst/>
          </a:prstGeom>
          <a:noFill/>
          <a:ln w="12700">
            <a:solidFill>
              <a:prstClr val="black"/>
            </a:solidFill>
          </a:ln>
        </p:spPr>
      </p:sp>
      <p:sp>
        <p:nvSpPr>
          <p:cNvPr id="3" name="Marcador de notas 2">
            <a:extLst>
              <a:ext uri="{FF2B5EF4-FFF2-40B4-BE49-F238E27FC236}">
                <a16:creationId xmlns:a16="http://schemas.microsoft.com/office/drawing/2014/main" id="{7393ACD1-CEEE-16D3-32B1-A52632A4499F}"/>
              </a:ext>
            </a:extLst>
          </p:cNvPr>
          <p:cNvSpPr>
            <a:spLocks noGrp="1"/>
          </p:cNvSpPr>
          <p:nvPr>
            <p:ph type="body" idx="1"/>
          </p:nvPr>
        </p:nvSpPr>
        <p:spPr/>
        <p:txBody>
          <a:bodyPr/>
          <a:lstStyle/>
          <a:p>
            <a:pPr>
              <a:defRPr sz="2000"/>
            </a:pPr>
            <a:r>
              <a:rPr lang="es-MX" dirty="0"/>
              <a:t>Los LLMs representan un avance importante en Inteligencia Artificial.</a:t>
            </a:r>
          </a:p>
          <a:p>
            <a:pPr>
              <a:defRPr sz="2000"/>
            </a:pPr>
            <a:r>
              <a:rPr lang="es-MX" dirty="0"/>
              <a:t>Permiten comprender y generar lenguaje natural.</a:t>
            </a:r>
          </a:p>
          <a:p>
            <a:pPr>
              <a:defRPr sz="2000"/>
            </a:pPr>
            <a:r>
              <a:rPr lang="es-MX" dirty="0"/>
              <a:t>Tienen aplicaciones crecientes en medicina y sistemas de salud.</a:t>
            </a:r>
          </a:p>
          <a:p>
            <a:endParaRPr lang="es-MX" dirty="0"/>
          </a:p>
        </p:txBody>
      </p:sp>
      <p:sp>
        <p:nvSpPr>
          <p:cNvPr id="4" name="Marcador de número de diapositiva 3">
            <a:extLst>
              <a:ext uri="{FF2B5EF4-FFF2-40B4-BE49-F238E27FC236}">
                <a16:creationId xmlns:a16="http://schemas.microsoft.com/office/drawing/2014/main" id="{0A7D23A2-3AC7-E877-1825-959C44BD9C88}"/>
              </a:ext>
            </a:extLst>
          </p:cNvPr>
          <p:cNvSpPr>
            <a:spLocks noGrp="1"/>
          </p:cNvSpPr>
          <p:nvPr>
            <p:ph type="sldNum"/>
          </p:nvPr>
        </p:nvSpPr>
        <p:spPr/>
        <p:txBody>
          <a:bodyPr/>
          <a:lstStyle/>
          <a:p>
            <a:pPr algn="r"/>
            <a:fld id="{13C3B623-6C9B-41FD-84A7-CD3729567FBE}" type="slidenum">
              <a:rPr lang="en-US" sz="1400" spc="-1" smtClean="0">
                <a:latin typeface="Times New Roman"/>
              </a:rPr>
              <a:t>86</a:t>
            </a:fld>
            <a:endParaRPr lang="en-US"/>
          </a:p>
        </p:txBody>
      </p:sp>
    </p:spTree>
    <p:extLst>
      <p:ext uri="{BB962C8B-B14F-4D97-AF65-F5344CB8AC3E}">
        <p14:creationId xmlns:p14="http://schemas.microsoft.com/office/powerpoint/2010/main" val="558968535"/>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a:xfrm>
            <a:off x="1624013" y="1257300"/>
            <a:ext cx="4524375" cy="3394075"/>
          </a:xfrm>
          <a:prstGeom prst="rect">
            <a:avLst/>
          </a:prstGeom>
          <a:noFill/>
          <a:ln w="12700">
            <a:solidFill>
              <a:prstClr val="black"/>
            </a:solidFill>
          </a:ln>
        </p:spPr>
      </p:sp>
      <p:sp>
        <p:nvSpPr>
          <p:cNvPr id="3" name="Marcador de notas 2"/>
          <p:cNvSpPr>
            <a:spLocks noGrp="1"/>
          </p:cNvSpPr>
          <p:nvPr>
            <p:ph type="body" idx="1"/>
          </p:nvPr>
        </p:nvSpPr>
        <p:spPr/>
        <p:txBody>
          <a:bodyPr/>
          <a:lstStyle/>
          <a:p>
            <a:r>
              <a:rPr lang="es-MX" dirty="0"/>
              <a:t>• ResearchGate</a:t>
            </a:r>
          </a:p>
          <a:p>
            <a:r>
              <a:rPr lang="es-MX" dirty="0"/>
              <a:t>•</a:t>
            </a:r>
          </a:p>
          <a:p>
            <a:r>
              <a:rPr lang="es-MX" dirty="0"/>
              <a:t>• UNESCO</a:t>
            </a:r>
          </a:p>
          <a:p>
            <a:r>
              <a:rPr lang="es-MX" dirty="0"/>
              <a:t>• arXiv Research Papers</a:t>
            </a:r>
          </a:p>
          <a:p>
            <a:r>
              <a:rPr lang="es-MX" dirty="0"/>
              <a:t>• Redalyc</a:t>
            </a:r>
          </a:p>
          <a:p>
            <a:endParaRPr lang="es-MX" dirty="0"/>
          </a:p>
        </p:txBody>
      </p:sp>
      <p:sp>
        <p:nvSpPr>
          <p:cNvPr id="4" name="Marcador de número de diapositiva 3"/>
          <p:cNvSpPr>
            <a:spLocks noGrp="1"/>
          </p:cNvSpPr>
          <p:nvPr>
            <p:ph type="sldNum"/>
          </p:nvPr>
        </p:nvSpPr>
        <p:spPr/>
        <p:txBody>
          <a:bodyPr/>
          <a:lstStyle/>
          <a:p>
            <a:pPr algn="r"/>
            <a:fld id="{13C3B623-6C9B-41FD-84A7-CD3729567FBE}" type="slidenum">
              <a:rPr lang="en-US" sz="1400" spc="-1" smtClean="0">
                <a:latin typeface="Times New Roman"/>
              </a:rPr>
              <a:t>87</a:t>
            </a:fld>
            <a:endParaRPr lang="en-US"/>
          </a:p>
        </p:txBody>
      </p:sp>
    </p:spTree>
    <p:extLst>
      <p:ext uri="{BB962C8B-B14F-4D97-AF65-F5344CB8AC3E}">
        <p14:creationId xmlns:p14="http://schemas.microsoft.com/office/powerpoint/2010/main" val="41742611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10" name="PlaceHolder 1"/>
          <p:cNvSpPr>
            <a:spLocks noGrp="1"/>
          </p:cNvSpPr>
          <p:nvPr>
            <p:ph type="title"/>
          </p:nvPr>
        </p:nvSpPr>
        <p:spPr>
          <a:xfrm>
            <a:off x="0" y="0"/>
            <a:ext cx="9144000" cy="783676"/>
          </a:xfrm>
          <a:prstGeom prst="rect">
            <a:avLst/>
          </a:prstGeom>
        </p:spPr>
        <p:txBody>
          <a:bodyPr lIns="0" tIns="0" rIns="0" bIns="0" anchor="ctr"/>
          <a:lstStyle>
            <a:lvl1pPr algn="ctr">
              <a:defRPr/>
            </a:lvl1pPr>
          </a:lstStyle>
          <a:p>
            <a:endParaRPr dirty="0"/>
          </a:p>
        </p:txBody>
      </p:sp>
      <p:sp>
        <p:nvSpPr>
          <p:cNvPr id="11" name="PlaceHolder 2"/>
          <p:cNvSpPr>
            <a:spLocks noGrp="1"/>
          </p:cNvSpPr>
          <p:nvPr>
            <p:ph type="subTitle"/>
          </p:nvPr>
        </p:nvSpPr>
        <p:spPr>
          <a:xfrm>
            <a:off x="182880" y="938615"/>
            <a:ext cx="8749364" cy="5712442"/>
          </a:xfrm>
          <a:prstGeom prst="rect">
            <a:avLst/>
          </a:prstGeom>
        </p:spPr>
        <p:txBody>
          <a:bodyPr lIns="0" tIns="0" rIns="0" bIns="0" anchor="ctr"/>
          <a:lstStyle>
            <a:lvl1pPr algn="l">
              <a:defRPr/>
            </a:lvl1pPr>
          </a:lstStyle>
          <a:p>
            <a:pPr algn="ctr"/>
            <a:endParaRPr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ítulo y objetos">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p>
            <a:r>
              <a:rPr lang="es-ES"/>
              <a:t>Haga clic para modificar el estilo de título del patrón</a:t>
            </a:r>
          </a:p>
        </p:txBody>
      </p:sp>
      <p:sp>
        <p:nvSpPr>
          <p:cNvPr id="3" name="2 Marcador de contenido"/>
          <p:cNvSpPr>
            <a:spLocks noGrp="1"/>
          </p:cNvSpPr>
          <p:nvPr>
            <p:ph idx="1"/>
          </p:nvPr>
        </p:nvSpPr>
        <p:spPr/>
        <p:txBody>
          <a:bodyPr/>
          <a:lstStyle/>
          <a:p>
            <a:pPr lvl="0"/>
            <a:r>
              <a:rPr lang="es-ES"/>
              <a:t>Haga clic para modificar el estilo de texto del patrón</a:t>
            </a:r>
          </a:p>
          <a:p>
            <a:pPr lvl="1"/>
            <a:r>
              <a:rPr lang="es-ES"/>
              <a:t>Segundo nivel</a:t>
            </a:r>
          </a:p>
          <a:p>
            <a:pPr lvl="2"/>
            <a:r>
              <a:rPr lang="es-ES"/>
              <a:t>Tercer nivel</a:t>
            </a:r>
          </a:p>
          <a:p>
            <a:pPr lvl="3"/>
            <a:r>
              <a:rPr lang="es-ES"/>
              <a:t>Cuarto nivel</a:t>
            </a:r>
          </a:p>
          <a:p>
            <a:pPr lvl="4"/>
            <a:r>
              <a:rPr lang="es-ES"/>
              <a:t>Quinto nivel</a:t>
            </a:r>
          </a:p>
        </p:txBody>
      </p:sp>
      <p:sp>
        <p:nvSpPr>
          <p:cNvPr id="4" name="3 Marcador de fecha"/>
          <p:cNvSpPr>
            <a:spLocks noGrp="1"/>
          </p:cNvSpPr>
          <p:nvPr>
            <p:ph type="dt" sz="half" idx="10"/>
          </p:nvPr>
        </p:nvSpPr>
        <p:spPr/>
        <p:txBody>
          <a:bodyPr/>
          <a:lstStyle/>
          <a:p>
            <a:fld id="{7A847CFC-816F-41D0-AAC0-9BF4FEBC753E}" type="datetimeFigureOut">
              <a:rPr lang="es-ES" smtClean="0"/>
              <a:pPr/>
              <a:t>3/6/26</a:t>
            </a:fld>
            <a:endParaRPr lang="es-ES"/>
          </a:p>
        </p:txBody>
      </p:sp>
      <p:sp>
        <p:nvSpPr>
          <p:cNvPr id="5" name="4 Marcador de pie de página"/>
          <p:cNvSpPr>
            <a:spLocks noGrp="1"/>
          </p:cNvSpPr>
          <p:nvPr>
            <p:ph type="ftr" sz="quarter" idx="11"/>
          </p:nvPr>
        </p:nvSpPr>
        <p:spPr/>
        <p:txBody>
          <a:bodyPr/>
          <a:lstStyle/>
          <a:p>
            <a:endParaRPr lang="es-ES"/>
          </a:p>
        </p:txBody>
      </p:sp>
      <p:sp>
        <p:nvSpPr>
          <p:cNvPr id="6" name="5 Marcador de número de diapositiva"/>
          <p:cNvSpPr>
            <a:spLocks noGrp="1"/>
          </p:cNvSpPr>
          <p:nvPr>
            <p:ph type="sldNum" sz="quarter" idx="12"/>
          </p:nvPr>
        </p:nvSpPr>
        <p:spPr/>
        <p:txBody>
          <a:bodyPr/>
          <a:lstStyle/>
          <a:p>
            <a:fld id="{132FADFE-3B8F-471C-ABF0-DBC7717ECBBC}" type="slidenum">
              <a:rPr lang="es-ES" smtClean="0"/>
              <a:pPr/>
              <a:t>‹Nº›</a:t>
            </a:fld>
            <a:endParaRPr lang="es-ES"/>
          </a:p>
        </p:txBody>
      </p:sp>
    </p:spTree>
    <p:extLst>
      <p:ext uri="{BB962C8B-B14F-4D97-AF65-F5344CB8AC3E}">
        <p14:creationId xmlns:p14="http://schemas.microsoft.com/office/powerpoint/2010/main" val="263632894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1" name="CustomShape 1" hidden="1"/>
          <p:cNvSpPr/>
          <p:nvPr/>
        </p:nvSpPr>
        <p:spPr>
          <a:xfrm>
            <a:off x="4500000" y="-27360"/>
            <a:ext cx="4679280" cy="1153800"/>
          </a:xfrm>
          <a:prstGeom prst="rect">
            <a:avLst/>
          </a:prstGeom>
          <a:noFill/>
          <a:ln w="12600">
            <a:noFill/>
          </a:ln>
        </p:spPr>
        <p:style>
          <a:lnRef idx="0">
            <a:scrgbClr r="0" g="0" b="0"/>
          </a:lnRef>
          <a:fillRef idx="0">
            <a:scrgbClr r="0" g="0" b="0"/>
          </a:fillRef>
          <a:effectRef idx="0">
            <a:scrgbClr r="0" g="0" b="0"/>
          </a:effectRef>
          <a:fontRef idx="minor"/>
        </p:style>
        <p:txBody>
          <a:bodyPr lIns="45720" tIns="45000" rIns="45720" bIns="45000"/>
          <a:lstStyle/>
          <a:p>
            <a:pPr algn="r">
              <a:lnSpc>
                <a:spcPct val="100000"/>
              </a:lnSpc>
            </a:pPr>
            <a:r>
              <a:rPr lang="en-US" sz="1600" b="1" strike="noStrike" spc="-1">
                <a:solidFill>
                  <a:srgbClr val="737373"/>
                </a:solidFill>
                <a:uFill>
                  <a:solidFill>
                    <a:srgbClr val="FFFFFF"/>
                  </a:solidFill>
                </a:uFill>
                <a:latin typeface="Soberana Sans Light"/>
                <a:ea typeface="Soberana Sans Light"/>
              </a:rPr>
              <a:t>TECNOLÓGICO NACIONAL DE MÉXICO</a:t>
            </a:r>
            <a:endParaRPr/>
          </a:p>
          <a:p>
            <a:pPr algn="r">
              <a:lnSpc>
                <a:spcPct val="100000"/>
              </a:lnSpc>
            </a:pPr>
            <a:r>
              <a:rPr lang="en-US" sz="1600" strike="noStrike" spc="-1">
                <a:solidFill>
                  <a:srgbClr val="737373"/>
                </a:solidFill>
                <a:uFill>
                  <a:solidFill>
                    <a:srgbClr val="FFFFFF"/>
                  </a:solidFill>
                </a:uFill>
                <a:latin typeface="Soberana Sans Light"/>
                <a:ea typeface="Soberana Sans Light"/>
              </a:rPr>
              <a:t>Instituto Tecnológico de Morelia</a:t>
            </a:r>
            <a:endParaRPr/>
          </a:p>
          <a:p>
            <a:pPr algn="r">
              <a:lnSpc>
                <a:spcPct val="100000"/>
              </a:lnSpc>
            </a:pPr>
            <a:r>
              <a:rPr lang="en-US" sz="1600" strike="noStrike" spc="-1">
                <a:solidFill>
                  <a:srgbClr val="737373"/>
                </a:solidFill>
                <a:uFill>
                  <a:solidFill>
                    <a:srgbClr val="FFFFFF"/>
                  </a:solidFill>
                </a:uFill>
                <a:latin typeface="Soberana Sans Light"/>
                <a:ea typeface="Soberana Sans Light"/>
              </a:rPr>
              <a:t>Centro de Cómputo</a:t>
            </a:r>
            <a:endParaRPr/>
          </a:p>
          <a:p>
            <a:pPr algn="r">
              <a:lnSpc>
                <a:spcPct val="100000"/>
              </a:lnSpc>
            </a:pPr>
            <a:r>
              <a:rPr lang="en-US" sz="1000" strike="noStrike" spc="-1">
                <a:solidFill>
                  <a:srgbClr val="000000"/>
                </a:solidFill>
                <a:uFill>
                  <a:solidFill>
                    <a:srgbClr val="FFFFFF"/>
                  </a:solidFill>
                </a:uFill>
                <a:latin typeface="EurekaSans-Light"/>
                <a:ea typeface="EurekaSans-Light"/>
              </a:rPr>
              <a:t> </a:t>
            </a:r>
            <a:endParaRPr/>
          </a:p>
          <a:p>
            <a:pPr algn="r">
              <a:lnSpc>
                <a:spcPct val="100000"/>
              </a:lnSpc>
            </a:pPr>
            <a:r>
              <a:rPr lang="en-US" sz="1200" strike="noStrike" spc="-1">
                <a:solidFill>
                  <a:srgbClr val="000000"/>
                </a:solidFill>
                <a:uFill>
                  <a:solidFill>
                    <a:srgbClr val="FFFFFF"/>
                  </a:solidFill>
                </a:uFill>
                <a:latin typeface="Times New Roman"/>
                <a:ea typeface="Times New Roman"/>
              </a:rPr>
              <a:t> </a:t>
            </a:r>
            <a:endParaRPr/>
          </a:p>
        </p:txBody>
      </p:sp>
      <p:sp>
        <p:nvSpPr>
          <p:cNvPr id="8" name="PlaceHolder 3"/>
          <p:cNvSpPr>
            <a:spLocks noGrp="1"/>
          </p:cNvSpPr>
          <p:nvPr>
            <p:ph type="title"/>
          </p:nvPr>
        </p:nvSpPr>
        <p:spPr>
          <a:xfrm>
            <a:off x="0" y="985840"/>
            <a:ext cx="9143999" cy="941736"/>
          </a:xfrm>
          <a:prstGeom prst="rect">
            <a:avLst/>
          </a:prstGeom>
        </p:spPr>
        <p:txBody>
          <a:bodyPr lIns="0" tIns="0" rIns="0" bIns="0" anchor="ctr"/>
          <a:lstStyle/>
          <a:p>
            <a:r>
              <a:rPr lang="en-US" sz="1800" spc="-1" dirty="0">
                <a:latin typeface="Arial"/>
              </a:rPr>
              <a:t>Click to edit the title text format</a:t>
            </a:r>
            <a:endParaRPr dirty="0"/>
          </a:p>
        </p:txBody>
      </p:sp>
      <p:sp>
        <p:nvSpPr>
          <p:cNvPr id="9" name="PlaceHolder 4"/>
          <p:cNvSpPr>
            <a:spLocks noGrp="1"/>
          </p:cNvSpPr>
          <p:nvPr>
            <p:ph type="body"/>
          </p:nvPr>
        </p:nvSpPr>
        <p:spPr>
          <a:xfrm>
            <a:off x="0" y="1927576"/>
            <a:ext cx="9143999" cy="4930423"/>
          </a:xfrm>
          <a:prstGeom prst="rect">
            <a:avLst/>
          </a:prstGeom>
        </p:spPr>
        <p:txBody>
          <a:bodyPr lIns="0" tIns="0" rIns="0" bIns="0"/>
          <a:lstStyle/>
          <a:p>
            <a:pPr marL="432000" indent="-324000">
              <a:buClr>
                <a:srgbClr val="FFFFFF"/>
              </a:buClr>
              <a:buSzPct val="45000"/>
              <a:buFont typeface="Wingdings" charset="2"/>
              <a:buChar char=""/>
            </a:pPr>
            <a:r>
              <a:rPr lang="en-US" sz="2800" spc="-1" dirty="0">
                <a:latin typeface="Arial"/>
              </a:rPr>
              <a:t>Click to edit the outline text format</a:t>
            </a:r>
            <a:endParaRPr dirty="0"/>
          </a:p>
          <a:p>
            <a:pPr marL="864000" lvl="1" indent="-324000">
              <a:buClr>
                <a:srgbClr val="FFFFFF"/>
              </a:buClr>
              <a:buSzPct val="75000"/>
              <a:buFont typeface="Symbol" charset="2"/>
              <a:buChar char=""/>
            </a:pPr>
            <a:r>
              <a:rPr lang="en-US" sz="2000" spc="-1" dirty="0">
                <a:latin typeface="Arial"/>
              </a:rPr>
              <a:t>Second Outline Level</a:t>
            </a:r>
            <a:endParaRPr dirty="0"/>
          </a:p>
          <a:p>
            <a:pPr marL="1296000" lvl="2" indent="-288000">
              <a:buClr>
                <a:srgbClr val="FFFFFF"/>
              </a:buClr>
              <a:buSzPct val="45000"/>
              <a:buFont typeface="Wingdings" charset="2"/>
              <a:buChar char=""/>
            </a:pPr>
            <a:r>
              <a:rPr lang="en-US" sz="1800" spc="-1" dirty="0">
                <a:latin typeface="Arial"/>
              </a:rPr>
              <a:t>Third Outline Level</a:t>
            </a:r>
            <a:endParaRPr dirty="0"/>
          </a:p>
          <a:p>
            <a:pPr marL="1728000" lvl="3" indent="-216000">
              <a:buClr>
                <a:srgbClr val="FFFFFF"/>
              </a:buClr>
              <a:buSzPct val="75000"/>
              <a:buFont typeface="Symbol" charset="2"/>
              <a:buChar char=""/>
            </a:pPr>
            <a:r>
              <a:rPr lang="en-US" sz="1800" spc="-1" dirty="0">
                <a:latin typeface="Arial"/>
              </a:rPr>
              <a:t>Fourth Outline Level</a:t>
            </a:r>
            <a:endParaRPr dirty="0"/>
          </a:p>
          <a:p>
            <a:pPr marL="2160000" lvl="4" indent="-216000">
              <a:buClr>
                <a:srgbClr val="FFFFFF"/>
              </a:buClr>
              <a:buSzPct val="45000"/>
              <a:buFont typeface="Wingdings" charset="2"/>
              <a:buChar char=""/>
            </a:pPr>
            <a:r>
              <a:rPr lang="en-US" sz="2000" spc="-1" dirty="0">
                <a:latin typeface="Arial"/>
              </a:rPr>
              <a:t>Fifth Outline Level</a:t>
            </a:r>
            <a:endParaRPr dirty="0"/>
          </a:p>
          <a:p>
            <a:pPr marL="2592000" lvl="5" indent="-216000">
              <a:buClr>
                <a:srgbClr val="FFFFFF"/>
              </a:buClr>
              <a:buSzPct val="45000"/>
              <a:buFont typeface="Wingdings" charset="2"/>
              <a:buChar char=""/>
            </a:pPr>
            <a:r>
              <a:rPr lang="en-US" sz="2000" spc="-1" dirty="0">
                <a:latin typeface="Arial"/>
              </a:rPr>
              <a:t>Sixth Outline Level</a:t>
            </a:r>
            <a:endParaRPr dirty="0"/>
          </a:p>
          <a:p>
            <a:pPr marL="3024000" lvl="6" indent="-216000">
              <a:buClr>
                <a:srgbClr val="FFFFFF"/>
              </a:buClr>
              <a:buSzPct val="45000"/>
              <a:buFont typeface="Wingdings" charset="2"/>
              <a:buChar char=""/>
            </a:pPr>
            <a:r>
              <a:rPr lang="en-US" sz="2000" spc="-1" dirty="0">
                <a:latin typeface="Arial"/>
              </a:rPr>
              <a:t>Seventh Outline Level</a:t>
            </a:r>
            <a:endParaRPr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2" r:id="rId3"/>
  </p:sldLayoutIdLst>
  <p:txStyles>
    <p:titleStyle>
      <a:lvl1pPr algn="l" defTabSz="914400" rtl="0" eaLnBrk="1" latinLnBrk="0" hangingPunct="1">
        <a:lnSpc>
          <a:spcPct val="90000"/>
        </a:lnSpc>
        <a:spcBef>
          <a:spcPct val="0"/>
        </a:spcBef>
        <a:buNone/>
        <a:defRPr sz="4400" kern="1200">
          <a:solidFill>
            <a:srgbClr val="FF0000"/>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s-ES_tradn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jpeg"/><Relationship Id="rId4" Type="http://schemas.openxmlformats.org/officeDocument/2006/relationships/image" Target="../media/image2.emf"/></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3.xml"/><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3.xml"/><Relationship Id="rId6" Type="http://schemas.openxmlformats.org/officeDocument/2006/relationships/image" Target="../media/image18.svg"/><Relationship Id="rId5" Type="http://schemas.openxmlformats.org/officeDocument/2006/relationships/image" Target="../media/image17.svg"/><Relationship Id="rId4" Type="http://schemas.openxmlformats.org/officeDocument/2006/relationships/image" Target="../media/image16.png"/></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1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2.xml"/><Relationship Id="rId1" Type="http://schemas.openxmlformats.org/officeDocument/2006/relationships/slideLayout" Target="../slideLayouts/slideLayout3.xml"/><Relationship Id="rId4" Type="http://schemas.openxmlformats.org/officeDocument/2006/relationships/image" Target="../media/image23.png"/></Relationships>
</file>

<file path=ppt/slides/_rels/slide1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1.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2.xml"/><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3.xml"/><Relationship Id="rId1" Type="http://schemas.openxmlformats.org/officeDocument/2006/relationships/slideLayout" Target="../slideLayouts/slideLayout3.xml"/><Relationship Id="rId4" Type="http://schemas.openxmlformats.org/officeDocument/2006/relationships/image" Target="../media/image34.png"/></Relationships>
</file>

<file path=ppt/slides/_rels/slide2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4.xml"/><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5.xml"/><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6.xml"/><Relationship Id="rId1" Type="http://schemas.openxmlformats.org/officeDocument/2006/relationships/slideLayout" Target="../slideLayouts/slideLayout3.xml"/><Relationship Id="rId4" Type="http://schemas.openxmlformats.org/officeDocument/2006/relationships/image" Target="../media/image38.png"/></Relationships>
</file>

<file path=ppt/slides/_rels/slide27.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7.xml"/><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8.xml"/><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9.xml"/><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37.xml"/><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41.xml"/><Relationship Id="rId1" Type="http://schemas.openxmlformats.org/officeDocument/2006/relationships/slideLayout" Target="../slideLayouts/slideLayout3.xml"/></Relationships>
</file>

<file path=ppt/slides/_rels/slide42.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42.xml"/><Relationship Id="rId1" Type="http://schemas.openxmlformats.org/officeDocument/2006/relationships/slideLayout" Target="../slideLayouts/slideLayout3.xml"/></Relationships>
</file>

<file path=ppt/slides/_rels/slide43.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43.xml"/><Relationship Id="rId1" Type="http://schemas.openxmlformats.org/officeDocument/2006/relationships/slideLayout" Target="../slideLayouts/slideLayout3.xml"/></Relationships>
</file>

<file path=ppt/slides/_rels/slide44.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44.xml"/><Relationship Id="rId1" Type="http://schemas.openxmlformats.org/officeDocument/2006/relationships/slideLayout" Target="../slideLayouts/slideLayout3.xml"/></Relationships>
</file>

<file path=ppt/slides/_rels/slide45.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46.xml"/><Relationship Id="rId1" Type="http://schemas.openxmlformats.org/officeDocument/2006/relationships/slideLayout" Target="../slideLayouts/slideLayout3.xml"/></Relationships>
</file>

<file path=ppt/slides/_rels/slide47.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47.xml"/><Relationship Id="rId1" Type="http://schemas.openxmlformats.org/officeDocument/2006/relationships/slideLayout" Target="../slideLayouts/slideLayout3.xml"/></Relationships>
</file>

<file path=ppt/slides/_rels/slide48.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48.xml"/><Relationship Id="rId1" Type="http://schemas.openxmlformats.org/officeDocument/2006/relationships/slideLayout" Target="../slideLayouts/slideLayout3.xml"/></Relationships>
</file>

<file path=ppt/slides/_rels/slide49.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52.xml"/><Relationship Id="rId1" Type="http://schemas.openxmlformats.org/officeDocument/2006/relationships/slideLayout" Target="../slideLayouts/slideLayout3.xml"/></Relationships>
</file>

<file path=ppt/slides/_rels/slide53.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53.xml"/><Relationship Id="rId1" Type="http://schemas.openxmlformats.org/officeDocument/2006/relationships/slideLayout" Target="../slideLayouts/slideLayout3.xml"/></Relationships>
</file>

<file path=ppt/slides/_rels/slide54.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54.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55.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56.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57.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58.xml"/><Relationship Id="rId1" Type="http://schemas.openxmlformats.org/officeDocument/2006/relationships/slideLayout" Target="../slideLayouts/slideLayout3.xml"/></Relationships>
</file>

<file path=ppt/slides/_rels/slide59.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59.xml"/><Relationship Id="rId1" Type="http://schemas.openxmlformats.org/officeDocument/2006/relationships/slideLayout" Target="../slideLayouts/slideLayout3.xml"/></Relationships>
</file>

<file path=ppt/slides/_rels/slide60.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60.xml"/><Relationship Id="rId1" Type="http://schemas.openxmlformats.org/officeDocument/2006/relationships/slideLayout" Target="../slideLayouts/slideLayout3.xml"/></Relationships>
</file>

<file path=ppt/slides/_rels/slide61.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notesSlide" Target="../notesSlides/notesSlide61.xml"/><Relationship Id="rId1" Type="http://schemas.openxmlformats.org/officeDocument/2006/relationships/slideLayout" Target="../slideLayouts/slideLayout3.xml"/></Relationships>
</file>

<file path=ppt/slides/_rels/slide62.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notesSlide" Target="../notesSlides/notesSlide62.xml"/><Relationship Id="rId1" Type="http://schemas.openxmlformats.org/officeDocument/2006/relationships/slideLayout" Target="../slideLayouts/slideLayout3.xml"/></Relationships>
</file>

<file path=ppt/slides/_rels/slide63.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63.xml"/><Relationship Id="rId1" Type="http://schemas.openxmlformats.org/officeDocument/2006/relationships/slideLayout" Target="../slideLayouts/slideLayout3.xml"/></Relationships>
</file>

<file path=ppt/slides/_rels/slide64.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64.xml"/><Relationship Id="rId1" Type="http://schemas.openxmlformats.org/officeDocument/2006/relationships/slideLayout" Target="../slideLayouts/slideLayout3.xml"/></Relationships>
</file>

<file path=ppt/slides/_rels/slide65.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notesSlide" Target="../notesSlides/notesSlide65.xml"/><Relationship Id="rId1" Type="http://schemas.openxmlformats.org/officeDocument/2006/relationships/slideLayout" Target="../slideLayouts/slideLayout3.xml"/></Relationships>
</file>

<file path=ppt/slides/_rels/slide66.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notesSlide" Target="../notesSlides/notesSlide66.xml"/><Relationship Id="rId1" Type="http://schemas.openxmlformats.org/officeDocument/2006/relationships/slideLayout" Target="../slideLayouts/slideLayout3.xml"/></Relationships>
</file>

<file path=ppt/slides/_rels/slide67.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notesSlide" Target="../notesSlides/notesSlide67.xml"/><Relationship Id="rId1" Type="http://schemas.openxmlformats.org/officeDocument/2006/relationships/slideLayout" Target="../slideLayouts/slideLayout3.xml"/></Relationships>
</file>

<file path=ppt/slides/_rels/slide68.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68.xml"/><Relationship Id="rId1" Type="http://schemas.openxmlformats.org/officeDocument/2006/relationships/slideLayout" Target="../slideLayouts/slideLayout3.xml"/></Relationships>
</file>

<file path=ppt/slides/_rels/slide69.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69.xml"/><Relationship Id="rId1" Type="http://schemas.openxmlformats.org/officeDocument/2006/relationships/slideLayout" Target="../slideLayouts/slideLayout3.xml"/></Relationships>
</file>

<file path=ppt/slides/_rels/slide70.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70.xml"/><Relationship Id="rId1" Type="http://schemas.openxmlformats.org/officeDocument/2006/relationships/slideLayout" Target="../slideLayouts/slideLayout3.xml"/></Relationships>
</file>

<file path=ppt/slides/_rels/slide71.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notesSlide" Target="../notesSlides/notesSlide71.xml"/><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notesSlide" Target="../notesSlides/notesSlide72.xml"/><Relationship Id="rId1" Type="http://schemas.openxmlformats.org/officeDocument/2006/relationships/slideLayout" Target="../slideLayouts/slideLayout3.xml"/></Relationships>
</file>

<file path=ppt/slides/_rels/slide73.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notesSlide" Target="../notesSlides/notesSlide73.xml"/><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notesSlide" Target="../notesSlides/notesSlide74.xml"/><Relationship Id="rId1" Type="http://schemas.openxmlformats.org/officeDocument/2006/relationships/slideLayout" Target="../slideLayouts/slideLayout3.xml"/></Relationships>
</file>

<file path=ppt/slides/_rels/slide75.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notesSlide" Target="../notesSlides/notesSlide75.xml"/><Relationship Id="rId1" Type="http://schemas.openxmlformats.org/officeDocument/2006/relationships/slideLayout" Target="../slideLayouts/slideLayout3.xml"/></Relationships>
</file>

<file path=ppt/slides/_rels/slide76.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notesSlide" Target="../notesSlides/notesSlide76.xml"/><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notesSlide" Target="../notesSlides/notesSlide77.xml"/><Relationship Id="rId1" Type="http://schemas.openxmlformats.org/officeDocument/2006/relationships/slideLayout" Target="../slideLayouts/slideLayout3.xml"/></Relationships>
</file>

<file path=ppt/slides/_rels/slide78.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notesSlide" Target="../notesSlides/notesSlide78.xml"/><Relationship Id="rId1" Type="http://schemas.openxmlformats.org/officeDocument/2006/relationships/slideLayout" Target="../slideLayouts/slideLayout1.xml"/><Relationship Id="rId5" Type="http://schemas.openxmlformats.org/officeDocument/2006/relationships/image" Target="../media/image92.png"/><Relationship Id="rId4" Type="http://schemas.openxmlformats.org/officeDocument/2006/relationships/image" Target="../media/image91.png"/></Relationships>
</file>

<file path=ppt/slides/_rels/slide79.xml.rels><?xml version="1.0" encoding="UTF-8" standalone="yes"?>
<Relationships xmlns="http://schemas.openxmlformats.org/package/2006/relationships"><Relationship Id="rId8" Type="http://schemas.openxmlformats.org/officeDocument/2006/relationships/image" Target="../media/image99.png"/><Relationship Id="rId3" Type="http://schemas.openxmlformats.org/officeDocument/2006/relationships/image" Target="../media/image94.jpeg"/><Relationship Id="rId7" Type="http://schemas.openxmlformats.org/officeDocument/2006/relationships/image" Target="../media/image98.png"/><Relationship Id="rId2" Type="http://schemas.openxmlformats.org/officeDocument/2006/relationships/image" Target="../media/image93.jpeg"/><Relationship Id="rId1" Type="http://schemas.openxmlformats.org/officeDocument/2006/relationships/slideLayout" Target="../slideLayouts/slideLayout3.xml"/><Relationship Id="rId6" Type="http://schemas.openxmlformats.org/officeDocument/2006/relationships/image" Target="../media/image97.png"/><Relationship Id="rId5" Type="http://schemas.openxmlformats.org/officeDocument/2006/relationships/image" Target="../media/image96.jpeg"/><Relationship Id="rId4" Type="http://schemas.openxmlformats.org/officeDocument/2006/relationships/image" Target="../media/image95.png"/></Relationships>
</file>

<file path=ppt/slides/_rels/slide80.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notesSlide" Target="../notesSlides/notesSlide79.xml"/><Relationship Id="rId1" Type="http://schemas.openxmlformats.org/officeDocument/2006/relationships/slideLayout" Target="../slideLayouts/slideLayout3.xml"/><Relationship Id="rId4" Type="http://schemas.openxmlformats.org/officeDocument/2006/relationships/image" Target="../media/image101.png"/></Relationships>
</file>

<file path=ppt/slides/_rels/slide81.xml.rels><?xml version="1.0" encoding="UTF-8" standalone="yes"?>
<Relationships xmlns="http://schemas.openxmlformats.org/package/2006/relationships"><Relationship Id="rId3" Type="http://schemas.openxmlformats.org/officeDocument/2006/relationships/image" Target="../media/image102.png"/><Relationship Id="rId2" Type="http://schemas.openxmlformats.org/officeDocument/2006/relationships/notesSlide" Target="../notesSlides/notesSlide80.xml"/><Relationship Id="rId1" Type="http://schemas.openxmlformats.org/officeDocument/2006/relationships/slideLayout" Target="../slideLayouts/slideLayout3.xml"/></Relationships>
</file>

<file path=ppt/slides/_rels/slide82.xml.rels><?xml version="1.0" encoding="UTF-8" standalone="yes"?>
<Relationships xmlns="http://schemas.openxmlformats.org/package/2006/relationships"><Relationship Id="rId3" Type="http://schemas.openxmlformats.org/officeDocument/2006/relationships/image" Target="../media/image103.png"/><Relationship Id="rId2" Type="http://schemas.openxmlformats.org/officeDocument/2006/relationships/notesSlide" Target="../notesSlides/notesSlide81.xml"/><Relationship Id="rId1" Type="http://schemas.openxmlformats.org/officeDocument/2006/relationships/slideLayout" Target="../slideLayouts/slideLayout3.xml"/></Relationships>
</file>

<file path=ppt/slides/_rels/slide83.xml.rels><?xml version="1.0" encoding="UTF-8" standalone="yes"?>
<Relationships xmlns="http://schemas.openxmlformats.org/package/2006/relationships"><Relationship Id="rId3" Type="http://schemas.openxmlformats.org/officeDocument/2006/relationships/image" Target="../media/image104.png"/><Relationship Id="rId2" Type="http://schemas.openxmlformats.org/officeDocument/2006/relationships/notesSlide" Target="../notesSlides/notesSlide82.xml"/><Relationship Id="rId1" Type="http://schemas.openxmlformats.org/officeDocument/2006/relationships/slideLayout" Target="../slideLayouts/slideLayout3.xml"/></Relationships>
</file>

<file path=ppt/slides/_rels/slide84.xml.rels><?xml version="1.0" encoding="UTF-8" standalone="yes"?>
<Relationships xmlns="http://schemas.openxmlformats.org/package/2006/relationships"><Relationship Id="rId3" Type="http://schemas.openxmlformats.org/officeDocument/2006/relationships/image" Target="../media/image105.jpg"/><Relationship Id="rId2" Type="http://schemas.openxmlformats.org/officeDocument/2006/relationships/notesSlide" Target="../notesSlides/notesSlide83.xml"/><Relationship Id="rId1" Type="http://schemas.openxmlformats.org/officeDocument/2006/relationships/slideLayout" Target="../slideLayouts/slideLayout3.xml"/></Relationships>
</file>

<file path=ppt/slides/_rels/slide85.xml.rels><?xml version="1.0" encoding="UTF-8" standalone="yes"?>
<Relationships xmlns="http://schemas.openxmlformats.org/package/2006/relationships"><Relationship Id="rId3" Type="http://schemas.openxmlformats.org/officeDocument/2006/relationships/image" Target="../media/image106.png"/><Relationship Id="rId2" Type="http://schemas.openxmlformats.org/officeDocument/2006/relationships/notesSlide" Target="../notesSlides/notesSlide84.xml"/><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3" Type="http://schemas.openxmlformats.org/officeDocument/2006/relationships/image" Target="../media/image107.png"/><Relationship Id="rId2" Type="http://schemas.openxmlformats.org/officeDocument/2006/relationships/notesSlide" Target="../notesSlides/notesSlide85.xml"/><Relationship Id="rId1" Type="http://schemas.openxmlformats.org/officeDocument/2006/relationships/slideLayout" Target="../slideLayouts/slideLayout3.xml"/></Relationships>
</file>

<file path=ppt/slides/_rels/slide87.xml.rels><?xml version="1.0" encoding="UTF-8" standalone="yes"?>
<Relationships xmlns="http://schemas.openxmlformats.org/package/2006/relationships"><Relationship Id="rId3" Type="http://schemas.openxmlformats.org/officeDocument/2006/relationships/hyperlink" Target="mailto:juan.or@morelia.tecnm.mx" TargetMode="External"/><Relationship Id="rId2" Type="http://schemas.openxmlformats.org/officeDocument/2006/relationships/notesSlide" Target="../notesSlides/notesSlide86.xml"/><Relationship Id="rId1" Type="http://schemas.openxmlformats.org/officeDocument/2006/relationships/slideLayout" Target="../slideLayouts/slideLayout2.xml"/><Relationship Id="rId4" Type="http://schemas.openxmlformats.org/officeDocument/2006/relationships/image" Target="../media/image10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 name="CustomShape 1"/>
          <p:cNvSpPr/>
          <p:nvPr/>
        </p:nvSpPr>
        <p:spPr>
          <a:xfrm>
            <a:off x="153360" y="1964340"/>
            <a:ext cx="8836560" cy="4675680"/>
          </a:xfrm>
          <a:prstGeom prst="rect">
            <a:avLst/>
          </a:prstGeom>
          <a:noFill/>
          <a:ln>
            <a:noFill/>
          </a:ln>
        </p:spPr>
        <p:style>
          <a:lnRef idx="0">
            <a:scrgbClr r="0" g="0" b="0"/>
          </a:lnRef>
          <a:fillRef idx="0">
            <a:scrgbClr r="0" g="0" b="0"/>
          </a:fillRef>
          <a:effectRef idx="0">
            <a:scrgbClr r="0" g="0" b="0"/>
          </a:effectRef>
          <a:fontRef idx="minor"/>
        </p:style>
        <p:txBody>
          <a:bodyPr/>
          <a:lstStyle/>
          <a:p>
            <a:endParaRPr lang="es-MX"/>
          </a:p>
        </p:txBody>
      </p:sp>
      <p:sp>
        <p:nvSpPr>
          <p:cNvPr id="50" name="CustomShape 2"/>
          <p:cNvSpPr/>
          <p:nvPr/>
        </p:nvSpPr>
        <p:spPr>
          <a:xfrm>
            <a:off x="1005840" y="2011680"/>
            <a:ext cx="7680600" cy="4581000"/>
          </a:xfrm>
          <a:prstGeom prst="rect">
            <a:avLst/>
          </a:prstGeom>
          <a:noFill/>
          <a:ln>
            <a:noFill/>
          </a:ln>
        </p:spPr>
        <p:style>
          <a:lnRef idx="0">
            <a:scrgbClr r="0" g="0" b="0"/>
          </a:lnRef>
          <a:fillRef idx="0">
            <a:scrgbClr r="0" g="0" b="0"/>
          </a:fillRef>
          <a:effectRef idx="0">
            <a:scrgbClr r="0" g="0" b="0"/>
          </a:effectRef>
          <a:fontRef idx="minor"/>
        </p:style>
        <p:txBody>
          <a:bodyPr/>
          <a:lstStyle/>
          <a:p>
            <a:endParaRPr lang="es-MX"/>
          </a:p>
        </p:txBody>
      </p:sp>
      <p:sp>
        <p:nvSpPr>
          <p:cNvPr id="51" name="CustomShape 3"/>
          <p:cNvSpPr/>
          <p:nvPr/>
        </p:nvSpPr>
        <p:spPr>
          <a:xfrm>
            <a:off x="651828" y="1492711"/>
            <a:ext cx="7775640" cy="911880"/>
          </a:xfrm>
          <a:prstGeom prst="rect">
            <a:avLst/>
          </a:prstGeom>
          <a:noFill/>
          <a:ln w="12600">
            <a:noFill/>
          </a:ln>
        </p:spPr>
        <p:style>
          <a:lnRef idx="0">
            <a:scrgbClr r="0" g="0" b="0"/>
          </a:lnRef>
          <a:fillRef idx="0">
            <a:scrgbClr r="0" g="0" b="0"/>
          </a:fillRef>
          <a:effectRef idx="0">
            <a:scrgbClr r="0" g="0" b="0"/>
          </a:effectRef>
          <a:fontRef idx="minor"/>
        </p:style>
        <p:txBody>
          <a:bodyPr lIns="45720" tIns="45000" rIns="45720" bIns="45000"/>
          <a:lstStyle/>
          <a:p>
            <a:pPr algn="ctr">
              <a:lnSpc>
                <a:spcPct val="100000"/>
              </a:lnSpc>
            </a:pPr>
            <a:r>
              <a:rPr lang="en-US" sz="4000" b="1" spc="-1" dirty="0">
                <a:solidFill>
                  <a:srgbClr val="008000"/>
                </a:solidFill>
                <a:uFill>
                  <a:solidFill>
                    <a:srgbClr val="FFFFFF"/>
                  </a:solidFill>
                </a:uFill>
                <a:latin typeface="Montserrat" panose="00000500000000000000" pitchFamily="2" charset="0"/>
                <a:ea typeface="Calibri"/>
              </a:rPr>
              <a:t>Uso de </a:t>
            </a:r>
            <a:r>
              <a:rPr lang="en-US" sz="4000" b="1" spc="-1" dirty="0" err="1">
                <a:solidFill>
                  <a:srgbClr val="008000"/>
                </a:solidFill>
                <a:uFill>
                  <a:solidFill>
                    <a:srgbClr val="FFFFFF"/>
                  </a:solidFill>
                </a:uFill>
                <a:latin typeface="Montserrat" panose="00000500000000000000" pitchFamily="2" charset="0"/>
                <a:ea typeface="Calibri"/>
              </a:rPr>
              <a:t>Modelos</a:t>
            </a:r>
            <a:r>
              <a:rPr lang="en-US" sz="4000" b="1" spc="-1" dirty="0">
                <a:solidFill>
                  <a:srgbClr val="008000"/>
                </a:solidFill>
                <a:uFill>
                  <a:solidFill>
                    <a:srgbClr val="FFFFFF"/>
                  </a:solidFill>
                </a:uFill>
                <a:latin typeface="Montserrat" panose="00000500000000000000" pitchFamily="2" charset="0"/>
                <a:ea typeface="Calibri"/>
              </a:rPr>
              <a:t> de </a:t>
            </a:r>
            <a:r>
              <a:rPr lang="en-US" sz="4000" b="1" spc="-1" dirty="0" err="1">
                <a:solidFill>
                  <a:srgbClr val="008000"/>
                </a:solidFill>
                <a:uFill>
                  <a:solidFill>
                    <a:srgbClr val="FFFFFF"/>
                  </a:solidFill>
                </a:uFill>
                <a:latin typeface="Montserrat" panose="00000500000000000000" pitchFamily="2" charset="0"/>
                <a:ea typeface="Calibri"/>
              </a:rPr>
              <a:t>Lenguaje</a:t>
            </a:r>
            <a:r>
              <a:rPr lang="en-US" sz="4000" b="1" spc="-1" dirty="0">
                <a:solidFill>
                  <a:srgbClr val="008000"/>
                </a:solidFill>
                <a:uFill>
                  <a:solidFill>
                    <a:srgbClr val="FFFFFF"/>
                  </a:solidFill>
                </a:uFill>
                <a:latin typeface="Montserrat" panose="00000500000000000000" pitchFamily="2" charset="0"/>
                <a:ea typeface="Calibri"/>
              </a:rPr>
              <a:t> de Gran Escala (LLMs) </a:t>
            </a:r>
            <a:r>
              <a:rPr lang="en-US" sz="4000" b="1" spc="-1" dirty="0" err="1">
                <a:solidFill>
                  <a:srgbClr val="008000"/>
                </a:solidFill>
                <a:uFill>
                  <a:solidFill>
                    <a:srgbClr val="FFFFFF"/>
                  </a:solidFill>
                </a:uFill>
                <a:latin typeface="Montserrat" panose="00000500000000000000" pitchFamily="2" charset="0"/>
                <a:ea typeface="Calibri"/>
              </a:rPr>
              <a:t>en</a:t>
            </a:r>
            <a:r>
              <a:rPr lang="en-US" sz="4000" b="1" spc="-1" dirty="0">
                <a:solidFill>
                  <a:srgbClr val="008000"/>
                </a:solidFill>
                <a:uFill>
                  <a:solidFill>
                    <a:srgbClr val="FFFFFF"/>
                  </a:solidFill>
                </a:uFill>
                <a:latin typeface="Montserrat" panose="00000500000000000000" pitchFamily="2" charset="0"/>
                <a:ea typeface="Calibri"/>
              </a:rPr>
              <a:t> </a:t>
            </a:r>
            <a:r>
              <a:rPr lang="en-US" sz="4000" b="1" spc="-1" dirty="0" err="1">
                <a:solidFill>
                  <a:srgbClr val="008000"/>
                </a:solidFill>
                <a:uFill>
                  <a:solidFill>
                    <a:srgbClr val="FFFFFF"/>
                  </a:solidFill>
                </a:uFill>
                <a:latin typeface="Montserrat" panose="00000500000000000000" pitchFamily="2" charset="0"/>
                <a:ea typeface="Calibri"/>
              </a:rPr>
              <a:t>el</a:t>
            </a:r>
            <a:r>
              <a:rPr lang="en-US" sz="4000" b="1" spc="-1" dirty="0">
                <a:solidFill>
                  <a:srgbClr val="008000"/>
                </a:solidFill>
                <a:uFill>
                  <a:solidFill>
                    <a:srgbClr val="FFFFFF"/>
                  </a:solidFill>
                </a:uFill>
                <a:latin typeface="Montserrat" panose="00000500000000000000" pitchFamily="2" charset="0"/>
                <a:ea typeface="Calibri"/>
              </a:rPr>
              <a:t> Sector Salud</a:t>
            </a:r>
          </a:p>
        </p:txBody>
      </p:sp>
      <p:sp>
        <p:nvSpPr>
          <p:cNvPr id="52" name="CustomShape 4"/>
          <p:cNvSpPr/>
          <p:nvPr/>
        </p:nvSpPr>
        <p:spPr>
          <a:xfrm>
            <a:off x="153360" y="4145171"/>
            <a:ext cx="9126592" cy="616477"/>
          </a:xfrm>
          <a:prstGeom prst="rect">
            <a:avLst/>
          </a:prstGeom>
          <a:noFill/>
          <a:ln w="12600">
            <a:noFill/>
          </a:ln>
        </p:spPr>
        <p:style>
          <a:lnRef idx="0">
            <a:scrgbClr r="0" g="0" b="0"/>
          </a:lnRef>
          <a:fillRef idx="0">
            <a:scrgbClr r="0" g="0" b="0"/>
          </a:fillRef>
          <a:effectRef idx="0">
            <a:scrgbClr r="0" g="0" b="0"/>
          </a:effectRef>
          <a:fontRef idx="minor"/>
        </p:style>
        <p:txBody>
          <a:bodyPr lIns="45720" tIns="45000" rIns="45720" bIns="45000"/>
          <a:lstStyle/>
          <a:p>
            <a:pPr algn="r"/>
            <a:r>
              <a:rPr lang="en-US" sz="2800" spc="-1" dirty="0">
                <a:uFill>
                  <a:solidFill>
                    <a:srgbClr val="FFFFFF"/>
                  </a:solidFill>
                </a:uFill>
                <a:latin typeface="Montserrat" panose="00000500000000000000" pitchFamily="2" charset="0"/>
                <a:ea typeface="Calibri"/>
              </a:rPr>
              <a:t>Dr. Juan Carlos Olivares Rojas</a:t>
            </a:r>
          </a:p>
        </p:txBody>
      </p:sp>
      <p:pic>
        <p:nvPicPr>
          <p:cNvPr id="12" name="image3.png">
            <a:extLst>
              <a:ext uri="{FF2B5EF4-FFF2-40B4-BE49-F238E27FC236}">
                <a16:creationId xmlns:a16="http://schemas.microsoft.com/office/drawing/2014/main" id="{E3FC5802-4994-6F41-AEFF-8BB29AEAEBA5}"/>
              </a:ext>
            </a:extLst>
          </p:cNvPr>
          <p:cNvPicPr/>
          <p:nvPr/>
        </p:nvPicPr>
        <p:blipFill>
          <a:blip r:embed="rId3"/>
          <a:srcRect r="89894"/>
          <a:stretch/>
        </p:blipFill>
        <p:spPr>
          <a:xfrm>
            <a:off x="5900021" y="62950"/>
            <a:ext cx="1833875" cy="1228605"/>
          </a:xfrm>
          <a:prstGeom prst="rect">
            <a:avLst/>
          </a:prstGeom>
          <a:ln w="12600">
            <a:noFill/>
          </a:ln>
        </p:spPr>
      </p:pic>
      <p:pic>
        <p:nvPicPr>
          <p:cNvPr id="14" name="Imagen 13">
            <a:extLst>
              <a:ext uri="{FF2B5EF4-FFF2-40B4-BE49-F238E27FC236}">
                <a16:creationId xmlns:a16="http://schemas.microsoft.com/office/drawing/2014/main" id="{B096BA5E-FD79-6D41-B567-5BDB57808176}"/>
              </a:ext>
            </a:extLst>
          </p:cNvPr>
          <p:cNvPicPr/>
          <p:nvPr/>
        </p:nvPicPr>
        <p:blipFill>
          <a:blip r:embed="rId4">
            <a:extLst>
              <a:ext uri="{28A0092B-C50C-407E-A947-70E740481C1C}">
                <a14:useLocalDpi xmlns:a14="http://schemas.microsoft.com/office/drawing/2010/main" val="0"/>
              </a:ext>
            </a:extLst>
          </a:blip>
          <a:srcRect l="68464"/>
          <a:stretch>
            <a:fillRect/>
          </a:stretch>
        </p:blipFill>
        <p:spPr bwMode="auto">
          <a:xfrm>
            <a:off x="3431522" y="82216"/>
            <a:ext cx="2250821" cy="1209339"/>
          </a:xfrm>
          <a:prstGeom prst="rect">
            <a:avLst/>
          </a:prstGeom>
          <a:noFill/>
          <a:ln>
            <a:noFill/>
          </a:ln>
        </p:spPr>
      </p:pic>
      <p:pic>
        <p:nvPicPr>
          <p:cNvPr id="4" name="Imagen 3">
            <a:extLst>
              <a:ext uri="{FF2B5EF4-FFF2-40B4-BE49-F238E27FC236}">
                <a16:creationId xmlns:a16="http://schemas.microsoft.com/office/drawing/2014/main" id="{F41561A9-BCEF-496C-C32D-4281ACB326C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0"/>
            <a:ext cx="3365374" cy="1426530"/>
          </a:xfrm>
          <a:prstGeom prst="rect">
            <a:avLst/>
          </a:prstGeom>
        </p:spPr>
      </p:pic>
      <p:sp>
        <p:nvSpPr>
          <p:cNvPr id="9" name="CustomShape 4"/>
          <p:cNvSpPr/>
          <p:nvPr/>
        </p:nvSpPr>
        <p:spPr>
          <a:xfrm>
            <a:off x="3365374" y="6392566"/>
            <a:ext cx="5769562" cy="491595"/>
          </a:xfrm>
          <a:prstGeom prst="rect">
            <a:avLst/>
          </a:prstGeom>
          <a:noFill/>
          <a:ln w="12600">
            <a:noFill/>
          </a:ln>
        </p:spPr>
        <p:style>
          <a:lnRef idx="0">
            <a:scrgbClr r="0" g="0" b="0"/>
          </a:lnRef>
          <a:fillRef idx="0">
            <a:scrgbClr r="0" g="0" b="0"/>
          </a:fillRef>
          <a:effectRef idx="0">
            <a:scrgbClr r="0" g="0" b="0"/>
          </a:effectRef>
          <a:fontRef idx="minor"/>
        </p:style>
        <p:txBody>
          <a:bodyPr lIns="45720" tIns="45000" rIns="45720" bIns="45000"/>
          <a:lstStyle/>
          <a:p>
            <a:pPr algn="r">
              <a:lnSpc>
                <a:spcPct val="100000"/>
              </a:lnSpc>
            </a:pPr>
            <a:r>
              <a:rPr lang="en-US" sz="2400" b="1" i="1" spc="-1" dirty="0">
                <a:uFill>
                  <a:solidFill>
                    <a:srgbClr val="FFFFFF"/>
                  </a:solidFill>
                </a:uFill>
                <a:latin typeface="Montserrat" panose="00000500000000000000" pitchFamily="2" charset="0"/>
                <a:ea typeface="Calibri"/>
              </a:rPr>
              <a:t>Junio 2026</a:t>
            </a:r>
          </a:p>
        </p:txBody>
      </p:sp>
      <p:pic>
        <p:nvPicPr>
          <p:cNvPr id="3" name="Imagen 2">
            <a:extLst>
              <a:ext uri="{FF2B5EF4-FFF2-40B4-BE49-F238E27FC236}">
                <a16:creationId xmlns:a16="http://schemas.microsoft.com/office/drawing/2014/main" id="{2509EBF8-F65E-8B5B-FCBC-7E1A6338351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764798" y="-97651"/>
            <a:ext cx="1294359" cy="1392977"/>
          </a:xfrm>
          <a:prstGeom prst="rect">
            <a:avLst/>
          </a:prstGeom>
        </p:spPr>
      </p:pic>
      <p:sp>
        <p:nvSpPr>
          <p:cNvPr id="2" name="CustomShape 3">
            <a:extLst>
              <a:ext uri="{FF2B5EF4-FFF2-40B4-BE49-F238E27FC236}">
                <a16:creationId xmlns:a16="http://schemas.microsoft.com/office/drawing/2014/main" id="{0AEFB125-9DAC-8702-8B09-16770EFAC127}"/>
              </a:ext>
            </a:extLst>
          </p:cNvPr>
          <p:cNvSpPr/>
          <p:nvPr/>
        </p:nvSpPr>
        <p:spPr>
          <a:xfrm>
            <a:off x="669112" y="6943256"/>
            <a:ext cx="7775640" cy="911880"/>
          </a:xfrm>
          <a:prstGeom prst="rect">
            <a:avLst/>
          </a:prstGeom>
          <a:noFill/>
          <a:ln w="12600">
            <a:noFill/>
          </a:ln>
        </p:spPr>
        <p:style>
          <a:lnRef idx="0">
            <a:scrgbClr r="0" g="0" b="0"/>
          </a:lnRef>
          <a:fillRef idx="0">
            <a:scrgbClr r="0" g="0" b="0"/>
          </a:fillRef>
          <a:effectRef idx="0">
            <a:scrgbClr r="0" g="0" b="0"/>
          </a:effectRef>
          <a:fontRef idx="minor"/>
        </p:style>
        <p:txBody>
          <a:bodyPr lIns="45720" tIns="45000" rIns="45720" bIns="45000"/>
          <a:lstStyle/>
          <a:p>
            <a:pPr algn="ctr">
              <a:lnSpc>
                <a:spcPct val="100000"/>
              </a:lnSpc>
            </a:pPr>
            <a:r>
              <a:rPr lang="en-US" sz="4000" b="1" spc="-1" dirty="0">
                <a:solidFill>
                  <a:srgbClr val="008000"/>
                </a:solidFill>
                <a:uFill>
                  <a:solidFill>
                    <a:srgbClr val="FFFFFF"/>
                  </a:solidFill>
                </a:uFill>
                <a:latin typeface="Montserrat" panose="00000500000000000000" pitchFamily="2" charset="0"/>
                <a:ea typeface="Calibri"/>
              </a:rPr>
              <a:t>Uso de “</a:t>
            </a:r>
            <a:r>
              <a:rPr lang="en-US" sz="4000" b="1" spc="-1" dirty="0" err="1">
                <a:solidFill>
                  <a:srgbClr val="008000"/>
                </a:solidFill>
                <a:uFill>
                  <a:solidFill>
                    <a:srgbClr val="FFFFFF"/>
                  </a:solidFill>
                </a:uFill>
                <a:latin typeface="Montserrat" panose="00000500000000000000" pitchFamily="2" charset="0"/>
                <a:ea typeface="Calibri"/>
              </a:rPr>
              <a:t>Agentes</a:t>
            </a:r>
            <a:r>
              <a:rPr lang="en-US" sz="4000" b="1" spc="-1" dirty="0">
                <a:solidFill>
                  <a:srgbClr val="008000"/>
                </a:solidFill>
                <a:uFill>
                  <a:solidFill>
                    <a:srgbClr val="FFFFFF"/>
                  </a:solidFill>
                </a:uFill>
                <a:latin typeface="Montserrat" panose="00000500000000000000" pitchFamily="2" charset="0"/>
                <a:ea typeface="Calibri"/>
              </a:rPr>
              <a:t>” </a:t>
            </a:r>
            <a:r>
              <a:rPr lang="en-US" sz="4000" b="1" spc="-1" dirty="0" err="1">
                <a:solidFill>
                  <a:srgbClr val="008000"/>
                </a:solidFill>
                <a:uFill>
                  <a:solidFill>
                    <a:srgbClr val="FFFFFF"/>
                  </a:solidFill>
                </a:uFill>
                <a:latin typeface="Montserrat" panose="00000500000000000000" pitchFamily="2" charset="0"/>
                <a:ea typeface="Calibri"/>
              </a:rPr>
              <a:t>en</a:t>
            </a:r>
            <a:r>
              <a:rPr lang="en-US" sz="4000" b="1" spc="-1" dirty="0">
                <a:solidFill>
                  <a:srgbClr val="008000"/>
                </a:solidFill>
                <a:uFill>
                  <a:solidFill>
                    <a:srgbClr val="FFFFFF"/>
                  </a:solidFill>
                </a:uFill>
                <a:latin typeface="Montserrat" panose="00000500000000000000" pitchFamily="2" charset="0"/>
                <a:ea typeface="Calibri"/>
              </a:rPr>
              <a:t> </a:t>
            </a:r>
            <a:r>
              <a:rPr lang="en-US" sz="4000" b="1" spc="-1" dirty="0" err="1">
                <a:solidFill>
                  <a:srgbClr val="008000"/>
                </a:solidFill>
                <a:uFill>
                  <a:solidFill>
                    <a:srgbClr val="FFFFFF"/>
                  </a:solidFill>
                </a:uFill>
                <a:latin typeface="Montserrat" panose="00000500000000000000" pitchFamily="2" charset="0"/>
                <a:ea typeface="Calibri"/>
              </a:rPr>
              <a:t>el</a:t>
            </a:r>
            <a:r>
              <a:rPr lang="en-US" sz="4000" b="1" spc="-1" dirty="0">
                <a:solidFill>
                  <a:srgbClr val="008000"/>
                </a:solidFill>
                <a:uFill>
                  <a:solidFill>
                    <a:srgbClr val="FFFFFF"/>
                  </a:solidFill>
                </a:uFill>
                <a:latin typeface="Montserrat" panose="00000500000000000000" pitchFamily="2" charset="0"/>
                <a:ea typeface="Calibri"/>
              </a:rPr>
              <a:t> Sector Salud</a:t>
            </a:r>
          </a:p>
        </p:txBody>
      </p:sp>
      <p:cxnSp>
        <p:nvCxnSpPr>
          <p:cNvPr id="6" name="Conector recto 5">
            <a:extLst>
              <a:ext uri="{FF2B5EF4-FFF2-40B4-BE49-F238E27FC236}">
                <a16:creationId xmlns:a16="http://schemas.microsoft.com/office/drawing/2014/main" id="{2A5F4024-BF0F-243B-5F1A-1F6010EDCB8A}"/>
              </a:ext>
            </a:extLst>
          </p:cNvPr>
          <p:cNvCxnSpPr/>
          <p:nvPr/>
        </p:nvCxnSpPr>
        <p:spPr>
          <a:xfrm>
            <a:off x="2686756" y="1840089"/>
            <a:ext cx="5740712" cy="0"/>
          </a:xfrm>
          <a:prstGeom prst="line">
            <a:avLst/>
          </a:prstGeom>
          <a:ln w="38100"/>
        </p:spPr>
        <p:style>
          <a:lnRef idx="1">
            <a:schemeClr val="accent2"/>
          </a:lnRef>
          <a:fillRef idx="0">
            <a:schemeClr val="accent2"/>
          </a:fillRef>
          <a:effectRef idx="0">
            <a:schemeClr val="accent2"/>
          </a:effectRef>
          <a:fontRef idx="minor">
            <a:schemeClr val="tx1"/>
          </a:fontRef>
        </p:style>
      </p:cxnSp>
      <p:cxnSp>
        <p:nvCxnSpPr>
          <p:cNvPr id="7" name="Conector recto 6">
            <a:extLst>
              <a:ext uri="{FF2B5EF4-FFF2-40B4-BE49-F238E27FC236}">
                <a16:creationId xmlns:a16="http://schemas.microsoft.com/office/drawing/2014/main" id="{79938161-9B12-1C38-3F2F-D8DD45D18BCB}"/>
              </a:ext>
            </a:extLst>
          </p:cNvPr>
          <p:cNvCxnSpPr/>
          <p:nvPr/>
        </p:nvCxnSpPr>
        <p:spPr>
          <a:xfrm>
            <a:off x="1005840" y="2511778"/>
            <a:ext cx="5740712" cy="0"/>
          </a:xfrm>
          <a:prstGeom prst="line">
            <a:avLst/>
          </a:prstGeom>
          <a:ln w="38100"/>
        </p:spPr>
        <p:style>
          <a:lnRef idx="1">
            <a:schemeClr val="accent2"/>
          </a:lnRef>
          <a:fillRef idx="0">
            <a:schemeClr val="accent2"/>
          </a:fillRef>
          <a:effectRef idx="0">
            <a:schemeClr val="accent2"/>
          </a:effectRef>
          <a:fontRef idx="minor">
            <a:schemeClr val="tx1"/>
          </a:fontRef>
        </p:style>
      </p:cxnSp>
      <p:sp>
        <p:nvSpPr>
          <p:cNvPr id="8" name="CustomShape 3">
            <a:extLst>
              <a:ext uri="{FF2B5EF4-FFF2-40B4-BE49-F238E27FC236}">
                <a16:creationId xmlns:a16="http://schemas.microsoft.com/office/drawing/2014/main" id="{836EF1B9-D0F2-2051-9A33-D42C9395FBC7}"/>
              </a:ext>
            </a:extLst>
          </p:cNvPr>
          <p:cNvSpPr/>
          <p:nvPr/>
        </p:nvSpPr>
        <p:spPr>
          <a:xfrm>
            <a:off x="715808" y="1948651"/>
            <a:ext cx="7775640" cy="911880"/>
          </a:xfrm>
          <a:prstGeom prst="rect">
            <a:avLst/>
          </a:prstGeom>
          <a:noFill/>
          <a:ln w="12600">
            <a:noFill/>
          </a:ln>
        </p:spPr>
        <p:style>
          <a:lnRef idx="0">
            <a:scrgbClr r="0" g="0" b="0"/>
          </a:lnRef>
          <a:fillRef idx="0">
            <a:scrgbClr r="0" g="0" b="0"/>
          </a:fillRef>
          <a:effectRef idx="0">
            <a:scrgbClr r="0" g="0" b="0"/>
          </a:effectRef>
          <a:fontRef idx="minor"/>
        </p:style>
        <p:txBody>
          <a:bodyPr lIns="45720" tIns="45000" rIns="45720" bIns="45000"/>
          <a:lstStyle/>
          <a:p>
            <a:pPr algn="ctr">
              <a:lnSpc>
                <a:spcPct val="100000"/>
              </a:lnSpc>
            </a:pPr>
            <a:r>
              <a:rPr lang="en-US" sz="4000" b="1" spc="-1" dirty="0">
                <a:solidFill>
                  <a:srgbClr val="008000"/>
                </a:solidFill>
                <a:uFill>
                  <a:solidFill>
                    <a:srgbClr val="FFFFFF"/>
                  </a:solidFill>
                </a:uFill>
                <a:latin typeface="Montserrat" panose="00000500000000000000" pitchFamily="2" charset="0"/>
                <a:ea typeface="Calibri"/>
              </a:rPr>
              <a:t>Uso de </a:t>
            </a:r>
            <a:r>
              <a:rPr lang="en-US" sz="4000" b="1" spc="-1" dirty="0" err="1">
                <a:solidFill>
                  <a:srgbClr val="008000"/>
                </a:solidFill>
                <a:uFill>
                  <a:solidFill>
                    <a:srgbClr val="FFFFFF"/>
                  </a:solidFill>
                </a:uFill>
                <a:latin typeface="Montserrat" panose="00000500000000000000" pitchFamily="2" charset="0"/>
                <a:ea typeface="Calibri"/>
              </a:rPr>
              <a:t>Agentes</a:t>
            </a:r>
            <a:r>
              <a:rPr lang="en-US" sz="4000" b="1" spc="-1" dirty="0">
                <a:solidFill>
                  <a:srgbClr val="008000"/>
                </a:solidFill>
                <a:uFill>
                  <a:solidFill>
                    <a:srgbClr val="FFFFFF"/>
                  </a:solidFill>
                </a:uFill>
                <a:latin typeface="Montserrat" panose="00000500000000000000" pitchFamily="2" charset="0"/>
                <a:ea typeface="Calibri"/>
              </a:rPr>
              <a:t> </a:t>
            </a:r>
            <a:r>
              <a:rPr lang="en-US" sz="4000" b="1" spc="-1" dirty="0" err="1">
                <a:solidFill>
                  <a:srgbClr val="008000"/>
                </a:solidFill>
                <a:uFill>
                  <a:solidFill>
                    <a:srgbClr val="FFFFFF"/>
                  </a:solidFill>
                </a:uFill>
                <a:latin typeface="Montserrat" panose="00000500000000000000" pitchFamily="2" charset="0"/>
                <a:ea typeface="Calibri"/>
              </a:rPr>
              <a:t>en</a:t>
            </a:r>
            <a:r>
              <a:rPr lang="en-US" sz="4000" b="1" spc="-1" dirty="0">
                <a:solidFill>
                  <a:srgbClr val="008000"/>
                </a:solidFill>
                <a:uFill>
                  <a:solidFill>
                    <a:srgbClr val="FFFFFF"/>
                  </a:solidFill>
                </a:uFill>
                <a:latin typeface="Montserrat" panose="00000500000000000000" pitchFamily="2" charset="0"/>
                <a:ea typeface="Calibri"/>
              </a:rPr>
              <a:t> </a:t>
            </a:r>
            <a:r>
              <a:rPr lang="en-US" sz="4000" b="1" spc="-1" dirty="0" err="1">
                <a:solidFill>
                  <a:srgbClr val="008000"/>
                </a:solidFill>
                <a:uFill>
                  <a:solidFill>
                    <a:srgbClr val="FFFFFF"/>
                  </a:solidFill>
                </a:uFill>
                <a:latin typeface="Montserrat" panose="00000500000000000000" pitchFamily="2" charset="0"/>
                <a:ea typeface="Calibri"/>
              </a:rPr>
              <a:t>el</a:t>
            </a:r>
            <a:r>
              <a:rPr lang="en-US" sz="4000" b="1" spc="-1" dirty="0">
                <a:solidFill>
                  <a:srgbClr val="008000"/>
                </a:solidFill>
                <a:uFill>
                  <a:solidFill>
                    <a:srgbClr val="FFFFFF"/>
                  </a:solidFill>
                </a:uFill>
                <a:latin typeface="Montserrat" panose="00000500000000000000" pitchFamily="2" charset="0"/>
                <a:ea typeface="Calibri"/>
              </a:rPr>
              <a:t> Sector Salud</a:t>
            </a:r>
          </a:p>
        </p:txBody>
      </p:sp>
      <p:pic>
        <p:nvPicPr>
          <p:cNvPr id="10" name="Imagen 9">
            <a:extLst>
              <a:ext uri="{FF2B5EF4-FFF2-40B4-BE49-F238E27FC236}">
                <a16:creationId xmlns:a16="http://schemas.microsoft.com/office/drawing/2014/main" id="{FC4A009C-A692-C574-E645-177C81699FED}"/>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5047" y="4421950"/>
            <a:ext cx="3235405" cy="2462211"/>
          </a:xfrm>
          <a:prstGeom prst="rect">
            <a:avLst/>
          </a:prstGeom>
        </p:spPr>
      </p:pic>
    </p:spTree>
    <p:extLst>
      <p:ext uri="{BB962C8B-B14F-4D97-AF65-F5344CB8AC3E}">
        <p14:creationId xmlns:p14="http://schemas.microsoft.com/office/powerpoint/2010/main" val="12006503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xit" presetSubtype="0" fill="hold" grpId="0" nodeType="clickEffect">
                                  <p:stCondLst>
                                    <p:cond delay="0"/>
                                  </p:stCondLst>
                                  <p:childTnLst>
                                    <p:set>
                                      <p:cBhvr>
                                        <p:cTn id="12" dur="1" fill="hold">
                                          <p:stCondLst>
                                            <p:cond delay="0"/>
                                          </p:stCondLst>
                                        </p:cTn>
                                        <p:tgtEl>
                                          <p:spTgt spid="51"/>
                                        </p:tgtEl>
                                        <p:attrNameLst>
                                          <p:attrName>style.visibility</p:attrName>
                                        </p:attrNameLst>
                                      </p:cBhvr>
                                      <p:to>
                                        <p:strVal val="hidden"/>
                                      </p:to>
                                    </p:set>
                                  </p:childTnLst>
                                </p:cTn>
                              </p:par>
                              <p:par>
                                <p:cTn id="13" presetID="1" presetClass="exit" presetSubtype="0" fill="hold" nodeType="withEffect">
                                  <p:stCondLst>
                                    <p:cond delay="0"/>
                                  </p:stCondLst>
                                  <p:childTnLst>
                                    <p:set>
                                      <p:cBhvr>
                                        <p:cTn id="14" dur="1" fill="hold">
                                          <p:stCondLst>
                                            <p:cond delay="0"/>
                                          </p:stCondLst>
                                        </p:cTn>
                                        <p:tgtEl>
                                          <p:spTgt spid="6"/>
                                        </p:tgtEl>
                                        <p:attrNameLst>
                                          <p:attrName>style.visibility</p:attrName>
                                        </p:attrNameLst>
                                      </p:cBhvr>
                                      <p:to>
                                        <p:strVal val="hidden"/>
                                      </p:to>
                                    </p:set>
                                  </p:childTnLst>
                                </p:cTn>
                              </p:par>
                              <p:par>
                                <p:cTn id="15" presetID="1" presetClass="exit" presetSubtype="0" fill="hold" nodeType="withEffect">
                                  <p:stCondLst>
                                    <p:cond delay="0"/>
                                  </p:stCondLst>
                                  <p:childTnLst>
                                    <p:set>
                                      <p:cBhvr>
                                        <p:cTn id="16" dur="1" fill="hold">
                                          <p:stCondLst>
                                            <p:cond delay="0"/>
                                          </p:stCondLst>
                                        </p:cTn>
                                        <p:tgtEl>
                                          <p:spTgt spid="7"/>
                                        </p:tgtEl>
                                        <p:attrNameLst>
                                          <p:attrName>style.visibility</p:attrName>
                                        </p:attrNameLst>
                                      </p:cBhvr>
                                      <p:to>
                                        <p:strVal val="hidden"/>
                                      </p:to>
                                    </p:set>
                                  </p:childTnLst>
                                </p:cTn>
                              </p:par>
                              <p:par>
                                <p:cTn id="17" presetID="1" presetClass="entr" presetSubtype="0" fill="hold" grpId="0" nodeType="with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 grpId="0"/>
      <p:bldP spid="8"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FB2A50-5F01-9071-3D67-D0B2DF4849D0}"/>
            </a:ext>
          </a:extLst>
        </p:cNvPr>
        <p:cNvGrpSpPr/>
        <p:nvPr/>
      </p:nvGrpSpPr>
      <p:grpSpPr>
        <a:xfrm>
          <a:off x="0" y="0"/>
          <a:ext cx="0" cy="0"/>
          <a:chOff x="0" y="0"/>
          <a:chExt cx="0" cy="0"/>
        </a:xfrm>
      </p:grpSpPr>
      <p:sp>
        <p:nvSpPr>
          <p:cNvPr id="2" name="CuadroTexto 1">
            <a:extLst>
              <a:ext uri="{FF2B5EF4-FFF2-40B4-BE49-F238E27FC236}">
                <a16:creationId xmlns:a16="http://schemas.microsoft.com/office/drawing/2014/main" id="{DAB618D4-AF7F-890F-652F-D5C75F963F0A}"/>
              </a:ext>
            </a:extLst>
          </p:cNvPr>
          <p:cNvSpPr txBox="1"/>
          <p:nvPr/>
        </p:nvSpPr>
        <p:spPr>
          <a:xfrm>
            <a:off x="489619" y="6477000"/>
            <a:ext cx="2608471" cy="369332"/>
          </a:xfrm>
          <a:prstGeom prst="rect">
            <a:avLst/>
          </a:prstGeom>
          <a:noFill/>
        </p:spPr>
        <p:txBody>
          <a:bodyPr wrap="none" rtlCol="0">
            <a:spAutoFit/>
          </a:bodyPr>
          <a:lstStyle/>
          <a:p>
            <a:r>
              <a:rPr lang="es-MX" dirty="0"/>
              <a:t>Fuente: ChatGPT, 2026</a:t>
            </a:r>
          </a:p>
        </p:txBody>
      </p:sp>
      <p:sp>
        <p:nvSpPr>
          <p:cNvPr id="6" name="Título 5">
            <a:extLst>
              <a:ext uri="{FF2B5EF4-FFF2-40B4-BE49-F238E27FC236}">
                <a16:creationId xmlns:a16="http://schemas.microsoft.com/office/drawing/2014/main" id="{C3DCA226-ED04-92ED-220D-06CDD0058D86}"/>
              </a:ext>
            </a:extLst>
          </p:cNvPr>
          <p:cNvSpPr>
            <a:spLocks noGrp="1"/>
          </p:cNvSpPr>
          <p:nvPr>
            <p:ph type="title"/>
          </p:nvPr>
        </p:nvSpPr>
        <p:spPr/>
        <p:txBody>
          <a:bodyPr/>
          <a:lstStyle/>
          <a:p>
            <a:endParaRPr lang="es-MX" dirty="0"/>
          </a:p>
        </p:txBody>
      </p:sp>
      <p:pic>
        <p:nvPicPr>
          <p:cNvPr id="5" name="Imagen 4">
            <a:extLst>
              <a:ext uri="{FF2B5EF4-FFF2-40B4-BE49-F238E27FC236}">
                <a16:creationId xmlns:a16="http://schemas.microsoft.com/office/drawing/2014/main" id="{E422B76B-E885-ADDA-C8A4-BACAECD97A1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47" y="154331"/>
            <a:ext cx="9144000" cy="6096000"/>
          </a:xfrm>
          <a:prstGeom prst="rect">
            <a:avLst/>
          </a:prstGeom>
        </p:spPr>
      </p:pic>
    </p:spTree>
    <p:extLst>
      <p:ext uri="{BB962C8B-B14F-4D97-AF65-F5344CB8AC3E}">
        <p14:creationId xmlns:p14="http://schemas.microsoft.com/office/powerpoint/2010/main" val="18110270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E3906D-179C-86E3-F667-A843E9945B91}"/>
            </a:ext>
          </a:extLst>
        </p:cNvPr>
        <p:cNvGrpSpPr/>
        <p:nvPr/>
      </p:nvGrpSpPr>
      <p:grpSpPr>
        <a:xfrm>
          <a:off x="0" y="0"/>
          <a:ext cx="0" cy="0"/>
          <a:chOff x="0" y="0"/>
          <a:chExt cx="0" cy="0"/>
        </a:xfrm>
      </p:grpSpPr>
      <p:sp>
        <p:nvSpPr>
          <p:cNvPr id="6" name="Título 5">
            <a:extLst>
              <a:ext uri="{FF2B5EF4-FFF2-40B4-BE49-F238E27FC236}">
                <a16:creationId xmlns:a16="http://schemas.microsoft.com/office/drawing/2014/main" id="{96068D81-D0E9-E622-C682-AE59727B9E83}"/>
              </a:ext>
            </a:extLst>
          </p:cNvPr>
          <p:cNvSpPr>
            <a:spLocks noGrp="1"/>
          </p:cNvSpPr>
          <p:nvPr>
            <p:ph type="title"/>
          </p:nvPr>
        </p:nvSpPr>
        <p:spPr/>
        <p:txBody>
          <a:bodyPr/>
          <a:lstStyle/>
          <a:p>
            <a:r>
              <a:rPr lang="es-MX" dirty="0"/>
              <a:t>Uso de LLMs</a:t>
            </a:r>
          </a:p>
        </p:txBody>
      </p:sp>
      <p:pic>
        <p:nvPicPr>
          <p:cNvPr id="4" name="Imagen 3">
            <a:extLst>
              <a:ext uri="{FF2B5EF4-FFF2-40B4-BE49-F238E27FC236}">
                <a16:creationId xmlns:a16="http://schemas.microsoft.com/office/drawing/2014/main" id="{1B66A9DA-92E7-E4FE-CC1A-4383A468A07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351" y="783676"/>
            <a:ext cx="9128649" cy="5630755"/>
          </a:xfrm>
          <a:prstGeom prst="rect">
            <a:avLst/>
          </a:prstGeom>
        </p:spPr>
      </p:pic>
      <p:sp>
        <p:nvSpPr>
          <p:cNvPr id="2" name="Rectángulo 1">
            <a:extLst>
              <a:ext uri="{FF2B5EF4-FFF2-40B4-BE49-F238E27FC236}">
                <a16:creationId xmlns:a16="http://schemas.microsoft.com/office/drawing/2014/main" id="{EE86B50E-569F-4600-3071-2945F6FEF163}"/>
              </a:ext>
            </a:extLst>
          </p:cNvPr>
          <p:cNvSpPr/>
          <p:nvPr/>
        </p:nvSpPr>
        <p:spPr>
          <a:xfrm>
            <a:off x="1736203" y="2558005"/>
            <a:ext cx="6088283" cy="486137"/>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3" name="Rectángulo 2">
            <a:extLst>
              <a:ext uri="{FF2B5EF4-FFF2-40B4-BE49-F238E27FC236}">
                <a16:creationId xmlns:a16="http://schemas.microsoft.com/office/drawing/2014/main" id="{37BC5912-B18D-6661-600C-69A4942EF226}"/>
              </a:ext>
            </a:extLst>
          </p:cNvPr>
          <p:cNvSpPr/>
          <p:nvPr/>
        </p:nvSpPr>
        <p:spPr>
          <a:xfrm>
            <a:off x="3159889" y="6180881"/>
            <a:ext cx="3171463" cy="233550"/>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
        <p:nvSpPr>
          <p:cNvPr id="5" name="Flecha abajo 4">
            <a:extLst>
              <a:ext uri="{FF2B5EF4-FFF2-40B4-BE49-F238E27FC236}">
                <a16:creationId xmlns:a16="http://schemas.microsoft.com/office/drawing/2014/main" id="{A71B0096-5296-02F4-B528-BD0995A11979}"/>
              </a:ext>
            </a:extLst>
          </p:cNvPr>
          <p:cNvSpPr/>
          <p:nvPr/>
        </p:nvSpPr>
        <p:spPr>
          <a:xfrm rot="3096377">
            <a:off x="6096000" y="5192741"/>
            <a:ext cx="928254" cy="914400"/>
          </a:xfrm>
          <a:prstGeom prst="down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Tree>
    <p:extLst>
      <p:ext uri="{BB962C8B-B14F-4D97-AF65-F5344CB8AC3E}">
        <p14:creationId xmlns:p14="http://schemas.microsoft.com/office/powerpoint/2010/main" val="25174478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19A6EA-E51E-91E5-B462-32C48625A4F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F44F113-E9EA-03F4-7AFA-80D8C713D1C7}"/>
              </a:ext>
            </a:extLst>
          </p:cNvPr>
          <p:cNvSpPr>
            <a:spLocks noGrp="1"/>
          </p:cNvSpPr>
          <p:nvPr>
            <p:ph type="title"/>
          </p:nvPr>
        </p:nvSpPr>
        <p:spPr>
          <a:xfrm>
            <a:off x="-1" y="0"/>
            <a:ext cx="9143999" cy="941736"/>
          </a:xfrm>
        </p:spPr>
        <p:txBody>
          <a:bodyPr/>
          <a:lstStyle/>
          <a:p>
            <a:pPr algn="ctr"/>
            <a:r>
              <a:rPr lang="es-419" dirty="0"/>
              <a:t>IA como Herramienta</a:t>
            </a:r>
            <a:endParaRPr dirty="0"/>
          </a:p>
        </p:txBody>
      </p:sp>
      <p:pic>
        <p:nvPicPr>
          <p:cNvPr id="15" name="Imagen 14">
            <a:extLst>
              <a:ext uri="{FF2B5EF4-FFF2-40B4-BE49-F238E27FC236}">
                <a16:creationId xmlns:a16="http://schemas.microsoft.com/office/drawing/2014/main" id="{1FAA5EC4-6D16-9073-F6BC-3D19014FCC1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129771"/>
            <a:ext cx="9143998" cy="4991099"/>
          </a:xfrm>
          <a:prstGeom prst="rect">
            <a:avLst/>
          </a:prstGeom>
        </p:spPr>
      </p:pic>
      <p:sp>
        <p:nvSpPr>
          <p:cNvPr id="3" name="CuadroTexto 2">
            <a:extLst>
              <a:ext uri="{FF2B5EF4-FFF2-40B4-BE49-F238E27FC236}">
                <a16:creationId xmlns:a16="http://schemas.microsoft.com/office/drawing/2014/main" id="{556F0705-999E-7588-F760-EF1C0284F99F}"/>
              </a:ext>
            </a:extLst>
          </p:cNvPr>
          <p:cNvSpPr txBox="1"/>
          <p:nvPr/>
        </p:nvSpPr>
        <p:spPr>
          <a:xfrm>
            <a:off x="489619" y="6477000"/>
            <a:ext cx="4031873" cy="369332"/>
          </a:xfrm>
          <a:prstGeom prst="rect">
            <a:avLst/>
          </a:prstGeom>
          <a:noFill/>
        </p:spPr>
        <p:txBody>
          <a:bodyPr wrap="none" rtlCol="0">
            <a:spAutoFit/>
          </a:bodyPr>
          <a:lstStyle/>
          <a:p>
            <a:r>
              <a:rPr lang="es-MX" dirty="0"/>
              <a:t>Fuente: Modificación a Medium, 2026</a:t>
            </a:r>
          </a:p>
        </p:txBody>
      </p:sp>
      <p:pic>
        <p:nvPicPr>
          <p:cNvPr id="4" name="Imagen 3">
            <a:extLst>
              <a:ext uri="{FF2B5EF4-FFF2-40B4-BE49-F238E27FC236}">
                <a16:creationId xmlns:a16="http://schemas.microsoft.com/office/drawing/2014/main" id="{DB6D790A-B633-7114-7121-5962A5F29908}"/>
              </a:ext>
            </a:extLst>
          </p:cNvPr>
          <p:cNvPicPr>
            <a:picLocks noChangeAspect="1"/>
          </p:cNvPicPr>
          <p:nvPr/>
        </p:nvPicPr>
        <p:blipFill>
          <a:blip r:embed="rId4">
            <a:extLst>
              <a:ext uri="{28A0092B-C50C-407E-A947-70E740481C1C}">
                <a14:useLocalDpi xmlns:a14="http://schemas.microsoft.com/office/drawing/2010/main" val="0"/>
              </a:ext>
            </a:extLst>
          </a:blip>
          <a:srcRect r="35418"/>
          <a:stretch>
            <a:fillRect/>
          </a:stretch>
        </p:blipFill>
        <p:spPr>
          <a:xfrm>
            <a:off x="6682579" y="4708855"/>
            <a:ext cx="2461419" cy="2149145"/>
          </a:xfrm>
          <a:prstGeom prst="rect">
            <a:avLst/>
          </a:prstGeom>
        </p:spPr>
      </p:pic>
      <p:sp>
        <p:nvSpPr>
          <p:cNvPr id="5" name="CuadroTexto 4">
            <a:extLst>
              <a:ext uri="{FF2B5EF4-FFF2-40B4-BE49-F238E27FC236}">
                <a16:creationId xmlns:a16="http://schemas.microsoft.com/office/drawing/2014/main" id="{5F84C402-4B91-738C-9804-1E6F049E51AD}"/>
              </a:ext>
            </a:extLst>
          </p:cNvPr>
          <p:cNvSpPr txBox="1"/>
          <p:nvPr/>
        </p:nvSpPr>
        <p:spPr>
          <a:xfrm>
            <a:off x="4964615" y="4583098"/>
            <a:ext cx="1717964" cy="2400657"/>
          </a:xfrm>
          <a:prstGeom prst="rect">
            <a:avLst/>
          </a:prstGeom>
          <a:noFill/>
        </p:spPr>
        <p:txBody>
          <a:bodyPr wrap="square" rtlCol="0">
            <a:spAutoFit/>
          </a:bodyPr>
          <a:lstStyle/>
          <a:p>
            <a:r>
              <a:rPr lang="es-MX" sz="15000" dirty="0"/>
              <a:t>G</a:t>
            </a:r>
          </a:p>
        </p:txBody>
      </p:sp>
    </p:spTree>
    <p:extLst>
      <p:ext uri="{BB962C8B-B14F-4D97-AF65-F5344CB8AC3E}">
        <p14:creationId xmlns:p14="http://schemas.microsoft.com/office/powerpoint/2010/main" val="19920565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4992E1-88F1-37EA-7B71-CBAF85F447BC}"/>
            </a:ext>
          </a:extLst>
        </p:cNvPr>
        <p:cNvGrpSpPr/>
        <p:nvPr/>
      </p:nvGrpSpPr>
      <p:grpSpPr>
        <a:xfrm>
          <a:off x="0" y="0"/>
          <a:ext cx="0" cy="0"/>
          <a:chOff x="0" y="0"/>
          <a:chExt cx="0" cy="0"/>
        </a:xfrm>
      </p:grpSpPr>
      <p:sp>
        <p:nvSpPr>
          <p:cNvPr id="4" name="Título 3">
            <a:extLst>
              <a:ext uri="{FF2B5EF4-FFF2-40B4-BE49-F238E27FC236}">
                <a16:creationId xmlns:a16="http://schemas.microsoft.com/office/drawing/2014/main" id="{577A1B30-4F5A-CE28-4B69-F2C5A12D4615}"/>
              </a:ext>
            </a:extLst>
          </p:cNvPr>
          <p:cNvSpPr>
            <a:spLocks noGrp="1"/>
          </p:cNvSpPr>
          <p:nvPr>
            <p:ph type="title"/>
          </p:nvPr>
        </p:nvSpPr>
        <p:spPr/>
        <p:txBody>
          <a:bodyPr/>
          <a:lstStyle/>
          <a:p>
            <a:r>
              <a:rPr lang="es-ES_tradnl" dirty="0"/>
              <a:t>Uso de la IA en Salud</a:t>
            </a:r>
          </a:p>
        </p:txBody>
      </p:sp>
      <p:sp>
        <p:nvSpPr>
          <p:cNvPr id="2" name="CuadroTexto 1">
            <a:extLst>
              <a:ext uri="{FF2B5EF4-FFF2-40B4-BE49-F238E27FC236}">
                <a16:creationId xmlns:a16="http://schemas.microsoft.com/office/drawing/2014/main" id="{26788444-FA9F-FB9C-9DC8-D26CD3A609B3}"/>
              </a:ext>
            </a:extLst>
          </p:cNvPr>
          <p:cNvSpPr txBox="1"/>
          <p:nvPr/>
        </p:nvSpPr>
        <p:spPr>
          <a:xfrm>
            <a:off x="489619" y="6477000"/>
            <a:ext cx="2608471" cy="369332"/>
          </a:xfrm>
          <a:prstGeom prst="rect">
            <a:avLst/>
          </a:prstGeom>
          <a:noFill/>
        </p:spPr>
        <p:txBody>
          <a:bodyPr wrap="none" rtlCol="0">
            <a:spAutoFit/>
          </a:bodyPr>
          <a:lstStyle/>
          <a:p>
            <a:r>
              <a:rPr lang="es-MX" dirty="0"/>
              <a:t>Fuente: ChatGPT, 2026</a:t>
            </a:r>
          </a:p>
        </p:txBody>
      </p:sp>
      <p:pic>
        <p:nvPicPr>
          <p:cNvPr id="10" name="Imagen 9">
            <a:extLst>
              <a:ext uri="{FF2B5EF4-FFF2-40B4-BE49-F238E27FC236}">
                <a16:creationId xmlns:a16="http://schemas.microsoft.com/office/drawing/2014/main" id="{08F9CFFD-631B-9CE0-4691-9CF17C7B1A7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9619" y="783676"/>
            <a:ext cx="7772400" cy="5181600"/>
          </a:xfrm>
          <a:prstGeom prst="rect">
            <a:avLst/>
          </a:prstGeom>
        </p:spPr>
      </p:pic>
      <p:pic>
        <p:nvPicPr>
          <p:cNvPr id="3" name="Imagen 2">
            <a:extLst>
              <a:ext uri="{FF2B5EF4-FFF2-40B4-BE49-F238E27FC236}">
                <a16:creationId xmlns:a16="http://schemas.microsoft.com/office/drawing/2014/main" id="{170A3E55-0085-D86E-93F9-7671836F2A04}"/>
              </a:ext>
            </a:extLst>
          </p:cNvPr>
          <p:cNvPicPr>
            <a:picLocks noChangeAspect="1"/>
          </p:cNvPicPr>
          <p:nvPr/>
        </p:nvPicPr>
        <p:blipFill>
          <a:blip r:embed="rId4">
            <a:extLst>
              <a:ext uri="{28A0092B-C50C-407E-A947-70E740481C1C}">
                <a14:useLocalDpi xmlns:a14="http://schemas.microsoft.com/office/drawing/2010/main" val="0"/>
              </a:ext>
            </a:extLst>
          </a:blip>
          <a:srcRect l="42267" t="32981" r="40266" b="40944"/>
          <a:stretch>
            <a:fillRect/>
          </a:stretch>
        </p:blipFill>
        <p:spPr>
          <a:xfrm>
            <a:off x="3946144" y="783676"/>
            <a:ext cx="1597152" cy="1341120"/>
          </a:xfrm>
          <a:prstGeom prst="rect">
            <a:avLst/>
          </a:prstGeom>
        </p:spPr>
      </p:pic>
    </p:spTree>
    <p:extLst>
      <p:ext uri="{BB962C8B-B14F-4D97-AF65-F5344CB8AC3E}">
        <p14:creationId xmlns:p14="http://schemas.microsoft.com/office/powerpoint/2010/main" val="28362420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FF83D0-2C04-C9BC-4725-489AC51F0598}"/>
            </a:ext>
          </a:extLst>
        </p:cNvPr>
        <p:cNvGrpSpPr/>
        <p:nvPr/>
      </p:nvGrpSpPr>
      <p:grpSpPr>
        <a:xfrm>
          <a:off x="0" y="0"/>
          <a:ext cx="0" cy="0"/>
          <a:chOff x="0" y="0"/>
          <a:chExt cx="0" cy="0"/>
        </a:xfrm>
      </p:grpSpPr>
      <p:sp>
        <p:nvSpPr>
          <p:cNvPr id="4" name="Título 3">
            <a:extLst>
              <a:ext uri="{FF2B5EF4-FFF2-40B4-BE49-F238E27FC236}">
                <a16:creationId xmlns:a16="http://schemas.microsoft.com/office/drawing/2014/main" id="{7F6F19E1-EEF8-0DB4-2095-8A484E27353C}"/>
              </a:ext>
            </a:extLst>
          </p:cNvPr>
          <p:cNvSpPr>
            <a:spLocks noGrp="1"/>
          </p:cNvSpPr>
          <p:nvPr>
            <p:ph type="title"/>
          </p:nvPr>
        </p:nvSpPr>
        <p:spPr/>
        <p:txBody>
          <a:bodyPr/>
          <a:lstStyle/>
          <a:p>
            <a:r>
              <a:rPr lang="es-ES_tradnl" dirty="0"/>
              <a:t>Uso de la IA en Salud</a:t>
            </a:r>
          </a:p>
        </p:txBody>
      </p:sp>
      <p:sp>
        <p:nvSpPr>
          <p:cNvPr id="2" name="CuadroTexto 1">
            <a:extLst>
              <a:ext uri="{FF2B5EF4-FFF2-40B4-BE49-F238E27FC236}">
                <a16:creationId xmlns:a16="http://schemas.microsoft.com/office/drawing/2014/main" id="{7B76EE97-1606-D09F-C7F8-D26AF72AB446}"/>
              </a:ext>
            </a:extLst>
          </p:cNvPr>
          <p:cNvSpPr txBox="1"/>
          <p:nvPr/>
        </p:nvSpPr>
        <p:spPr>
          <a:xfrm>
            <a:off x="489619" y="6477000"/>
            <a:ext cx="4532075" cy="369332"/>
          </a:xfrm>
          <a:prstGeom prst="rect">
            <a:avLst/>
          </a:prstGeom>
          <a:noFill/>
        </p:spPr>
        <p:txBody>
          <a:bodyPr wrap="none" rtlCol="0">
            <a:spAutoFit/>
          </a:bodyPr>
          <a:lstStyle/>
          <a:p>
            <a:r>
              <a:rPr lang="es-MX" dirty="0"/>
              <a:t>Fuente: Datos propios con ChatGPT, 2026</a:t>
            </a:r>
          </a:p>
        </p:txBody>
      </p:sp>
      <p:pic>
        <p:nvPicPr>
          <p:cNvPr id="5" name="Imagen 4">
            <a:extLst>
              <a:ext uri="{FF2B5EF4-FFF2-40B4-BE49-F238E27FC236}">
                <a16:creationId xmlns:a16="http://schemas.microsoft.com/office/drawing/2014/main" id="{36CFDA9D-1909-B30B-88B1-B83BC38DD19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678872"/>
            <a:ext cx="9144000" cy="5808965"/>
          </a:xfrm>
          <a:prstGeom prst="rect">
            <a:avLst/>
          </a:prstGeom>
        </p:spPr>
      </p:pic>
      <p:sp>
        <p:nvSpPr>
          <p:cNvPr id="3" name="CuadroTexto 2">
            <a:extLst>
              <a:ext uri="{FF2B5EF4-FFF2-40B4-BE49-F238E27FC236}">
                <a16:creationId xmlns:a16="http://schemas.microsoft.com/office/drawing/2014/main" id="{C454044C-F2D3-81D9-84E3-F2EFE0415239}"/>
              </a:ext>
            </a:extLst>
          </p:cNvPr>
          <p:cNvSpPr txBox="1"/>
          <p:nvPr/>
        </p:nvSpPr>
        <p:spPr>
          <a:xfrm>
            <a:off x="6280797" y="391838"/>
            <a:ext cx="1754839" cy="1631216"/>
          </a:xfrm>
          <a:prstGeom prst="rect">
            <a:avLst/>
          </a:prstGeom>
          <a:noFill/>
        </p:spPr>
        <p:txBody>
          <a:bodyPr wrap="square" rtlCol="0">
            <a:spAutoFit/>
          </a:bodyPr>
          <a:lstStyle/>
          <a:p>
            <a:r>
              <a:rPr lang="es-MX" sz="10000" dirty="0"/>
              <a:t>$$</a:t>
            </a:r>
          </a:p>
        </p:txBody>
      </p:sp>
    </p:spTree>
    <p:extLst>
      <p:ext uri="{BB962C8B-B14F-4D97-AF65-F5344CB8AC3E}">
        <p14:creationId xmlns:p14="http://schemas.microsoft.com/office/powerpoint/2010/main" val="4294634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70F792-5841-D697-7C2F-76638A324934}"/>
            </a:ext>
          </a:extLst>
        </p:cNvPr>
        <p:cNvGrpSpPr/>
        <p:nvPr/>
      </p:nvGrpSpPr>
      <p:grpSpPr>
        <a:xfrm>
          <a:off x="0" y="0"/>
          <a:ext cx="0" cy="0"/>
          <a:chOff x="0" y="0"/>
          <a:chExt cx="0" cy="0"/>
        </a:xfrm>
      </p:grpSpPr>
      <p:sp>
        <p:nvSpPr>
          <p:cNvPr id="4" name="Título 3">
            <a:extLst>
              <a:ext uri="{FF2B5EF4-FFF2-40B4-BE49-F238E27FC236}">
                <a16:creationId xmlns:a16="http://schemas.microsoft.com/office/drawing/2014/main" id="{4544022F-CCD0-9117-F58B-B94B15672038}"/>
              </a:ext>
            </a:extLst>
          </p:cNvPr>
          <p:cNvSpPr>
            <a:spLocks noGrp="1"/>
          </p:cNvSpPr>
          <p:nvPr>
            <p:ph type="title"/>
          </p:nvPr>
        </p:nvSpPr>
        <p:spPr/>
        <p:txBody>
          <a:bodyPr/>
          <a:lstStyle/>
          <a:p>
            <a:r>
              <a:rPr lang="es-ES_tradnl" dirty="0"/>
              <a:t>Uso de la IA en Salud</a:t>
            </a:r>
          </a:p>
        </p:txBody>
      </p:sp>
      <p:sp>
        <p:nvSpPr>
          <p:cNvPr id="2" name="CuadroTexto 1">
            <a:extLst>
              <a:ext uri="{FF2B5EF4-FFF2-40B4-BE49-F238E27FC236}">
                <a16:creationId xmlns:a16="http://schemas.microsoft.com/office/drawing/2014/main" id="{C720936F-E283-6FE1-16F3-E8786FD09F6A}"/>
              </a:ext>
            </a:extLst>
          </p:cNvPr>
          <p:cNvSpPr txBox="1"/>
          <p:nvPr/>
        </p:nvSpPr>
        <p:spPr>
          <a:xfrm>
            <a:off x="489619" y="6477000"/>
            <a:ext cx="8259633" cy="369332"/>
          </a:xfrm>
          <a:prstGeom prst="rect">
            <a:avLst/>
          </a:prstGeom>
          <a:noFill/>
        </p:spPr>
        <p:txBody>
          <a:bodyPr wrap="none" rtlCol="0">
            <a:spAutoFit/>
          </a:bodyPr>
          <a:lstStyle/>
          <a:p>
            <a:r>
              <a:rPr lang="es-MX" dirty="0"/>
              <a:t>Fuente: ChatGPT basado en estudio de ¿Qué Pasa en Internet y Salud?, 2026</a:t>
            </a:r>
          </a:p>
        </p:txBody>
      </p:sp>
      <p:pic>
        <p:nvPicPr>
          <p:cNvPr id="9" name="Imagen 8">
            <a:extLst>
              <a:ext uri="{FF2B5EF4-FFF2-40B4-BE49-F238E27FC236}">
                <a16:creationId xmlns:a16="http://schemas.microsoft.com/office/drawing/2014/main" id="{D99B16E0-E586-AD88-4574-373986D4E6AD}"/>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0" y="644577"/>
            <a:ext cx="9144000" cy="5832424"/>
          </a:xfrm>
          <a:prstGeom prst="rect">
            <a:avLst/>
          </a:prstGeom>
        </p:spPr>
      </p:pic>
    </p:spTree>
    <p:extLst>
      <p:ext uri="{BB962C8B-B14F-4D97-AF65-F5344CB8AC3E}">
        <p14:creationId xmlns:p14="http://schemas.microsoft.com/office/powerpoint/2010/main" val="22821060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463B8A-CB87-E862-79C0-C5D2BB4E51A8}"/>
            </a:ext>
          </a:extLst>
        </p:cNvPr>
        <p:cNvGrpSpPr/>
        <p:nvPr/>
      </p:nvGrpSpPr>
      <p:grpSpPr>
        <a:xfrm>
          <a:off x="0" y="0"/>
          <a:ext cx="0" cy="0"/>
          <a:chOff x="0" y="0"/>
          <a:chExt cx="0" cy="0"/>
        </a:xfrm>
      </p:grpSpPr>
      <p:sp>
        <p:nvSpPr>
          <p:cNvPr id="4" name="Título 3">
            <a:extLst>
              <a:ext uri="{FF2B5EF4-FFF2-40B4-BE49-F238E27FC236}">
                <a16:creationId xmlns:a16="http://schemas.microsoft.com/office/drawing/2014/main" id="{DB8C3B5C-F886-A749-6DD6-07BFA377E170}"/>
              </a:ext>
            </a:extLst>
          </p:cNvPr>
          <p:cNvSpPr>
            <a:spLocks noGrp="1"/>
          </p:cNvSpPr>
          <p:nvPr>
            <p:ph type="title"/>
          </p:nvPr>
        </p:nvSpPr>
        <p:spPr/>
        <p:txBody>
          <a:bodyPr/>
          <a:lstStyle/>
          <a:p>
            <a:r>
              <a:rPr lang="es-ES_tradnl" dirty="0"/>
              <a:t>Las 4Ps de la Salud</a:t>
            </a:r>
          </a:p>
        </p:txBody>
      </p:sp>
      <p:sp>
        <p:nvSpPr>
          <p:cNvPr id="2" name="CuadroTexto 1">
            <a:extLst>
              <a:ext uri="{FF2B5EF4-FFF2-40B4-BE49-F238E27FC236}">
                <a16:creationId xmlns:a16="http://schemas.microsoft.com/office/drawing/2014/main" id="{ECC134C8-937E-45D4-6817-2E9C91EE6C97}"/>
              </a:ext>
            </a:extLst>
          </p:cNvPr>
          <p:cNvSpPr txBox="1"/>
          <p:nvPr/>
        </p:nvSpPr>
        <p:spPr>
          <a:xfrm>
            <a:off x="489619" y="6477000"/>
            <a:ext cx="6216510" cy="369332"/>
          </a:xfrm>
          <a:prstGeom prst="rect">
            <a:avLst/>
          </a:prstGeom>
          <a:noFill/>
        </p:spPr>
        <p:txBody>
          <a:bodyPr wrap="none" rtlCol="0">
            <a:spAutoFit/>
          </a:bodyPr>
          <a:lstStyle/>
          <a:p>
            <a:r>
              <a:rPr lang="es-MX" dirty="0"/>
              <a:t>Fuente: ChatGPT con datos de Campus Health Tech, 2026</a:t>
            </a:r>
          </a:p>
        </p:txBody>
      </p:sp>
      <p:pic>
        <p:nvPicPr>
          <p:cNvPr id="40" name="Imagen 39">
            <a:extLst>
              <a:ext uri="{FF2B5EF4-FFF2-40B4-BE49-F238E27FC236}">
                <a16:creationId xmlns:a16="http://schemas.microsoft.com/office/drawing/2014/main" id="{39543FDD-4A41-039F-C7D4-D8B0FCA3BAD5}"/>
              </a:ext>
            </a:extLst>
          </p:cNvPr>
          <p:cNvPicPr>
            <a:picLocks noChangeAspect="1"/>
          </p:cNvPicPr>
          <p:nvPr/>
        </p:nvPicPr>
        <p:blipFill>
          <a:blip r:embed="rId3">
            <a:extLst>
              <a:ext uri="{28A0092B-C50C-407E-A947-70E740481C1C}">
                <a14:useLocalDpi xmlns:a14="http://schemas.microsoft.com/office/drawing/2010/main" val="0"/>
              </a:ext>
            </a:extLst>
          </a:blip>
          <a:srcRect t="9234"/>
          <a:stretch>
            <a:fillRect/>
          </a:stretch>
        </p:blipFill>
        <p:spPr>
          <a:xfrm>
            <a:off x="-1" y="783675"/>
            <a:ext cx="9143999" cy="5533079"/>
          </a:xfrm>
          <a:prstGeom prst="rect">
            <a:avLst/>
          </a:prstGeom>
        </p:spPr>
      </p:pic>
    </p:spTree>
    <p:extLst>
      <p:ext uri="{BB962C8B-B14F-4D97-AF65-F5344CB8AC3E}">
        <p14:creationId xmlns:p14="http://schemas.microsoft.com/office/powerpoint/2010/main" val="13762353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0689EA44-707F-8E2D-520C-8ACC9142BFAE}"/>
              </a:ext>
            </a:extLst>
          </p:cNvPr>
          <p:cNvSpPr>
            <a:spLocks noGrp="1"/>
          </p:cNvSpPr>
          <p:nvPr>
            <p:ph type="title"/>
          </p:nvPr>
        </p:nvSpPr>
        <p:spPr>
          <a:xfrm>
            <a:off x="0" y="0"/>
            <a:ext cx="9144000" cy="584825"/>
          </a:xfrm>
        </p:spPr>
        <p:txBody>
          <a:bodyPr anchor="b">
            <a:noAutofit/>
          </a:bodyPr>
          <a:lstStyle/>
          <a:p>
            <a:pPr algn="ctr"/>
            <a:r>
              <a:rPr lang="es-MX" dirty="0">
                <a:latin typeface="Arial" panose="020B0604020202020204" pitchFamily="34" charset="0"/>
                <a:ea typeface="Times New Roman" panose="02020603050405020304" pitchFamily="18" charset="0"/>
                <a:cs typeface="Arial" panose="020B0604020202020204" pitchFamily="34" charset="0"/>
              </a:rPr>
              <a:t>Uso de la IA en Salud</a:t>
            </a:r>
            <a:endParaRPr lang="es-MX" dirty="0">
              <a:latin typeface="Arial" panose="020B0604020202020204" pitchFamily="34" charset="0"/>
              <a:cs typeface="Arial" panose="020B0604020202020204" pitchFamily="34" charset="0"/>
            </a:endParaRPr>
          </a:p>
        </p:txBody>
      </p:sp>
      <p:pic>
        <p:nvPicPr>
          <p:cNvPr id="8" name="Picture 2" descr="Imagen generada">
            <a:extLst>
              <a:ext uri="{FF2B5EF4-FFF2-40B4-BE49-F238E27FC236}">
                <a16:creationId xmlns:a16="http://schemas.microsoft.com/office/drawing/2014/main" id="{D629458A-92D1-CA2F-D3CE-017F6EAC02B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55800" y="3547185"/>
            <a:ext cx="3269579" cy="2179720"/>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6">
            <a:extLst>
              <a:ext uri="{FF2B5EF4-FFF2-40B4-BE49-F238E27FC236}">
                <a16:creationId xmlns:a16="http://schemas.microsoft.com/office/drawing/2014/main" id="{121ADB6E-7AC3-5208-759A-FE44CE0FC3F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55800" y="1249280"/>
            <a:ext cx="3269580" cy="2179720"/>
          </a:xfrm>
          <a:prstGeom prst="rect">
            <a:avLst/>
          </a:prstGeom>
          <a:noFill/>
          <a:extLst>
            <a:ext uri="{909E8E84-426E-40DD-AFC4-6F175D3DCCD1}">
              <a14:hiddenFill xmlns:a14="http://schemas.microsoft.com/office/drawing/2010/main">
                <a:solidFill>
                  <a:srgbClr val="FFFFFF"/>
                </a:solidFill>
              </a14:hiddenFill>
            </a:ext>
          </a:extLst>
        </p:spPr>
      </p:pic>
      <p:pic>
        <p:nvPicPr>
          <p:cNvPr id="10" name="Gráfico 9" descr="Crying face with solid fill con relleno sólido">
            <a:extLst>
              <a:ext uri="{FF2B5EF4-FFF2-40B4-BE49-F238E27FC236}">
                <a16:creationId xmlns:a16="http://schemas.microsoft.com/office/drawing/2014/main" id="{1E745FE4-21C4-C290-42E9-542164AECD0B}"/>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408489" y="1956782"/>
            <a:ext cx="685800" cy="685800"/>
          </a:xfrm>
          <a:prstGeom prst="rect">
            <a:avLst/>
          </a:prstGeom>
        </p:spPr>
      </p:pic>
      <p:pic>
        <p:nvPicPr>
          <p:cNvPr id="11" name="Gráfico 10" descr="Grinning face with solid fill con relleno sólido">
            <a:extLst>
              <a:ext uri="{FF2B5EF4-FFF2-40B4-BE49-F238E27FC236}">
                <a16:creationId xmlns:a16="http://schemas.microsoft.com/office/drawing/2014/main" id="{5D744D69-A324-4CAB-10AD-9E618C8E7E80}"/>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5408489" y="4379404"/>
            <a:ext cx="685800" cy="685800"/>
          </a:xfrm>
          <a:prstGeom prst="rect">
            <a:avLst/>
          </a:prstGeom>
        </p:spPr>
      </p:pic>
      <p:sp>
        <p:nvSpPr>
          <p:cNvPr id="3" name="CuadroTexto 2">
            <a:extLst>
              <a:ext uri="{FF2B5EF4-FFF2-40B4-BE49-F238E27FC236}">
                <a16:creationId xmlns:a16="http://schemas.microsoft.com/office/drawing/2014/main" id="{EA2A83B4-7926-7EF4-A67C-B5D16CD6E40F}"/>
              </a:ext>
            </a:extLst>
          </p:cNvPr>
          <p:cNvSpPr txBox="1"/>
          <p:nvPr/>
        </p:nvSpPr>
        <p:spPr>
          <a:xfrm>
            <a:off x="489619" y="6477000"/>
            <a:ext cx="4724498" cy="369332"/>
          </a:xfrm>
          <a:prstGeom prst="rect">
            <a:avLst/>
          </a:prstGeom>
          <a:noFill/>
        </p:spPr>
        <p:txBody>
          <a:bodyPr wrap="none" rtlCol="0">
            <a:spAutoFit/>
          </a:bodyPr>
          <a:lstStyle/>
          <a:p>
            <a:r>
              <a:rPr lang="es-MX" dirty="0"/>
              <a:t>Fuente: American Medical Association, 2026</a:t>
            </a:r>
          </a:p>
        </p:txBody>
      </p:sp>
      <p:sp>
        <p:nvSpPr>
          <p:cNvPr id="5" name="CuadroTexto 4">
            <a:extLst>
              <a:ext uri="{FF2B5EF4-FFF2-40B4-BE49-F238E27FC236}">
                <a16:creationId xmlns:a16="http://schemas.microsoft.com/office/drawing/2014/main" id="{10B1F5B8-F3F8-DA5E-6399-BE65EB05BF27}"/>
              </a:ext>
            </a:extLst>
          </p:cNvPr>
          <p:cNvSpPr txBox="1"/>
          <p:nvPr/>
        </p:nvSpPr>
        <p:spPr>
          <a:xfrm>
            <a:off x="6310780" y="2042417"/>
            <a:ext cx="1754839" cy="3046988"/>
          </a:xfrm>
          <a:prstGeom prst="rect">
            <a:avLst/>
          </a:prstGeom>
          <a:noFill/>
        </p:spPr>
        <p:txBody>
          <a:bodyPr wrap="square" rtlCol="0">
            <a:spAutoFit/>
          </a:bodyPr>
          <a:lstStyle/>
          <a:p>
            <a:r>
              <a:rPr lang="es-MX" sz="2400" dirty="0"/>
              <a:t>50% tiempo llenando EHR y menos tiempo atención al paciente</a:t>
            </a:r>
          </a:p>
        </p:txBody>
      </p:sp>
    </p:spTree>
    <p:extLst>
      <p:ext uri="{BB962C8B-B14F-4D97-AF65-F5344CB8AC3E}">
        <p14:creationId xmlns:p14="http://schemas.microsoft.com/office/powerpoint/2010/main" val="14428106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ítulo 3"/>
          <p:cNvSpPr>
            <a:spLocks noGrp="1"/>
          </p:cNvSpPr>
          <p:nvPr>
            <p:ph type="title"/>
          </p:nvPr>
        </p:nvSpPr>
        <p:spPr/>
        <p:txBody>
          <a:bodyPr/>
          <a:lstStyle/>
          <a:p>
            <a:r>
              <a:rPr lang="es-ES_tradnl" dirty="0"/>
              <a:t>Interacciones Humano Máquina</a:t>
            </a:r>
          </a:p>
        </p:txBody>
      </p:sp>
      <p:pic>
        <p:nvPicPr>
          <p:cNvPr id="3" name="Imagen 2">
            <a:extLst>
              <a:ext uri="{FF2B5EF4-FFF2-40B4-BE49-F238E27FC236}">
                <a16:creationId xmlns:a16="http://schemas.microsoft.com/office/drawing/2014/main" id="{F99D32E4-C48C-404B-7144-E9732D7FFE8B}"/>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233363" y="668693"/>
            <a:ext cx="4494816" cy="6189307"/>
          </a:xfrm>
          <a:prstGeom prst="rect">
            <a:avLst/>
          </a:prstGeom>
        </p:spPr>
      </p:pic>
      <p:sp>
        <p:nvSpPr>
          <p:cNvPr id="2" name="CuadroTexto 1">
            <a:extLst>
              <a:ext uri="{FF2B5EF4-FFF2-40B4-BE49-F238E27FC236}">
                <a16:creationId xmlns:a16="http://schemas.microsoft.com/office/drawing/2014/main" id="{D3D9F4F6-5EE7-DF5D-47A6-6D7B82A671D7}"/>
              </a:ext>
            </a:extLst>
          </p:cNvPr>
          <p:cNvSpPr txBox="1"/>
          <p:nvPr/>
        </p:nvSpPr>
        <p:spPr>
          <a:xfrm>
            <a:off x="5779911" y="1231414"/>
            <a:ext cx="2421374" cy="923330"/>
          </a:xfrm>
          <a:prstGeom prst="rect">
            <a:avLst/>
          </a:prstGeom>
          <a:noFill/>
        </p:spPr>
        <p:txBody>
          <a:bodyPr wrap="square" rtlCol="0">
            <a:spAutoFit/>
          </a:bodyPr>
          <a:lstStyle/>
          <a:p>
            <a:r>
              <a:rPr lang="es-MX" dirty="0"/>
              <a:t>Fuente: NLP with Transformers con Medium, 2026</a:t>
            </a:r>
          </a:p>
        </p:txBody>
      </p:sp>
      <p:pic>
        <p:nvPicPr>
          <p:cNvPr id="5" name="Imagen 4">
            <a:extLst>
              <a:ext uri="{FF2B5EF4-FFF2-40B4-BE49-F238E27FC236}">
                <a16:creationId xmlns:a16="http://schemas.microsoft.com/office/drawing/2014/main" id="{DD4B23C2-B44C-0BB7-7D03-C0CEEA1AE83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728179" y="3612629"/>
            <a:ext cx="3987728" cy="2658485"/>
          </a:xfrm>
          <a:prstGeom prst="rect">
            <a:avLst/>
          </a:prstGeom>
        </p:spPr>
      </p:pic>
    </p:spTree>
    <p:extLst>
      <p:ext uri="{BB962C8B-B14F-4D97-AF65-F5344CB8AC3E}">
        <p14:creationId xmlns:p14="http://schemas.microsoft.com/office/powerpoint/2010/main" val="21043510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55506D-E8AD-EED2-48D9-4EA36DA8D46F}"/>
            </a:ext>
          </a:extLst>
        </p:cNvPr>
        <p:cNvGrpSpPr/>
        <p:nvPr/>
      </p:nvGrpSpPr>
      <p:grpSpPr>
        <a:xfrm>
          <a:off x="0" y="0"/>
          <a:ext cx="0" cy="0"/>
          <a:chOff x="0" y="0"/>
          <a:chExt cx="0" cy="0"/>
        </a:xfrm>
      </p:grpSpPr>
      <p:sp>
        <p:nvSpPr>
          <p:cNvPr id="2" name="CuadroTexto 1">
            <a:extLst>
              <a:ext uri="{FF2B5EF4-FFF2-40B4-BE49-F238E27FC236}">
                <a16:creationId xmlns:a16="http://schemas.microsoft.com/office/drawing/2014/main" id="{4BEC5A0C-334C-A75E-359B-9D2C31F54EA5}"/>
              </a:ext>
            </a:extLst>
          </p:cNvPr>
          <p:cNvSpPr txBox="1"/>
          <p:nvPr/>
        </p:nvSpPr>
        <p:spPr>
          <a:xfrm>
            <a:off x="489619" y="6477000"/>
            <a:ext cx="4211409" cy="369332"/>
          </a:xfrm>
          <a:prstGeom prst="rect">
            <a:avLst/>
          </a:prstGeom>
          <a:noFill/>
        </p:spPr>
        <p:txBody>
          <a:bodyPr wrap="none" rtlCol="0">
            <a:spAutoFit/>
          </a:bodyPr>
          <a:lstStyle/>
          <a:p>
            <a:r>
              <a:rPr lang="es-MX" dirty="0"/>
              <a:t>Fuente: Fortune Business Insight, 2025</a:t>
            </a:r>
          </a:p>
        </p:txBody>
      </p:sp>
      <p:sp>
        <p:nvSpPr>
          <p:cNvPr id="6" name="Título 5">
            <a:extLst>
              <a:ext uri="{FF2B5EF4-FFF2-40B4-BE49-F238E27FC236}">
                <a16:creationId xmlns:a16="http://schemas.microsoft.com/office/drawing/2014/main" id="{F474307F-2FF1-EEA6-77EC-08A5F5FD79F0}"/>
              </a:ext>
            </a:extLst>
          </p:cNvPr>
          <p:cNvSpPr>
            <a:spLocks noGrp="1"/>
          </p:cNvSpPr>
          <p:nvPr>
            <p:ph type="title"/>
          </p:nvPr>
        </p:nvSpPr>
        <p:spPr/>
        <p:txBody>
          <a:bodyPr/>
          <a:lstStyle/>
          <a:p>
            <a:r>
              <a:rPr lang="es-MX" dirty="0"/>
              <a:t>Mercado Mundial de la IA en Salud</a:t>
            </a:r>
          </a:p>
        </p:txBody>
      </p:sp>
      <p:pic>
        <p:nvPicPr>
          <p:cNvPr id="5" name="Imagen 4">
            <a:extLst>
              <a:ext uri="{FF2B5EF4-FFF2-40B4-BE49-F238E27FC236}">
                <a16:creationId xmlns:a16="http://schemas.microsoft.com/office/drawing/2014/main" id="{878867DF-7451-1EF5-88F9-07F5EE77B5D2}"/>
              </a:ext>
            </a:extLst>
          </p:cNvPr>
          <p:cNvPicPr>
            <a:picLocks noChangeAspect="1"/>
          </p:cNvPicPr>
          <p:nvPr/>
        </p:nvPicPr>
        <p:blipFill>
          <a:blip r:embed="rId3">
            <a:extLst>
              <a:ext uri="{28A0092B-C50C-407E-A947-70E740481C1C}">
                <a14:useLocalDpi xmlns:a14="http://schemas.microsoft.com/office/drawing/2010/main" val="0"/>
              </a:ext>
            </a:extLst>
          </a:blip>
          <a:srcRect t="13907" b="3755"/>
          <a:stretch>
            <a:fillRect/>
          </a:stretch>
        </p:blipFill>
        <p:spPr>
          <a:xfrm>
            <a:off x="-1" y="862244"/>
            <a:ext cx="9143999" cy="5019268"/>
          </a:xfrm>
          <a:prstGeom prst="rect">
            <a:avLst/>
          </a:prstGeom>
        </p:spPr>
      </p:pic>
    </p:spTree>
    <p:extLst>
      <p:ext uri="{BB962C8B-B14F-4D97-AF65-F5344CB8AC3E}">
        <p14:creationId xmlns:p14="http://schemas.microsoft.com/office/powerpoint/2010/main" val="4850171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0"/>
            <a:ext cx="9143999" cy="941736"/>
          </a:xfrm>
        </p:spPr>
        <p:txBody>
          <a:bodyPr/>
          <a:lstStyle/>
          <a:p>
            <a:pPr algn="ctr"/>
            <a:r>
              <a:rPr dirty="0" err="1"/>
              <a:t>Estadísticas</a:t>
            </a:r>
            <a:r>
              <a:rPr dirty="0"/>
              <a:t> y </a:t>
            </a:r>
            <a:r>
              <a:rPr dirty="0" err="1"/>
              <a:t>Tendencias</a:t>
            </a:r>
            <a:endParaRPr dirty="0"/>
          </a:p>
        </p:txBody>
      </p:sp>
      <p:pic>
        <p:nvPicPr>
          <p:cNvPr id="6" name="Marcador de contenido 5">
            <a:extLst>
              <a:ext uri="{FF2B5EF4-FFF2-40B4-BE49-F238E27FC236}">
                <a16:creationId xmlns:a16="http://schemas.microsoft.com/office/drawing/2014/main" id="{5781C84E-3E67-0462-EE58-3B6A7EF668DB}"/>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l="63332" t="12335" r="1112" b="25628"/>
          <a:stretch>
            <a:fillRect/>
          </a:stretch>
        </p:blipFill>
        <p:spPr>
          <a:xfrm>
            <a:off x="4797778" y="1056648"/>
            <a:ext cx="3849511" cy="4477729"/>
          </a:xfrm>
          <a:prstGeom prst="rect">
            <a:avLst/>
          </a:prstGeom>
        </p:spPr>
      </p:pic>
      <p:sp>
        <p:nvSpPr>
          <p:cNvPr id="5" name="CuadroTexto 4">
            <a:extLst>
              <a:ext uri="{FF2B5EF4-FFF2-40B4-BE49-F238E27FC236}">
                <a16:creationId xmlns:a16="http://schemas.microsoft.com/office/drawing/2014/main" id="{730D42B5-DEA3-E734-62F7-5E9F269721AD}"/>
              </a:ext>
            </a:extLst>
          </p:cNvPr>
          <p:cNvSpPr txBox="1"/>
          <p:nvPr/>
        </p:nvSpPr>
        <p:spPr>
          <a:xfrm>
            <a:off x="489619" y="6477000"/>
            <a:ext cx="5823069" cy="369332"/>
          </a:xfrm>
          <a:prstGeom prst="rect">
            <a:avLst/>
          </a:prstGeom>
          <a:noFill/>
        </p:spPr>
        <p:txBody>
          <a:bodyPr wrap="none" rtlCol="0">
            <a:spAutoFit/>
          </a:bodyPr>
          <a:lstStyle/>
          <a:p>
            <a:r>
              <a:rPr lang="es-MX" dirty="0"/>
              <a:t>Fuente: ChatGPT con datos de Salud de EE.UU., 2026</a:t>
            </a:r>
          </a:p>
        </p:txBody>
      </p:sp>
      <p:pic>
        <p:nvPicPr>
          <p:cNvPr id="3" name="Imagen 2">
            <a:extLst>
              <a:ext uri="{FF2B5EF4-FFF2-40B4-BE49-F238E27FC236}">
                <a16:creationId xmlns:a16="http://schemas.microsoft.com/office/drawing/2014/main" id="{26596669-4853-B9DE-B6D7-1BA5FF95A78B}"/>
              </a:ext>
            </a:extLst>
          </p:cNvPr>
          <p:cNvPicPr>
            <a:picLocks noChangeAspect="1"/>
          </p:cNvPicPr>
          <p:nvPr/>
        </p:nvPicPr>
        <p:blipFill>
          <a:blip r:embed="rId4">
            <a:extLst>
              <a:ext uri="{28A0092B-C50C-407E-A947-70E740481C1C}">
                <a14:useLocalDpi xmlns:a14="http://schemas.microsoft.com/office/drawing/2010/main" val="0"/>
              </a:ext>
            </a:extLst>
          </a:blip>
          <a:srcRect l="2098" t="10935" r="67037" b="17244"/>
          <a:stretch>
            <a:fillRect/>
          </a:stretch>
        </p:blipFill>
        <p:spPr>
          <a:xfrm>
            <a:off x="1219199" y="941736"/>
            <a:ext cx="3352801" cy="5201245"/>
          </a:xfrm>
          <a:prstGeom prst="rect">
            <a:avLst/>
          </a:prstGeom>
        </p:spPr>
      </p:pic>
    </p:spTree>
    <p:extLst>
      <p:ext uri="{BB962C8B-B14F-4D97-AF65-F5344CB8AC3E}">
        <p14:creationId xmlns:p14="http://schemas.microsoft.com/office/powerpoint/2010/main" val="22119388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127069-A00A-538C-251B-25461929636D}"/>
            </a:ext>
          </a:extLst>
        </p:cNvPr>
        <p:cNvGrpSpPr/>
        <p:nvPr/>
      </p:nvGrpSpPr>
      <p:grpSpPr>
        <a:xfrm>
          <a:off x="0" y="0"/>
          <a:ext cx="0" cy="0"/>
          <a:chOff x="0" y="0"/>
          <a:chExt cx="0" cy="0"/>
        </a:xfrm>
      </p:grpSpPr>
      <p:sp>
        <p:nvSpPr>
          <p:cNvPr id="2" name="CuadroTexto 1">
            <a:extLst>
              <a:ext uri="{FF2B5EF4-FFF2-40B4-BE49-F238E27FC236}">
                <a16:creationId xmlns:a16="http://schemas.microsoft.com/office/drawing/2014/main" id="{E5FEF19A-8380-B00F-71B4-8883B45B9894}"/>
              </a:ext>
            </a:extLst>
          </p:cNvPr>
          <p:cNvSpPr txBox="1"/>
          <p:nvPr/>
        </p:nvSpPr>
        <p:spPr>
          <a:xfrm>
            <a:off x="489619" y="6477000"/>
            <a:ext cx="4031873" cy="369332"/>
          </a:xfrm>
          <a:prstGeom prst="rect">
            <a:avLst/>
          </a:prstGeom>
          <a:noFill/>
        </p:spPr>
        <p:txBody>
          <a:bodyPr wrap="none" rtlCol="0">
            <a:spAutoFit/>
          </a:bodyPr>
          <a:lstStyle/>
          <a:p>
            <a:r>
              <a:rPr lang="es-MX" dirty="0"/>
              <a:t>Fuente: Deloitte, Google y McK, 2026</a:t>
            </a:r>
          </a:p>
        </p:txBody>
      </p:sp>
      <p:sp>
        <p:nvSpPr>
          <p:cNvPr id="6" name="Título 5">
            <a:extLst>
              <a:ext uri="{FF2B5EF4-FFF2-40B4-BE49-F238E27FC236}">
                <a16:creationId xmlns:a16="http://schemas.microsoft.com/office/drawing/2014/main" id="{3B5CD0E5-AF49-B32C-9D0B-B145370AF914}"/>
              </a:ext>
            </a:extLst>
          </p:cNvPr>
          <p:cNvSpPr>
            <a:spLocks noGrp="1"/>
          </p:cNvSpPr>
          <p:nvPr>
            <p:ph type="title"/>
          </p:nvPr>
        </p:nvSpPr>
        <p:spPr/>
        <p:txBody>
          <a:bodyPr/>
          <a:lstStyle/>
          <a:p>
            <a:r>
              <a:rPr lang="es-MX" dirty="0"/>
              <a:t>ROI de la IA en Salud</a:t>
            </a:r>
          </a:p>
        </p:txBody>
      </p:sp>
      <p:pic>
        <p:nvPicPr>
          <p:cNvPr id="12" name="Imagen 11">
            <a:extLst>
              <a:ext uri="{FF2B5EF4-FFF2-40B4-BE49-F238E27FC236}">
                <a16:creationId xmlns:a16="http://schemas.microsoft.com/office/drawing/2014/main" id="{7E17CE81-B8BA-6E7C-98D0-9CB318311867}"/>
              </a:ext>
            </a:extLst>
          </p:cNvPr>
          <p:cNvPicPr>
            <a:picLocks noChangeAspect="1"/>
          </p:cNvPicPr>
          <p:nvPr/>
        </p:nvPicPr>
        <p:blipFill>
          <a:blip r:embed="rId3">
            <a:extLst>
              <a:ext uri="{28A0092B-C50C-407E-A947-70E740481C1C}">
                <a14:useLocalDpi xmlns:a14="http://schemas.microsoft.com/office/drawing/2010/main" val="0"/>
              </a:ext>
            </a:extLst>
          </a:blip>
          <a:srcRect t="11905"/>
          <a:stretch>
            <a:fillRect/>
          </a:stretch>
        </p:blipFill>
        <p:spPr>
          <a:xfrm>
            <a:off x="0" y="783676"/>
            <a:ext cx="9144000" cy="5370282"/>
          </a:xfrm>
          <a:prstGeom prst="rect">
            <a:avLst/>
          </a:prstGeom>
        </p:spPr>
      </p:pic>
    </p:spTree>
    <p:extLst>
      <p:ext uri="{BB962C8B-B14F-4D97-AF65-F5344CB8AC3E}">
        <p14:creationId xmlns:p14="http://schemas.microsoft.com/office/powerpoint/2010/main" val="32959508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91EE24-8D33-BAD3-2012-798001CF33B2}"/>
            </a:ext>
          </a:extLst>
        </p:cNvPr>
        <p:cNvGrpSpPr/>
        <p:nvPr/>
      </p:nvGrpSpPr>
      <p:grpSpPr>
        <a:xfrm>
          <a:off x="0" y="0"/>
          <a:ext cx="0" cy="0"/>
          <a:chOff x="0" y="0"/>
          <a:chExt cx="0" cy="0"/>
        </a:xfrm>
      </p:grpSpPr>
      <p:sp>
        <p:nvSpPr>
          <p:cNvPr id="2" name="CuadroTexto 1">
            <a:extLst>
              <a:ext uri="{FF2B5EF4-FFF2-40B4-BE49-F238E27FC236}">
                <a16:creationId xmlns:a16="http://schemas.microsoft.com/office/drawing/2014/main" id="{96A6A1EE-4CDF-16DD-805C-B1FC82780522}"/>
              </a:ext>
            </a:extLst>
          </p:cNvPr>
          <p:cNvSpPr txBox="1"/>
          <p:nvPr/>
        </p:nvSpPr>
        <p:spPr>
          <a:xfrm>
            <a:off x="489619" y="6477000"/>
            <a:ext cx="6173485" cy="369332"/>
          </a:xfrm>
          <a:prstGeom prst="rect">
            <a:avLst/>
          </a:prstGeom>
          <a:noFill/>
        </p:spPr>
        <p:txBody>
          <a:bodyPr wrap="none" rtlCol="0">
            <a:spAutoFit/>
          </a:bodyPr>
          <a:lstStyle/>
          <a:p>
            <a:r>
              <a:rPr lang="es-MX" dirty="0"/>
              <a:t>Fuente: Encuesta a Sistemas Salud de EE.UU. 2023-2025</a:t>
            </a:r>
          </a:p>
        </p:txBody>
      </p:sp>
      <p:sp>
        <p:nvSpPr>
          <p:cNvPr id="6" name="Título 5">
            <a:extLst>
              <a:ext uri="{FF2B5EF4-FFF2-40B4-BE49-F238E27FC236}">
                <a16:creationId xmlns:a16="http://schemas.microsoft.com/office/drawing/2014/main" id="{9DAB9DD5-03EB-19CC-E01F-A7A04C3EBF02}"/>
              </a:ext>
            </a:extLst>
          </p:cNvPr>
          <p:cNvSpPr>
            <a:spLocks noGrp="1"/>
          </p:cNvSpPr>
          <p:nvPr>
            <p:ph type="title"/>
          </p:nvPr>
        </p:nvSpPr>
        <p:spPr/>
        <p:txBody>
          <a:bodyPr/>
          <a:lstStyle/>
          <a:p>
            <a:r>
              <a:rPr lang="es-MX" dirty="0"/>
              <a:t>Adopción y Crecimiento IA en Salud</a:t>
            </a:r>
          </a:p>
        </p:txBody>
      </p:sp>
      <p:pic>
        <p:nvPicPr>
          <p:cNvPr id="10" name="Imagen 9">
            <a:extLst>
              <a:ext uri="{FF2B5EF4-FFF2-40B4-BE49-F238E27FC236}">
                <a16:creationId xmlns:a16="http://schemas.microsoft.com/office/drawing/2014/main" id="{27318F4D-35CD-11F8-5EA8-50D3F1663EDD}"/>
              </a:ext>
            </a:extLst>
          </p:cNvPr>
          <p:cNvPicPr>
            <a:picLocks noChangeAspect="1"/>
          </p:cNvPicPr>
          <p:nvPr/>
        </p:nvPicPr>
        <p:blipFill>
          <a:blip r:embed="rId3">
            <a:extLst>
              <a:ext uri="{28A0092B-C50C-407E-A947-70E740481C1C}">
                <a14:useLocalDpi xmlns:a14="http://schemas.microsoft.com/office/drawing/2010/main" val="0"/>
              </a:ext>
            </a:extLst>
          </a:blip>
          <a:srcRect t="9512" b="13158"/>
          <a:stretch>
            <a:fillRect/>
          </a:stretch>
        </p:blipFill>
        <p:spPr>
          <a:xfrm>
            <a:off x="-2" y="1071993"/>
            <a:ext cx="9143999" cy="4714014"/>
          </a:xfrm>
          <a:prstGeom prst="rect">
            <a:avLst/>
          </a:prstGeom>
        </p:spPr>
      </p:pic>
    </p:spTree>
    <p:extLst>
      <p:ext uri="{BB962C8B-B14F-4D97-AF65-F5344CB8AC3E}">
        <p14:creationId xmlns:p14="http://schemas.microsoft.com/office/powerpoint/2010/main" val="34856866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8F01BC-CAE2-17C6-D3BB-A7DFBD7420A5}"/>
            </a:ext>
          </a:extLst>
        </p:cNvPr>
        <p:cNvGrpSpPr/>
        <p:nvPr/>
      </p:nvGrpSpPr>
      <p:grpSpPr>
        <a:xfrm>
          <a:off x="0" y="0"/>
          <a:ext cx="0" cy="0"/>
          <a:chOff x="0" y="0"/>
          <a:chExt cx="0" cy="0"/>
        </a:xfrm>
      </p:grpSpPr>
      <p:sp>
        <p:nvSpPr>
          <p:cNvPr id="2" name="CuadroTexto 1">
            <a:extLst>
              <a:ext uri="{FF2B5EF4-FFF2-40B4-BE49-F238E27FC236}">
                <a16:creationId xmlns:a16="http://schemas.microsoft.com/office/drawing/2014/main" id="{7E956C35-7702-BB5F-2C9F-A3A4ED767585}"/>
              </a:ext>
            </a:extLst>
          </p:cNvPr>
          <p:cNvSpPr txBox="1"/>
          <p:nvPr/>
        </p:nvSpPr>
        <p:spPr>
          <a:xfrm>
            <a:off x="489619" y="6477000"/>
            <a:ext cx="2608471" cy="369332"/>
          </a:xfrm>
          <a:prstGeom prst="rect">
            <a:avLst/>
          </a:prstGeom>
          <a:noFill/>
        </p:spPr>
        <p:txBody>
          <a:bodyPr wrap="none" rtlCol="0">
            <a:spAutoFit/>
          </a:bodyPr>
          <a:lstStyle/>
          <a:p>
            <a:r>
              <a:rPr lang="es-MX" dirty="0"/>
              <a:t>Fuente: ChatGPT, 2026</a:t>
            </a:r>
          </a:p>
        </p:txBody>
      </p:sp>
      <p:sp>
        <p:nvSpPr>
          <p:cNvPr id="6" name="Título 5">
            <a:extLst>
              <a:ext uri="{FF2B5EF4-FFF2-40B4-BE49-F238E27FC236}">
                <a16:creationId xmlns:a16="http://schemas.microsoft.com/office/drawing/2014/main" id="{576C94A0-90E5-ED35-7055-3CE19D5DB8A5}"/>
              </a:ext>
            </a:extLst>
          </p:cNvPr>
          <p:cNvSpPr>
            <a:spLocks noGrp="1"/>
          </p:cNvSpPr>
          <p:nvPr>
            <p:ph type="title"/>
          </p:nvPr>
        </p:nvSpPr>
        <p:spPr/>
        <p:txBody>
          <a:bodyPr/>
          <a:lstStyle/>
          <a:p>
            <a:r>
              <a:rPr lang="es-MX" dirty="0"/>
              <a:t>Interacción Hombre Máquina</a:t>
            </a:r>
          </a:p>
        </p:txBody>
      </p:sp>
      <p:pic>
        <p:nvPicPr>
          <p:cNvPr id="5" name="Imagen 4">
            <a:extLst>
              <a:ext uri="{FF2B5EF4-FFF2-40B4-BE49-F238E27FC236}">
                <a16:creationId xmlns:a16="http://schemas.microsoft.com/office/drawing/2014/main" id="{CFC90427-25C6-59FE-088B-B3783EDE19BD}"/>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761912" y="852391"/>
            <a:ext cx="6745018" cy="5397939"/>
          </a:xfrm>
          <a:prstGeom prst="rect">
            <a:avLst/>
          </a:prstGeom>
        </p:spPr>
      </p:pic>
    </p:spTree>
    <p:extLst>
      <p:ext uri="{BB962C8B-B14F-4D97-AF65-F5344CB8AC3E}">
        <p14:creationId xmlns:p14="http://schemas.microsoft.com/office/powerpoint/2010/main" val="12380582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FC852A-EF45-B07C-05C3-88ED5825750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F4CB0CC-2B4E-8754-5AC5-6E3567A1CC1C}"/>
              </a:ext>
            </a:extLst>
          </p:cNvPr>
          <p:cNvSpPr>
            <a:spLocks noGrp="1"/>
          </p:cNvSpPr>
          <p:nvPr>
            <p:ph type="title"/>
          </p:nvPr>
        </p:nvSpPr>
        <p:spPr>
          <a:xfrm>
            <a:off x="-1" y="0"/>
            <a:ext cx="9143999" cy="941736"/>
          </a:xfrm>
        </p:spPr>
        <p:txBody>
          <a:bodyPr/>
          <a:lstStyle/>
          <a:p>
            <a:pPr algn="ctr"/>
            <a:r>
              <a:rPr lang="es-ES" dirty="0"/>
              <a:t>Componentes de un Lenguaje</a:t>
            </a:r>
            <a:endParaRPr dirty="0"/>
          </a:p>
        </p:txBody>
      </p:sp>
      <p:pic>
        <p:nvPicPr>
          <p:cNvPr id="7" name="Imagen 6">
            <a:extLst>
              <a:ext uri="{FF2B5EF4-FFF2-40B4-BE49-F238E27FC236}">
                <a16:creationId xmlns:a16="http://schemas.microsoft.com/office/drawing/2014/main" id="{983A193C-074C-132A-5A22-C38DA0D83675}"/>
              </a:ext>
            </a:extLst>
          </p:cNvPr>
          <p:cNvPicPr>
            <a:picLocks noChangeAspect="1"/>
          </p:cNvPicPr>
          <p:nvPr/>
        </p:nvPicPr>
        <p:blipFill>
          <a:blip r:embed="rId3">
            <a:extLst>
              <a:ext uri="{28A0092B-C50C-407E-A947-70E740481C1C}">
                <a14:useLocalDpi xmlns:a14="http://schemas.microsoft.com/office/drawing/2010/main" val="0"/>
              </a:ext>
            </a:extLst>
          </a:blip>
          <a:srcRect t="8074"/>
          <a:stretch>
            <a:fillRect/>
          </a:stretch>
        </p:blipFill>
        <p:spPr>
          <a:xfrm>
            <a:off x="40837" y="941736"/>
            <a:ext cx="9123580" cy="5591278"/>
          </a:xfrm>
          <a:prstGeom prst="rect">
            <a:avLst/>
          </a:prstGeom>
        </p:spPr>
      </p:pic>
      <p:sp>
        <p:nvSpPr>
          <p:cNvPr id="3" name="CuadroTexto 2">
            <a:extLst>
              <a:ext uri="{FF2B5EF4-FFF2-40B4-BE49-F238E27FC236}">
                <a16:creationId xmlns:a16="http://schemas.microsoft.com/office/drawing/2014/main" id="{F8E65629-C47A-0DF8-74F2-2A4C4A6D76D5}"/>
              </a:ext>
            </a:extLst>
          </p:cNvPr>
          <p:cNvSpPr txBox="1"/>
          <p:nvPr/>
        </p:nvSpPr>
        <p:spPr>
          <a:xfrm>
            <a:off x="489619" y="6477000"/>
            <a:ext cx="4515019" cy="369332"/>
          </a:xfrm>
          <a:prstGeom prst="rect">
            <a:avLst/>
          </a:prstGeom>
          <a:noFill/>
        </p:spPr>
        <p:txBody>
          <a:bodyPr wrap="none" rtlCol="0">
            <a:spAutoFit/>
          </a:bodyPr>
          <a:lstStyle/>
          <a:p>
            <a:r>
              <a:rPr lang="es-MX" dirty="0"/>
              <a:t>Fuente: ChatGPT con datos propios, 2026</a:t>
            </a:r>
          </a:p>
        </p:txBody>
      </p:sp>
    </p:spTree>
    <p:extLst>
      <p:ext uri="{BB962C8B-B14F-4D97-AF65-F5344CB8AC3E}">
        <p14:creationId xmlns:p14="http://schemas.microsoft.com/office/powerpoint/2010/main" val="41159233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738FF1-DFF7-4688-A3D1-A41AF05AE93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60FAAD4-71B7-EF7B-7E30-B7D32EB66CFA}"/>
              </a:ext>
            </a:extLst>
          </p:cNvPr>
          <p:cNvSpPr>
            <a:spLocks noGrp="1"/>
          </p:cNvSpPr>
          <p:nvPr>
            <p:ph type="title"/>
          </p:nvPr>
        </p:nvSpPr>
        <p:spPr>
          <a:xfrm>
            <a:off x="-1" y="0"/>
            <a:ext cx="9143999" cy="941736"/>
          </a:xfrm>
        </p:spPr>
        <p:txBody>
          <a:bodyPr/>
          <a:lstStyle/>
          <a:p>
            <a:r>
              <a:rPr lang="es-ES" dirty="0"/>
              <a:t>Diferencias entre Lenguaje y Modelo</a:t>
            </a:r>
            <a:endParaRPr dirty="0"/>
          </a:p>
        </p:txBody>
      </p:sp>
      <p:pic>
        <p:nvPicPr>
          <p:cNvPr id="5" name="Imagen 4">
            <a:extLst>
              <a:ext uri="{FF2B5EF4-FFF2-40B4-BE49-F238E27FC236}">
                <a16:creationId xmlns:a16="http://schemas.microsoft.com/office/drawing/2014/main" id="{72D13E7B-377D-F311-D8B1-1B0FFD3CFF06}"/>
              </a:ext>
            </a:extLst>
          </p:cNvPr>
          <p:cNvPicPr>
            <a:picLocks noChangeAspect="1"/>
          </p:cNvPicPr>
          <p:nvPr/>
        </p:nvPicPr>
        <p:blipFill>
          <a:blip r:embed="rId3">
            <a:extLst>
              <a:ext uri="{28A0092B-C50C-407E-A947-70E740481C1C}">
                <a14:useLocalDpi xmlns:a14="http://schemas.microsoft.com/office/drawing/2010/main" val="0"/>
              </a:ext>
            </a:extLst>
          </a:blip>
          <a:srcRect t="9716"/>
          <a:stretch>
            <a:fillRect/>
          </a:stretch>
        </p:blipFill>
        <p:spPr>
          <a:xfrm>
            <a:off x="776377" y="812137"/>
            <a:ext cx="8367623" cy="6045863"/>
          </a:xfrm>
          <a:prstGeom prst="rect">
            <a:avLst/>
          </a:prstGeom>
        </p:spPr>
      </p:pic>
      <p:sp>
        <p:nvSpPr>
          <p:cNvPr id="3" name="CuadroTexto 2">
            <a:extLst>
              <a:ext uri="{FF2B5EF4-FFF2-40B4-BE49-F238E27FC236}">
                <a16:creationId xmlns:a16="http://schemas.microsoft.com/office/drawing/2014/main" id="{A9CED932-88A2-77D8-76E9-99CB5CEFC733}"/>
              </a:ext>
            </a:extLst>
          </p:cNvPr>
          <p:cNvSpPr txBox="1"/>
          <p:nvPr/>
        </p:nvSpPr>
        <p:spPr>
          <a:xfrm>
            <a:off x="489619" y="6477000"/>
            <a:ext cx="4515019" cy="369332"/>
          </a:xfrm>
          <a:prstGeom prst="rect">
            <a:avLst/>
          </a:prstGeom>
          <a:noFill/>
        </p:spPr>
        <p:txBody>
          <a:bodyPr wrap="none" rtlCol="0">
            <a:spAutoFit/>
          </a:bodyPr>
          <a:lstStyle/>
          <a:p>
            <a:r>
              <a:rPr lang="es-MX" dirty="0"/>
              <a:t>Fuente: ChatGPT con datos propios, 2026</a:t>
            </a:r>
          </a:p>
        </p:txBody>
      </p:sp>
    </p:spTree>
    <p:extLst>
      <p:ext uri="{BB962C8B-B14F-4D97-AF65-F5344CB8AC3E}">
        <p14:creationId xmlns:p14="http://schemas.microsoft.com/office/powerpoint/2010/main" val="35814972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00CF03-DA06-64C5-E192-731FA2D4B2C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D6A0AE6-CF13-AD49-D95B-41AE44C6700B}"/>
              </a:ext>
            </a:extLst>
          </p:cNvPr>
          <p:cNvSpPr>
            <a:spLocks noGrp="1"/>
          </p:cNvSpPr>
          <p:nvPr>
            <p:ph type="title"/>
          </p:nvPr>
        </p:nvSpPr>
        <p:spPr>
          <a:xfrm>
            <a:off x="-1" y="0"/>
            <a:ext cx="9143999" cy="941736"/>
          </a:xfrm>
        </p:spPr>
        <p:txBody>
          <a:bodyPr/>
          <a:lstStyle/>
          <a:p>
            <a:pPr algn="ctr"/>
            <a:r>
              <a:rPr lang="es-ES" dirty="0"/>
              <a:t>Procesamiento de Lenguaje Natural</a:t>
            </a:r>
            <a:endParaRPr dirty="0"/>
          </a:p>
        </p:txBody>
      </p:sp>
      <p:pic>
        <p:nvPicPr>
          <p:cNvPr id="105" name="Imagen 104">
            <a:extLst>
              <a:ext uri="{FF2B5EF4-FFF2-40B4-BE49-F238E27FC236}">
                <a16:creationId xmlns:a16="http://schemas.microsoft.com/office/drawing/2014/main" id="{57556573-6C96-202C-676E-BF2AFD1340B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941736"/>
            <a:ext cx="9144000" cy="5015148"/>
          </a:xfrm>
          <a:prstGeom prst="rect">
            <a:avLst/>
          </a:prstGeom>
        </p:spPr>
      </p:pic>
      <p:sp>
        <p:nvSpPr>
          <p:cNvPr id="3" name="CuadroTexto 2">
            <a:extLst>
              <a:ext uri="{FF2B5EF4-FFF2-40B4-BE49-F238E27FC236}">
                <a16:creationId xmlns:a16="http://schemas.microsoft.com/office/drawing/2014/main" id="{539321EA-4E14-7971-EB82-23DD201EBEC0}"/>
              </a:ext>
            </a:extLst>
          </p:cNvPr>
          <p:cNvSpPr txBox="1"/>
          <p:nvPr/>
        </p:nvSpPr>
        <p:spPr>
          <a:xfrm>
            <a:off x="489619" y="6477000"/>
            <a:ext cx="4553619" cy="369332"/>
          </a:xfrm>
          <a:prstGeom prst="rect">
            <a:avLst/>
          </a:prstGeom>
          <a:noFill/>
        </p:spPr>
        <p:txBody>
          <a:bodyPr wrap="none" rtlCol="0">
            <a:spAutoFit/>
          </a:bodyPr>
          <a:lstStyle/>
          <a:p>
            <a:r>
              <a:rPr lang="es-MX" dirty="0"/>
              <a:t>Fuente: Traducción de Practical NLP, 2022</a:t>
            </a:r>
          </a:p>
        </p:txBody>
      </p:sp>
    </p:spTree>
    <p:extLst>
      <p:ext uri="{BB962C8B-B14F-4D97-AF65-F5344CB8AC3E}">
        <p14:creationId xmlns:p14="http://schemas.microsoft.com/office/powerpoint/2010/main" val="28579798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AC1F55-F024-701A-1592-9663E38B8DD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7C44EA8-C1B0-7479-5383-F80242757D64}"/>
              </a:ext>
            </a:extLst>
          </p:cNvPr>
          <p:cNvSpPr>
            <a:spLocks noGrp="1"/>
          </p:cNvSpPr>
          <p:nvPr>
            <p:ph type="title"/>
          </p:nvPr>
        </p:nvSpPr>
        <p:spPr>
          <a:xfrm>
            <a:off x="-1" y="0"/>
            <a:ext cx="9143999" cy="941736"/>
          </a:xfrm>
        </p:spPr>
        <p:txBody>
          <a:bodyPr/>
          <a:lstStyle/>
          <a:p>
            <a:pPr algn="ctr"/>
            <a:r>
              <a:rPr lang="es-ES" dirty="0"/>
              <a:t>Procesamiento de Lenguaje Natural</a:t>
            </a:r>
            <a:endParaRPr dirty="0"/>
          </a:p>
        </p:txBody>
      </p:sp>
      <p:pic>
        <p:nvPicPr>
          <p:cNvPr id="115" name="Imagen 114">
            <a:extLst>
              <a:ext uri="{FF2B5EF4-FFF2-40B4-BE49-F238E27FC236}">
                <a16:creationId xmlns:a16="http://schemas.microsoft.com/office/drawing/2014/main" id="{B3ECC362-0FF6-A86F-E736-65725FEA591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5798" y="1685192"/>
            <a:ext cx="7772400" cy="3487615"/>
          </a:xfrm>
          <a:prstGeom prst="rect">
            <a:avLst/>
          </a:prstGeom>
        </p:spPr>
      </p:pic>
      <p:sp>
        <p:nvSpPr>
          <p:cNvPr id="3" name="CuadroTexto 2">
            <a:extLst>
              <a:ext uri="{FF2B5EF4-FFF2-40B4-BE49-F238E27FC236}">
                <a16:creationId xmlns:a16="http://schemas.microsoft.com/office/drawing/2014/main" id="{313BFC8A-2B8A-E3F6-4FCC-BB5E836AB711}"/>
              </a:ext>
            </a:extLst>
          </p:cNvPr>
          <p:cNvSpPr txBox="1"/>
          <p:nvPr/>
        </p:nvSpPr>
        <p:spPr>
          <a:xfrm>
            <a:off x="489619" y="6477000"/>
            <a:ext cx="4553619" cy="369332"/>
          </a:xfrm>
          <a:prstGeom prst="rect">
            <a:avLst/>
          </a:prstGeom>
          <a:noFill/>
        </p:spPr>
        <p:txBody>
          <a:bodyPr wrap="none" rtlCol="0">
            <a:spAutoFit/>
          </a:bodyPr>
          <a:lstStyle/>
          <a:p>
            <a:r>
              <a:rPr lang="es-MX" dirty="0"/>
              <a:t>Fuente: Traducción de Practical NLP, 2022</a:t>
            </a:r>
          </a:p>
        </p:txBody>
      </p:sp>
    </p:spTree>
    <p:extLst>
      <p:ext uri="{BB962C8B-B14F-4D97-AF65-F5344CB8AC3E}">
        <p14:creationId xmlns:p14="http://schemas.microsoft.com/office/powerpoint/2010/main" val="22666900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ítulo 3"/>
          <p:cNvSpPr>
            <a:spLocks noGrp="1"/>
          </p:cNvSpPr>
          <p:nvPr>
            <p:ph type="title"/>
          </p:nvPr>
        </p:nvSpPr>
        <p:spPr/>
        <p:txBody>
          <a:bodyPr/>
          <a:lstStyle/>
          <a:p>
            <a:r>
              <a:rPr lang="es-ES_tradnl" dirty="0"/>
              <a:t>Enfoques de PLN</a:t>
            </a:r>
          </a:p>
        </p:txBody>
      </p:sp>
      <p:sp>
        <p:nvSpPr>
          <p:cNvPr id="2" name="Rectángulo 1">
            <a:extLst>
              <a:ext uri="{FF2B5EF4-FFF2-40B4-BE49-F238E27FC236}">
                <a16:creationId xmlns:a16="http://schemas.microsoft.com/office/drawing/2014/main" id="{CCABFB21-EA95-4D18-EFEB-ABF84F8BCBE8}"/>
              </a:ext>
            </a:extLst>
          </p:cNvPr>
          <p:cNvSpPr/>
          <p:nvPr/>
        </p:nvSpPr>
        <p:spPr>
          <a:xfrm>
            <a:off x="2463501" y="1376979"/>
            <a:ext cx="4152452" cy="130167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s-MX" sz="3200" dirty="0"/>
              <a:t>Basado en Reglas</a:t>
            </a:r>
          </a:p>
        </p:txBody>
      </p:sp>
      <p:sp>
        <p:nvSpPr>
          <p:cNvPr id="3" name="Rectángulo 2">
            <a:extLst>
              <a:ext uri="{FF2B5EF4-FFF2-40B4-BE49-F238E27FC236}">
                <a16:creationId xmlns:a16="http://schemas.microsoft.com/office/drawing/2014/main" id="{265DC0B7-B805-5BA7-7BCA-AE79CEEFBC02}"/>
              </a:ext>
            </a:extLst>
          </p:cNvPr>
          <p:cNvSpPr/>
          <p:nvPr/>
        </p:nvSpPr>
        <p:spPr>
          <a:xfrm>
            <a:off x="2495774" y="3110753"/>
            <a:ext cx="4152452" cy="130167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s-MX" sz="3200" dirty="0"/>
              <a:t>Basado en Estadísticas</a:t>
            </a:r>
          </a:p>
        </p:txBody>
      </p:sp>
      <p:sp>
        <p:nvSpPr>
          <p:cNvPr id="6" name="Rectángulo 5">
            <a:extLst>
              <a:ext uri="{FF2B5EF4-FFF2-40B4-BE49-F238E27FC236}">
                <a16:creationId xmlns:a16="http://schemas.microsoft.com/office/drawing/2014/main" id="{D9F9D2EC-2BF9-5B70-B6CC-B66F4720F787}"/>
              </a:ext>
            </a:extLst>
          </p:cNvPr>
          <p:cNvSpPr/>
          <p:nvPr/>
        </p:nvSpPr>
        <p:spPr>
          <a:xfrm>
            <a:off x="2463501" y="4844527"/>
            <a:ext cx="4152452" cy="130167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s-MX" sz="3200" dirty="0"/>
              <a:t>Basado en Neuronas</a:t>
            </a:r>
          </a:p>
        </p:txBody>
      </p:sp>
      <p:sp>
        <p:nvSpPr>
          <p:cNvPr id="5" name="Flecha derecha 4">
            <a:extLst>
              <a:ext uri="{FF2B5EF4-FFF2-40B4-BE49-F238E27FC236}">
                <a16:creationId xmlns:a16="http://schemas.microsoft.com/office/drawing/2014/main" id="{D8394729-2F01-588C-FF81-7F8E77AB6DE1}"/>
              </a:ext>
            </a:extLst>
          </p:cNvPr>
          <p:cNvSpPr/>
          <p:nvPr/>
        </p:nvSpPr>
        <p:spPr>
          <a:xfrm>
            <a:off x="568037" y="3528425"/>
            <a:ext cx="1607127" cy="466329"/>
          </a:xfrm>
          <a:prstGeom prst="right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MX"/>
          </a:p>
        </p:txBody>
      </p:sp>
    </p:spTree>
    <p:extLst>
      <p:ext uri="{BB962C8B-B14F-4D97-AF65-F5344CB8AC3E}">
        <p14:creationId xmlns:p14="http://schemas.microsoft.com/office/powerpoint/2010/main" val="42213249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9ADA08-086F-58C8-C6E2-72D5ECA8C29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0DDB3DA-0647-15CA-2A5C-FCBDEF9C839C}"/>
              </a:ext>
            </a:extLst>
          </p:cNvPr>
          <p:cNvSpPr>
            <a:spLocks noGrp="1"/>
          </p:cNvSpPr>
          <p:nvPr>
            <p:ph type="title"/>
          </p:nvPr>
        </p:nvSpPr>
        <p:spPr>
          <a:xfrm>
            <a:off x="-1" y="0"/>
            <a:ext cx="9143999" cy="941736"/>
          </a:xfrm>
        </p:spPr>
        <p:txBody>
          <a:bodyPr/>
          <a:lstStyle/>
          <a:p>
            <a:pPr algn="ctr"/>
            <a:r>
              <a:rPr lang="es-ES" dirty="0"/>
              <a:t>Reglas basadas en Emparejamiento</a:t>
            </a:r>
            <a:endParaRPr dirty="0"/>
          </a:p>
        </p:txBody>
      </p:sp>
      <p:pic>
        <p:nvPicPr>
          <p:cNvPr id="127" name="Imagen 126">
            <a:extLst>
              <a:ext uri="{FF2B5EF4-FFF2-40B4-BE49-F238E27FC236}">
                <a16:creationId xmlns:a16="http://schemas.microsoft.com/office/drawing/2014/main" id="{E98C827D-51B7-7D2B-8638-AA7F393863DE}"/>
              </a:ext>
            </a:extLst>
          </p:cNvPr>
          <p:cNvPicPr>
            <a:picLocks noChangeAspect="1"/>
          </p:cNvPicPr>
          <p:nvPr/>
        </p:nvPicPr>
        <p:blipFill>
          <a:blip r:embed="rId3">
            <a:extLst>
              <a:ext uri="{28A0092B-C50C-407E-A947-70E740481C1C}">
                <a14:useLocalDpi xmlns:a14="http://schemas.microsoft.com/office/drawing/2010/main" val="0"/>
              </a:ext>
            </a:extLst>
          </a:blip>
          <a:srcRect l="234" t="9089" r="5010"/>
          <a:stretch>
            <a:fillRect/>
          </a:stretch>
        </p:blipFill>
        <p:spPr>
          <a:xfrm>
            <a:off x="16882" y="1165957"/>
            <a:ext cx="9127116" cy="4922998"/>
          </a:xfrm>
          <a:prstGeom prst="rect">
            <a:avLst/>
          </a:prstGeom>
        </p:spPr>
      </p:pic>
      <p:sp>
        <p:nvSpPr>
          <p:cNvPr id="3" name="CuadroTexto 2">
            <a:extLst>
              <a:ext uri="{FF2B5EF4-FFF2-40B4-BE49-F238E27FC236}">
                <a16:creationId xmlns:a16="http://schemas.microsoft.com/office/drawing/2014/main" id="{FB468F48-7AAD-8FC8-8AB9-43F11AE709C3}"/>
              </a:ext>
            </a:extLst>
          </p:cNvPr>
          <p:cNvSpPr txBox="1"/>
          <p:nvPr/>
        </p:nvSpPr>
        <p:spPr>
          <a:xfrm>
            <a:off x="489619" y="6477000"/>
            <a:ext cx="4515019" cy="369332"/>
          </a:xfrm>
          <a:prstGeom prst="rect">
            <a:avLst/>
          </a:prstGeom>
          <a:noFill/>
        </p:spPr>
        <p:txBody>
          <a:bodyPr wrap="none" rtlCol="0">
            <a:spAutoFit/>
          </a:bodyPr>
          <a:lstStyle/>
          <a:p>
            <a:r>
              <a:rPr lang="es-MX" dirty="0"/>
              <a:t>Fuente: ChatGPT con datos propios, 2026</a:t>
            </a:r>
          </a:p>
        </p:txBody>
      </p:sp>
    </p:spTree>
    <p:extLst>
      <p:ext uri="{BB962C8B-B14F-4D97-AF65-F5344CB8AC3E}">
        <p14:creationId xmlns:p14="http://schemas.microsoft.com/office/powerpoint/2010/main" val="372865672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1FBB02-208C-D406-1BE7-D8B5560873D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1018DE5-86E9-68BF-83D2-1AA853D25C2B}"/>
              </a:ext>
            </a:extLst>
          </p:cNvPr>
          <p:cNvSpPr>
            <a:spLocks noGrp="1"/>
          </p:cNvSpPr>
          <p:nvPr>
            <p:ph type="title"/>
          </p:nvPr>
        </p:nvSpPr>
        <p:spPr>
          <a:xfrm>
            <a:off x="-1" y="0"/>
            <a:ext cx="9143999" cy="941736"/>
          </a:xfrm>
        </p:spPr>
        <p:txBody>
          <a:bodyPr/>
          <a:lstStyle/>
          <a:p>
            <a:pPr algn="ctr"/>
            <a:r>
              <a:rPr lang="es-ES" dirty="0"/>
              <a:t>Reglas basadas en Emparejamiento</a:t>
            </a:r>
            <a:endParaRPr dirty="0"/>
          </a:p>
        </p:txBody>
      </p:sp>
      <p:pic>
        <p:nvPicPr>
          <p:cNvPr id="127" name="Imagen 126">
            <a:extLst>
              <a:ext uri="{FF2B5EF4-FFF2-40B4-BE49-F238E27FC236}">
                <a16:creationId xmlns:a16="http://schemas.microsoft.com/office/drawing/2014/main" id="{385340EB-39BC-698A-6455-6C1EC00F7F6B}"/>
              </a:ext>
            </a:extLst>
          </p:cNvPr>
          <p:cNvPicPr>
            <a:picLocks noChangeAspect="1"/>
          </p:cNvPicPr>
          <p:nvPr/>
        </p:nvPicPr>
        <p:blipFill>
          <a:blip r:embed="rId3">
            <a:extLst>
              <a:ext uri="{28A0092B-C50C-407E-A947-70E740481C1C}">
                <a14:useLocalDpi xmlns:a14="http://schemas.microsoft.com/office/drawing/2010/main" val="0"/>
              </a:ext>
            </a:extLst>
          </a:blip>
          <a:srcRect t="6279"/>
          <a:stretch>
            <a:fillRect/>
          </a:stretch>
        </p:blipFill>
        <p:spPr>
          <a:xfrm>
            <a:off x="-2" y="745066"/>
            <a:ext cx="9143999" cy="5713221"/>
          </a:xfrm>
          <a:prstGeom prst="rect">
            <a:avLst/>
          </a:prstGeom>
        </p:spPr>
      </p:pic>
      <p:sp>
        <p:nvSpPr>
          <p:cNvPr id="3" name="CuadroTexto 2">
            <a:extLst>
              <a:ext uri="{FF2B5EF4-FFF2-40B4-BE49-F238E27FC236}">
                <a16:creationId xmlns:a16="http://schemas.microsoft.com/office/drawing/2014/main" id="{17DAF917-C98C-8E66-20D3-11C68AAA4232}"/>
              </a:ext>
            </a:extLst>
          </p:cNvPr>
          <p:cNvSpPr txBox="1"/>
          <p:nvPr/>
        </p:nvSpPr>
        <p:spPr>
          <a:xfrm>
            <a:off x="489619" y="6477000"/>
            <a:ext cx="4579139" cy="369332"/>
          </a:xfrm>
          <a:prstGeom prst="rect">
            <a:avLst/>
          </a:prstGeom>
          <a:noFill/>
        </p:spPr>
        <p:txBody>
          <a:bodyPr wrap="none" rtlCol="0">
            <a:spAutoFit/>
          </a:bodyPr>
          <a:lstStyle/>
          <a:p>
            <a:r>
              <a:rPr lang="es-MX" dirty="0"/>
              <a:t>Fuente: ChatGPT con Datos Propios, 2026</a:t>
            </a:r>
          </a:p>
        </p:txBody>
      </p:sp>
    </p:spTree>
    <p:extLst>
      <p:ext uri="{BB962C8B-B14F-4D97-AF65-F5344CB8AC3E}">
        <p14:creationId xmlns:p14="http://schemas.microsoft.com/office/powerpoint/2010/main" val="179897297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3A1F94-7208-44AA-1622-768D2A8F155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83D6CCD-D19A-792A-B801-89A386E45489}"/>
              </a:ext>
            </a:extLst>
          </p:cNvPr>
          <p:cNvSpPr>
            <a:spLocks noGrp="1"/>
          </p:cNvSpPr>
          <p:nvPr>
            <p:ph type="title"/>
          </p:nvPr>
        </p:nvSpPr>
        <p:spPr>
          <a:xfrm>
            <a:off x="-1" y="0"/>
            <a:ext cx="9143999" cy="941736"/>
          </a:xfrm>
        </p:spPr>
        <p:txBody>
          <a:bodyPr/>
          <a:lstStyle/>
          <a:p>
            <a:pPr algn="ctr"/>
            <a:r>
              <a:rPr lang="es-ES" dirty="0"/>
              <a:t>Métodos de PLN</a:t>
            </a:r>
            <a:endParaRPr dirty="0"/>
          </a:p>
        </p:txBody>
      </p:sp>
      <p:pic>
        <p:nvPicPr>
          <p:cNvPr id="87" name="Imagen 86">
            <a:extLst>
              <a:ext uri="{FF2B5EF4-FFF2-40B4-BE49-F238E27FC236}">
                <a16:creationId xmlns:a16="http://schemas.microsoft.com/office/drawing/2014/main" id="{0949C08B-78F8-18D2-ADAC-D84DC21FE5FA}"/>
              </a:ext>
            </a:extLst>
          </p:cNvPr>
          <p:cNvPicPr>
            <a:picLocks noChangeAspect="1"/>
          </p:cNvPicPr>
          <p:nvPr/>
        </p:nvPicPr>
        <p:blipFill>
          <a:blip r:embed="rId3">
            <a:extLst>
              <a:ext uri="{28A0092B-C50C-407E-A947-70E740481C1C}">
                <a14:useLocalDpi xmlns:a14="http://schemas.microsoft.com/office/drawing/2010/main" val="0"/>
              </a:ext>
            </a:extLst>
          </a:blip>
          <a:srcRect t="13864" r="48272"/>
          <a:stretch>
            <a:fillRect/>
          </a:stretch>
        </p:blipFill>
        <p:spPr>
          <a:xfrm>
            <a:off x="-1" y="1253066"/>
            <a:ext cx="4730045" cy="5250821"/>
          </a:xfrm>
          <a:prstGeom prst="rect">
            <a:avLst/>
          </a:prstGeom>
        </p:spPr>
      </p:pic>
      <p:sp>
        <p:nvSpPr>
          <p:cNvPr id="3" name="CuadroTexto 2">
            <a:extLst>
              <a:ext uri="{FF2B5EF4-FFF2-40B4-BE49-F238E27FC236}">
                <a16:creationId xmlns:a16="http://schemas.microsoft.com/office/drawing/2014/main" id="{E0E334FB-2EEF-1BD8-FD96-2BE069764FF7}"/>
              </a:ext>
            </a:extLst>
          </p:cNvPr>
          <p:cNvSpPr txBox="1"/>
          <p:nvPr/>
        </p:nvSpPr>
        <p:spPr>
          <a:xfrm>
            <a:off x="150905" y="6464495"/>
            <a:ext cx="4579139" cy="369332"/>
          </a:xfrm>
          <a:prstGeom prst="rect">
            <a:avLst/>
          </a:prstGeom>
          <a:noFill/>
        </p:spPr>
        <p:txBody>
          <a:bodyPr wrap="none" rtlCol="0">
            <a:spAutoFit/>
          </a:bodyPr>
          <a:lstStyle/>
          <a:p>
            <a:r>
              <a:rPr lang="es-MX" dirty="0"/>
              <a:t>Fuente: ChatGPT con Datos Propios, 2026</a:t>
            </a:r>
          </a:p>
        </p:txBody>
      </p:sp>
      <p:pic>
        <p:nvPicPr>
          <p:cNvPr id="4" name="Imagen 3">
            <a:extLst>
              <a:ext uri="{FF2B5EF4-FFF2-40B4-BE49-F238E27FC236}">
                <a16:creationId xmlns:a16="http://schemas.microsoft.com/office/drawing/2014/main" id="{FD80B450-FEA3-BBD2-35F5-BA6724A8EFC0}"/>
              </a:ext>
            </a:extLst>
          </p:cNvPr>
          <p:cNvPicPr>
            <a:picLocks noChangeAspect="1"/>
          </p:cNvPicPr>
          <p:nvPr/>
        </p:nvPicPr>
        <p:blipFill>
          <a:blip r:embed="rId4">
            <a:extLst>
              <a:ext uri="{28A0092B-C50C-407E-A947-70E740481C1C}">
                <a14:useLocalDpi xmlns:a14="http://schemas.microsoft.com/office/drawing/2010/main" val="0"/>
              </a:ext>
            </a:extLst>
          </a:blip>
          <a:srcRect t="16242" r="51818"/>
          <a:stretch>
            <a:fillRect/>
          </a:stretch>
        </p:blipFill>
        <p:spPr>
          <a:xfrm>
            <a:off x="4730044" y="1633145"/>
            <a:ext cx="4405745" cy="5105872"/>
          </a:xfrm>
          <a:prstGeom prst="rect">
            <a:avLst/>
          </a:prstGeom>
        </p:spPr>
      </p:pic>
    </p:spTree>
    <p:extLst>
      <p:ext uri="{BB962C8B-B14F-4D97-AF65-F5344CB8AC3E}">
        <p14:creationId xmlns:p14="http://schemas.microsoft.com/office/powerpoint/2010/main" val="45174174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66A3B5-013C-52F9-7363-02C235108C6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D15725D-C3E0-DB28-1EA1-8692939789E3}"/>
              </a:ext>
            </a:extLst>
          </p:cNvPr>
          <p:cNvSpPr>
            <a:spLocks noGrp="1"/>
          </p:cNvSpPr>
          <p:nvPr>
            <p:ph type="title"/>
          </p:nvPr>
        </p:nvSpPr>
        <p:spPr>
          <a:xfrm>
            <a:off x="-1" y="0"/>
            <a:ext cx="9143999" cy="941736"/>
          </a:xfrm>
        </p:spPr>
        <p:txBody>
          <a:bodyPr/>
          <a:lstStyle/>
          <a:p>
            <a:pPr algn="ctr"/>
            <a:r>
              <a:rPr lang="es-ES" dirty="0"/>
              <a:t>Basado en Estadísticas</a:t>
            </a:r>
            <a:endParaRPr dirty="0"/>
          </a:p>
        </p:txBody>
      </p:sp>
      <p:pic>
        <p:nvPicPr>
          <p:cNvPr id="26" name="Imagen 25">
            <a:extLst>
              <a:ext uri="{FF2B5EF4-FFF2-40B4-BE49-F238E27FC236}">
                <a16:creationId xmlns:a16="http://schemas.microsoft.com/office/drawing/2014/main" id="{ED9A8B75-FBF0-5809-72A9-00543DBAE53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11" y="759125"/>
            <a:ext cx="9148312" cy="6098875"/>
          </a:xfrm>
          <a:prstGeom prst="rect">
            <a:avLst/>
          </a:prstGeom>
        </p:spPr>
      </p:pic>
      <p:sp>
        <p:nvSpPr>
          <p:cNvPr id="3" name="CuadroTexto 2">
            <a:extLst>
              <a:ext uri="{FF2B5EF4-FFF2-40B4-BE49-F238E27FC236}">
                <a16:creationId xmlns:a16="http://schemas.microsoft.com/office/drawing/2014/main" id="{F5EC04F4-1A91-7408-24F6-CD70E524BD80}"/>
              </a:ext>
            </a:extLst>
          </p:cNvPr>
          <p:cNvSpPr txBox="1"/>
          <p:nvPr/>
        </p:nvSpPr>
        <p:spPr>
          <a:xfrm>
            <a:off x="0" y="1516195"/>
            <a:ext cx="2608471" cy="369332"/>
          </a:xfrm>
          <a:prstGeom prst="rect">
            <a:avLst/>
          </a:prstGeom>
          <a:noFill/>
        </p:spPr>
        <p:txBody>
          <a:bodyPr wrap="none" rtlCol="0">
            <a:spAutoFit/>
          </a:bodyPr>
          <a:lstStyle/>
          <a:p>
            <a:r>
              <a:rPr lang="es-MX" dirty="0"/>
              <a:t>Fuente: ChatGPT, 2026</a:t>
            </a:r>
          </a:p>
        </p:txBody>
      </p:sp>
    </p:spTree>
    <p:extLst>
      <p:ext uri="{BB962C8B-B14F-4D97-AF65-F5344CB8AC3E}">
        <p14:creationId xmlns:p14="http://schemas.microsoft.com/office/powerpoint/2010/main" val="59290947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D34C71-D62B-49C3-0280-F43EBE7800B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0A5F9F1-61E6-49D7-931A-2A6BFDCA148C}"/>
              </a:ext>
            </a:extLst>
          </p:cNvPr>
          <p:cNvSpPr>
            <a:spLocks noGrp="1"/>
          </p:cNvSpPr>
          <p:nvPr>
            <p:ph type="title"/>
          </p:nvPr>
        </p:nvSpPr>
        <p:spPr>
          <a:xfrm>
            <a:off x="-1" y="0"/>
            <a:ext cx="9143999" cy="941736"/>
          </a:xfrm>
        </p:spPr>
        <p:txBody>
          <a:bodyPr/>
          <a:lstStyle/>
          <a:p>
            <a:pPr algn="ctr"/>
            <a:r>
              <a:rPr lang="es-ES" dirty="0"/>
              <a:t>Procesamiento de Lenguaje Natural</a:t>
            </a:r>
            <a:endParaRPr dirty="0"/>
          </a:p>
        </p:txBody>
      </p:sp>
      <p:pic>
        <p:nvPicPr>
          <p:cNvPr id="111" name="Imagen 110">
            <a:extLst>
              <a:ext uri="{FF2B5EF4-FFF2-40B4-BE49-F238E27FC236}">
                <a16:creationId xmlns:a16="http://schemas.microsoft.com/office/drawing/2014/main" id="{2DE34C89-D69C-F342-723C-AE42E4CBE53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25534" y="1409719"/>
            <a:ext cx="7772400" cy="4905773"/>
          </a:xfrm>
          <a:prstGeom prst="rect">
            <a:avLst/>
          </a:prstGeom>
        </p:spPr>
      </p:pic>
      <p:sp>
        <p:nvSpPr>
          <p:cNvPr id="3" name="CuadroTexto 2">
            <a:extLst>
              <a:ext uri="{FF2B5EF4-FFF2-40B4-BE49-F238E27FC236}">
                <a16:creationId xmlns:a16="http://schemas.microsoft.com/office/drawing/2014/main" id="{C2D179E1-CB8F-D26D-EA10-8F73C0A53156}"/>
              </a:ext>
            </a:extLst>
          </p:cNvPr>
          <p:cNvSpPr txBox="1"/>
          <p:nvPr/>
        </p:nvSpPr>
        <p:spPr>
          <a:xfrm>
            <a:off x="489619" y="6477000"/>
            <a:ext cx="4553619" cy="369332"/>
          </a:xfrm>
          <a:prstGeom prst="rect">
            <a:avLst/>
          </a:prstGeom>
          <a:noFill/>
        </p:spPr>
        <p:txBody>
          <a:bodyPr wrap="none" rtlCol="0">
            <a:spAutoFit/>
          </a:bodyPr>
          <a:lstStyle/>
          <a:p>
            <a:r>
              <a:rPr lang="es-MX" dirty="0"/>
              <a:t>Fuente: Traducción de Practical NLP, 2026</a:t>
            </a:r>
          </a:p>
        </p:txBody>
      </p:sp>
    </p:spTree>
    <p:extLst>
      <p:ext uri="{BB962C8B-B14F-4D97-AF65-F5344CB8AC3E}">
        <p14:creationId xmlns:p14="http://schemas.microsoft.com/office/powerpoint/2010/main" val="397245941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8E97BE-93AD-477B-0B5E-941914C1BA7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12DE8F8-3233-414C-9DDE-998975DBA726}"/>
              </a:ext>
            </a:extLst>
          </p:cNvPr>
          <p:cNvSpPr>
            <a:spLocks noGrp="1"/>
          </p:cNvSpPr>
          <p:nvPr>
            <p:ph type="title"/>
          </p:nvPr>
        </p:nvSpPr>
        <p:spPr>
          <a:xfrm>
            <a:off x="-1" y="0"/>
            <a:ext cx="9143999" cy="941736"/>
          </a:xfrm>
        </p:spPr>
        <p:txBody>
          <a:bodyPr/>
          <a:lstStyle/>
          <a:p>
            <a:pPr algn="ctr"/>
            <a:r>
              <a:rPr lang="es-ES" dirty="0"/>
              <a:t>Procesamiento de Lenguaje Natural</a:t>
            </a:r>
            <a:endParaRPr dirty="0"/>
          </a:p>
        </p:txBody>
      </p:sp>
      <p:grpSp>
        <p:nvGrpSpPr>
          <p:cNvPr id="3" name="Grupo 2">
            <a:extLst>
              <a:ext uri="{FF2B5EF4-FFF2-40B4-BE49-F238E27FC236}">
                <a16:creationId xmlns:a16="http://schemas.microsoft.com/office/drawing/2014/main" id="{672B7C6B-1A4A-50A2-0573-FC585EA763A8}"/>
              </a:ext>
            </a:extLst>
          </p:cNvPr>
          <p:cNvGrpSpPr/>
          <p:nvPr/>
        </p:nvGrpSpPr>
        <p:grpSpPr>
          <a:xfrm>
            <a:off x="87489" y="668867"/>
            <a:ext cx="5060244" cy="3383844"/>
            <a:chOff x="211667" y="736600"/>
            <a:chExt cx="8534400" cy="5181600"/>
          </a:xfrm>
        </p:grpSpPr>
        <p:pic>
          <p:nvPicPr>
            <p:cNvPr id="163" name="Imagen 162">
              <a:extLst>
                <a:ext uri="{FF2B5EF4-FFF2-40B4-BE49-F238E27FC236}">
                  <a16:creationId xmlns:a16="http://schemas.microsoft.com/office/drawing/2014/main" id="{2C92BDD3-1F66-C34C-2DD9-A4F1EDAC1D0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4466" y="736600"/>
              <a:ext cx="7772400" cy="5181600"/>
            </a:xfrm>
            <a:prstGeom prst="rect">
              <a:avLst/>
            </a:prstGeom>
          </p:spPr>
        </p:pic>
        <p:cxnSp>
          <p:nvCxnSpPr>
            <p:cNvPr id="4" name="Conector recto 3">
              <a:extLst>
                <a:ext uri="{FF2B5EF4-FFF2-40B4-BE49-F238E27FC236}">
                  <a16:creationId xmlns:a16="http://schemas.microsoft.com/office/drawing/2014/main" id="{FD782DA2-5DD0-C24F-58D7-8892602A201E}"/>
                </a:ext>
              </a:extLst>
            </p:cNvPr>
            <p:cNvCxnSpPr/>
            <p:nvPr/>
          </p:nvCxnSpPr>
          <p:spPr>
            <a:xfrm>
              <a:off x="211667" y="3141133"/>
              <a:ext cx="8534400" cy="0"/>
            </a:xfrm>
            <a:prstGeom prst="line">
              <a:avLst/>
            </a:prstGeom>
            <a:ln w="38100"/>
          </p:spPr>
          <p:style>
            <a:lnRef idx="1">
              <a:schemeClr val="accent2"/>
            </a:lnRef>
            <a:fillRef idx="0">
              <a:schemeClr val="accent2"/>
            </a:fillRef>
            <a:effectRef idx="0">
              <a:schemeClr val="accent2"/>
            </a:effectRef>
            <a:fontRef idx="minor">
              <a:schemeClr val="tx1"/>
            </a:fontRef>
          </p:style>
        </p:cxnSp>
      </p:grpSp>
      <p:pic>
        <p:nvPicPr>
          <p:cNvPr id="5" name="Imagen 4">
            <a:extLst>
              <a:ext uri="{FF2B5EF4-FFF2-40B4-BE49-F238E27FC236}">
                <a16:creationId xmlns:a16="http://schemas.microsoft.com/office/drawing/2014/main" id="{5EEDC72E-7C00-A8AE-25DB-05688E97E4D9}"/>
              </a:ext>
            </a:extLst>
          </p:cNvPr>
          <p:cNvPicPr>
            <a:picLocks noChangeAspect="1"/>
          </p:cNvPicPr>
          <p:nvPr/>
        </p:nvPicPr>
        <p:blipFill>
          <a:blip r:embed="rId4">
            <a:extLst>
              <a:ext uri="{28A0092B-C50C-407E-A947-70E740481C1C}">
                <a14:useLocalDpi xmlns:a14="http://schemas.microsoft.com/office/drawing/2010/main" val="0"/>
              </a:ext>
            </a:extLst>
          </a:blip>
          <a:srcRect l="13936" t="12608" r="18090"/>
          <a:stretch>
            <a:fillRect/>
          </a:stretch>
        </p:blipFill>
        <p:spPr>
          <a:xfrm>
            <a:off x="5147732" y="3004578"/>
            <a:ext cx="3996265" cy="3853422"/>
          </a:xfrm>
          <a:prstGeom prst="rect">
            <a:avLst/>
          </a:prstGeom>
        </p:spPr>
      </p:pic>
      <p:sp>
        <p:nvSpPr>
          <p:cNvPr id="6" name="CuadroTexto 5">
            <a:extLst>
              <a:ext uri="{FF2B5EF4-FFF2-40B4-BE49-F238E27FC236}">
                <a16:creationId xmlns:a16="http://schemas.microsoft.com/office/drawing/2014/main" id="{02AB7B4A-B6E6-DE73-F006-53BB1CE60B15}"/>
              </a:ext>
            </a:extLst>
          </p:cNvPr>
          <p:cNvSpPr txBox="1"/>
          <p:nvPr/>
        </p:nvSpPr>
        <p:spPr>
          <a:xfrm>
            <a:off x="150905" y="6464495"/>
            <a:ext cx="4442242" cy="369332"/>
          </a:xfrm>
          <a:prstGeom prst="rect">
            <a:avLst/>
          </a:prstGeom>
          <a:noFill/>
        </p:spPr>
        <p:txBody>
          <a:bodyPr wrap="none" rtlCol="0">
            <a:spAutoFit/>
          </a:bodyPr>
          <a:lstStyle/>
          <a:p>
            <a:r>
              <a:rPr lang="es-MX" dirty="0"/>
              <a:t>Fuente: Medium con Datos Propios, 2026</a:t>
            </a:r>
          </a:p>
        </p:txBody>
      </p:sp>
    </p:spTree>
    <p:extLst>
      <p:ext uri="{BB962C8B-B14F-4D97-AF65-F5344CB8AC3E}">
        <p14:creationId xmlns:p14="http://schemas.microsoft.com/office/powerpoint/2010/main" val="200683335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847AE2-34C2-00D0-50AF-FFEF943359A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F176119-F615-414E-9EFF-BEA71445D195}"/>
              </a:ext>
            </a:extLst>
          </p:cNvPr>
          <p:cNvSpPr>
            <a:spLocks noGrp="1"/>
          </p:cNvSpPr>
          <p:nvPr>
            <p:ph type="title"/>
          </p:nvPr>
        </p:nvSpPr>
        <p:spPr>
          <a:xfrm>
            <a:off x="-1" y="0"/>
            <a:ext cx="9143999" cy="941736"/>
          </a:xfrm>
        </p:spPr>
        <p:txBody>
          <a:bodyPr/>
          <a:lstStyle/>
          <a:p>
            <a:r>
              <a:rPr lang="es-ES" dirty="0"/>
              <a:t>PLN</a:t>
            </a:r>
            <a:endParaRPr dirty="0"/>
          </a:p>
        </p:txBody>
      </p:sp>
      <p:pic>
        <p:nvPicPr>
          <p:cNvPr id="123" name="Imagen 122">
            <a:extLst>
              <a:ext uri="{FF2B5EF4-FFF2-40B4-BE49-F238E27FC236}">
                <a16:creationId xmlns:a16="http://schemas.microsoft.com/office/drawing/2014/main" id="{8D45265F-70CC-633B-C6C7-6CC13E7186A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43575" y="0"/>
            <a:ext cx="6600423" cy="6858000"/>
          </a:xfrm>
          <a:prstGeom prst="rect">
            <a:avLst/>
          </a:prstGeom>
        </p:spPr>
      </p:pic>
      <p:sp>
        <p:nvSpPr>
          <p:cNvPr id="3" name="CuadroTexto 2">
            <a:extLst>
              <a:ext uri="{FF2B5EF4-FFF2-40B4-BE49-F238E27FC236}">
                <a16:creationId xmlns:a16="http://schemas.microsoft.com/office/drawing/2014/main" id="{664B2327-DD85-49AC-E694-324A4FE5515C}"/>
              </a:ext>
            </a:extLst>
          </p:cNvPr>
          <p:cNvSpPr txBox="1"/>
          <p:nvPr/>
        </p:nvSpPr>
        <p:spPr>
          <a:xfrm>
            <a:off x="108005" y="4015509"/>
            <a:ext cx="2327564" cy="923330"/>
          </a:xfrm>
          <a:prstGeom prst="rect">
            <a:avLst/>
          </a:prstGeom>
          <a:noFill/>
        </p:spPr>
        <p:txBody>
          <a:bodyPr wrap="square" rtlCol="0">
            <a:spAutoFit/>
          </a:bodyPr>
          <a:lstStyle/>
          <a:p>
            <a:r>
              <a:rPr lang="es-MX" dirty="0"/>
              <a:t>Fuente: Traducción de Practical</a:t>
            </a:r>
          </a:p>
          <a:p>
            <a:r>
              <a:rPr lang="es-MX" dirty="0"/>
              <a:t>NLP, 2026</a:t>
            </a:r>
          </a:p>
        </p:txBody>
      </p:sp>
    </p:spTree>
    <p:extLst>
      <p:ext uri="{BB962C8B-B14F-4D97-AF65-F5344CB8AC3E}">
        <p14:creationId xmlns:p14="http://schemas.microsoft.com/office/powerpoint/2010/main" val="157160145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CB1CE7-5D58-CF0E-16B4-BF886DF228D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0259E86-57AF-EED9-5FF6-55D093994945}"/>
              </a:ext>
            </a:extLst>
          </p:cNvPr>
          <p:cNvSpPr>
            <a:spLocks noGrp="1"/>
          </p:cNvSpPr>
          <p:nvPr>
            <p:ph type="title"/>
          </p:nvPr>
        </p:nvSpPr>
        <p:spPr>
          <a:xfrm>
            <a:off x="-1" y="0"/>
            <a:ext cx="9143999" cy="941736"/>
          </a:xfrm>
        </p:spPr>
        <p:txBody>
          <a:bodyPr/>
          <a:lstStyle/>
          <a:p>
            <a:pPr algn="ctr"/>
            <a:r>
              <a:rPr lang="es-ES" dirty="0"/>
              <a:t>Procesamiento de Lenguaje Natural</a:t>
            </a:r>
            <a:endParaRPr dirty="0"/>
          </a:p>
        </p:txBody>
      </p:sp>
      <p:pic>
        <p:nvPicPr>
          <p:cNvPr id="125" name="Imagen 124">
            <a:extLst>
              <a:ext uri="{FF2B5EF4-FFF2-40B4-BE49-F238E27FC236}">
                <a16:creationId xmlns:a16="http://schemas.microsoft.com/office/drawing/2014/main" id="{C8E725E4-0901-E4AA-09F9-F4B95CBC1AC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8867" y="1094398"/>
            <a:ext cx="7772400" cy="4669204"/>
          </a:xfrm>
          <a:prstGeom prst="rect">
            <a:avLst/>
          </a:prstGeom>
        </p:spPr>
      </p:pic>
      <p:sp>
        <p:nvSpPr>
          <p:cNvPr id="3" name="CuadroTexto 2">
            <a:extLst>
              <a:ext uri="{FF2B5EF4-FFF2-40B4-BE49-F238E27FC236}">
                <a16:creationId xmlns:a16="http://schemas.microsoft.com/office/drawing/2014/main" id="{4ED7432F-3B46-DB92-CC3E-523533B617A1}"/>
              </a:ext>
            </a:extLst>
          </p:cNvPr>
          <p:cNvSpPr txBox="1"/>
          <p:nvPr/>
        </p:nvSpPr>
        <p:spPr>
          <a:xfrm>
            <a:off x="489619" y="6477000"/>
            <a:ext cx="4553619" cy="369332"/>
          </a:xfrm>
          <a:prstGeom prst="rect">
            <a:avLst/>
          </a:prstGeom>
          <a:noFill/>
        </p:spPr>
        <p:txBody>
          <a:bodyPr wrap="none" rtlCol="0">
            <a:spAutoFit/>
          </a:bodyPr>
          <a:lstStyle/>
          <a:p>
            <a:r>
              <a:rPr lang="es-MX" dirty="0"/>
              <a:t>Fuente: Traducción de Practical NLP, 2026</a:t>
            </a:r>
          </a:p>
        </p:txBody>
      </p:sp>
    </p:spTree>
    <p:extLst>
      <p:ext uri="{BB962C8B-B14F-4D97-AF65-F5344CB8AC3E}">
        <p14:creationId xmlns:p14="http://schemas.microsoft.com/office/powerpoint/2010/main" val="390742933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E85CC7-425C-4624-C2DD-A0CE3A4C434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0F295F4-C818-9975-36E9-5463D7A6D5EA}"/>
              </a:ext>
            </a:extLst>
          </p:cNvPr>
          <p:cNvSpPr>
            <a:spLocks noGrp="1"/>
          </p:cNvSpPr>
          <p:nvPr>
            <p:ph type="title"/>
          </p:nvPr>
        </p:nvSpPr>
        <p:spPr>
          <a:xfrm>
            <a:off x="-1" y="0"/>
            <a:ext cx="9143999" cy="941736"/>
          </a:xfrm>
        </p:spPr>
        <p:txBody>
          <a:bodyPr/>
          <a:lstStyle/>
          <a:p>
            <a:pPr algn="ctr"/>
            <a:r>
              <a:rPr lang="es-ES" dirty="0"/>
              <a:t>PLN en Salud</a:t>
            </a:r>
            <a:endParaRPr dirty="0"/>
          </a:p>
        </p:txBody>
      </p:sp>
      <p:pic>
        <p:nvPicPr>
          <p:cNvPr id="151" name="Imagen 150">
            <a:extLst>
              <a:ext uri="{FF2B5EF4-FFF2-40B4-BE49-F238E27FC236}">
                <a16:creationId xmlns:a16="http://schemas.microsoft.com/office/drawing/2014/main" id="{0188C020-9CD4-20E6-5FC1-E0B58BC2D22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828312"/>
            <a:ext cx="9144000" cy="5561462"/>
          </a:xfrm>
          <a:prstGeom prst="rect">
            <a:avLst/>
          </a:prstGeom>
        </p:spPr>
      </p:pic>
      <p:sp>
        <p:nvSpPr>
          <p:cNvPr id="3" name="CuadroTexto 2">
            <a:extLst>
              <a:ext uri="{FF2B5EF4-FFF2-40B4-BE49-F238E27FC236}">
                <a16:creationId xmlns:a16="http://schemas.microsoft.com/office/drawing/2014/main" id="{4C6125FE-68F5-31C2-6283-D4169B51AB20}"/>
              </a:ext>
            </a:extLst>
          </p:cNvPr>
          <p:cNvSpPr txBox="1"/>
          <p:nvPr/>
        </p:nvSpPr>
        <p:spPr>
          <a:xfrm>
            <a:off x="489619" y="6477000"/>
            <a:ext cx="4553619" cy="369332"/>
          </a:xfrm>
          <a:prstGeom prst="rect">
            <a:avLst/>
          </a:prstGeom>
          <a:noFill/>
        </p:spPr>
        <p:txBody>
          <a:bodyPr wrap="none" rtlCol="0">
            <a:spAutoFit/>
          </a:bodyPr>
          <a:lstStyle/>
          <a:p>
            <a:r>
              <a:rPr lang="es-MX" dirty="0"/>
              <a:t>Fuente: Traducción de Practical NLP, 2026</a:t>
            </a:r>
          </a:p>
        </p:txBody>
      </p:sp>
    </p:spTree>
    <p:extLst>
      <p:ext uri="{BB962C8B-B14F-4D97-AF65-F5344CB8AC3E}">
        <p14:creationId xmlns:p14="http://schemas.microsoft.com/office/powerpoint/2010/main" val="415331728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913FED-B7C2-E7B3-B864-6F5BD3C32E81}"/>
            </a:ext>
          </a:extLst>
        </p:cNvPr>
        <p:cNvGrpSpPr/>
        <p:nvPr/>
      </p:nvGrpSpPr>
      <p:grpSpPr>
        <a:xfrm>
          <a:off x="0" y="0"/>
          <a:ext cx="0" cy="0"/>
          <a:chOff x="0" y="0"/>
          <a:chExt cx="0" cy="0"/>
        </a:xfrm>
      </p:grpSpPr>
      <p:sp>
        <p:nvSpPr>
          <p:cNvPr id="4" name="Título 3">
            <a:extLst>
              <a:ext uri="{FF2B5EF4-FFF2-40B4-BE49-F238E27FC236}">
                <a16:creationId xmlns:a16="http://schemas.microsoft.com/office/drawing/2014/main" id="{19C4E504-9F69-B56C-E7FE-6CC7294F8EC9}"/>
              </a:ext>
            </a:extLst>
          </p:cNvPr>
          <p:cNvSpPr>
            <a:spLocks noGrp="1"/>
          </p:cNvSpPr>
          <p:nvPr>
            <p:ph type="title"/>
          </p:nvPr>
        </p:nvSpPr>
        <p:spPr/>
        <p:txBody>
          <a:bodyPr/>
          <a:lstStyle/>
          <a:p>
            <a:r>
              <a:rPr lang="es-ES_tradnl" dirty="0"/>
              <a:t>PLN en Salud</a:t>
            </a:r>
          </a:p>
        </p:txBody>
      </p:sp>
      <p:sp>
        <p:nvSpPr>
          <p:cNvPr id="2" name="CuadroTexto 1">
            <a:extLst>
              <a:ext uri="{FF2B5EF4-FFF2-40B4-BE49-F238E27FC236}">
                <a16:creationId xmlns:a16="http://schemas.microsoft.com/office/drawing/2014/main" id="{4AD4B010-4C87-1535-47D5-D88493F080C9}"/>
              </a:ext>
            </a:extLst>
          </p:cNvPr>
          <p:cNvSpPr txBox="1"/>
          <p:nvPr/>
        </p:nvSpPr>
        <p:spPr>
          <a:xfrm>
            <a:off x="489619" y="6477000"/>
            <a:ext cx="4515019" cy="369332"/>
          </a:xfrm>
          <a:prstGeom prst="rect">
            <a:avLst/>
          </a:prstGeom>
          <a:noFill/>
        </p:spPr>
        <p:txBody>
          <a:bodyPr wrap="none" rtlCol="0">
            <a:spAutoFit/>
          </a:bodyPr>
          <a:lstStyle/>
          <a:p>
            <a:r>
              <a:rPr lang="es-MX" dirty="0"/>
              <a:t>Fuente: ChatGPT con datos propios, 2026</a:t>
            </a:r>
          </a:p>
        </p:txBody>
      </p:sp>
      <p:pic>
        <p:nvPicPr>
          <p:cNvPr id="20" name="Imagen 19">
            <a:extLst>
              <a:ext uri="{FF2B5EF4-FFF2-40B4-BE49-F238E27FC236}">
                <a16:creationId xmlns:a16="http://schemas.microsoft.com/office/drawing/2014/main" id="{36A2418F-F20E-E254-883F-9CEAEB37A47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587022"/>
            <a:ext cx="9143999" cy="5993499"/>
          </a:xfrm>
          <a:prstGeom prst="rect">
            <a:avLst/>
          </a:prstGeom>
        </p:spPr>
      </p:pic>
    </p:spTree>
    <p:extLst>
      <p:ext uri="{BB962C8B-B14F-4D97-AF65-F5344CB8AC3E}">
        <p14:creationId xmlns:p14="http://schemas.microsoft.com/office/powerpoint/2010/main" val="187479886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B2DDC8-182D-B149-CDAA-F0F7ABFBE1AA}"/>
            </a:ext>
          </a:extLst>
        </p:cNvPr>
        <p:cNvGrpSpPr/>
        <p:nvPr/>
      </p:nvGrpSpPr>
      <p:grpSpPr>
        <a:xfrm>
          <a:off x="0" y="0"/>
          <a:ext cx="0" cy="0"/>
          <a:chOff x="0" y="0"/>
          <a:chExt cx="0" cy="0"/>
        </a:xfrm>
      </p:grpSpPr>
      <p:sp>
        <p:nvSpPr>
          <p:cNvPr id="4" name="Título 3">
            <a:extLst>
              <a:ext uri="{FF2B5EF4-FFF2-40B4-BE49-F238E27FC236}">
                <a16:creationId xmlns:a16="http://schemas.microsoft.com/office/drawing/2014/main" id="{A728C1F5-E043-FF43-D9CD-F0CED724B10A}"/>
              </a:ext>
            </a:extLst>
          </p:cNvPr>
          <p:cNvSpPr>
            <a:spLocks noGrp="1"/>
          </p:cNvSpPr>
          <p:nvPr>
            <p:ph type="title"/>
          </p:nvPr>
        </p:nvSpPr>
        <p:spPr/>
        <p:txBody>
          <a:bodyPr/>
          <a:lstStyle/>
          <a:p>
            <a:r>
              <a:rPr lang="es-ES_tradnl" dirty="0"/>
              <a:t>Uso de la IA en Salud</a:t>
            </a:r>
          </a:p>
        </p:txBody>
      </p:sp>
      <p:sp>
        <p:nvSpPr>
          <p:cNvPr id="2" name="CuadroTexto 1">
            <a:extLst>
              <a:ext uri="{FF2B5EF4-FFF2-40B4-BE49-F238E27FC236}">
                <a16:creationId xmlns:a16="http://schemas.microsoft.com/office/drawing/2014/main" id="{8C1BC59E-BA55-CCA7-1DD9-43C11AF995D3}"/>
              </a:ext>
            </a:extLst>
          </p:cNvPr>
          <p:cNvSpPr txBox="1"/>
          <p:nvPr/>
        </p:nvSpPr>
        <p:spPr>
          <a:xfrm>
            <a:off x="489619" y="6477000"/>
            <a:ext cx="4006290" cy="369332"/>
          </a:xfrm>
          <a:prstGeom prst="rect">
            <a:avLst/>
          </a:prstGeom>
          <a:noFill/>
        </p:spPr>
        <p:txBody>
          <a:bodyPr wrap="none" rtlCol="0">
            <a:spAutoFit/>
          </a:bodyPr>
          <a:lstStyle/>
          <a:p>
            <a:r>
              <a:rPr lang="es-MX" dirty="0"/>
              <a:t>Fuente: Traducción de Medium, 2026</a:t>
            </a:r>
          </a:p>
        </p:txBody>
      </p:sp>
      <p:pic>
        <p:nvPicPr>
          <p:cNvPr id="18" name="Imagen 17">
            <a:extLst>
              <a:ext uri="{FF2B5EF4-FFF2-40B4-BE49-F238E27FC236}">
                <a16:creationId xmlns:a16="http://schemas.microsoft.com/office/drawing/2014/main" id="{4FEF9E34-CBFB-29FB-797C-08135DAD011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647" y="1845732"/>
            <a:ext cx="9016670" cy="3310467"/>
          </a:xfrm>
          <a:prstGeom prst="rect">
            <a:avLst/>
          </a:prstGeom>
        </p:spPr>
      </p:pic>
    </p:spTree>
    <p:extLst>
      <p:ext uri="{BB962C8B-B14F-4D97-AF65-F5344CB8AC3E}">
        <p14:creationId xmlns:p14="http://schemas.microsoft.com/office/powerpoint/2010/main" val="383804704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D6E57C-FC6E-B028-472A-EC7A21008643}"/>
            </a:ext>
          </a:extLst>
        </p:cNvPr>
        <p:cNvGrpSpPr/>
        <p:nvPr/>
      </p:nvGrpSpPr>
      <p:grpSpPr>
        <a:xfrm>
          <a:off x="0" y="0"/>
          <a:ext cx="0" cy="0"/>
          <a:chOff x="0" y="0"/>
          <a:chExt cx="0" cy="0"/>
        </a:xfrm>
      </p:grpSpPr>
      <p:sp>
        <p:nvSpPr>
          <p:cNvPr id="4" name="Título 3">
            <a:extLst>
              <a:ext uri="{FF2B5EF4-FFF2-40B4-BE49-F238E27FC236}">
                <a16:creationId xmlns:a16="http://schemas.microsoft.com/office/drawing/2014/main" id="{E4EA4C14-8E58-0995-2EB2-7FDF2CF91F3F}"/>
              </a:ext>
            </a:extLst>
          </p:cNvPr>
          <p:cNvSpPr>
            <a:spLocks noGrp="1"/>
          </p:cNvSpPr>
          <p:nvPr>
            <p:ph type="title"/>
          </p:nvPr>
        </p:nvSpPr>
        <p:spPr/>
        <p:txBody>
          <a:bodyPr/>
          <a:lstStyle/>
          <a:p>
            <a:r>
              <a:rPr lang="es-ES_tradnl" dirty="0"/>
              <a:t>Uso de la IA en Salud</a:t>
            </a:r>
          </a:p>
        </p:txBody>
      </p:sp>
      <p:sp>
        <p:nvSpPr>
          <p:cNvPr id="2" name="CuadroTexto 1">
            <a:extLst>
              <a:ext uri="{FF2B5EF4-FFF2-40B4-BE49-F238E27FC236}">
                <a16:creationId xmlns:a16="http://schemas.microsoft.com/office/drawing/2014/main" id="{3F0EC17D-1ED6-ACFE-6BA1-480D09AB32B3}"/>
              </a:ext>
            </a:extLst>
          </p:cNvPr>
          <p:cNvSpPr txBox="1"/>
          <p:nvPr/>
        </p:nvSpPr>
        <p:spPr>
          <a:xfrm>
            <a:off x="489619" y="6477000"/>
            <a:ext cx="3121432" cy="369332"/>
          </a:xfrm>
          <a:prstGeom prst="rect">
            <a:avLst/>
          </a:prstGeom>
          <a:noFill/>
        </p:spPr>
        <p:txBody>
          <a:bodyPr wrap="none" rtlCol="0">
            <a:spAutoFit/>
          </a:bodyPr>
          <a:lstStyle/>
          <a:p>
            <a:r>
              <a:rPr lang="es-MX" dirty="0"/>
              <a:t>Fuente: Traducción de, 2026</a:t>
            </a:r>
          </a:p>
        </p:txBody>
      </p:sp>
      <p:pic>
        <p:nvPicPr>
          <p:cNvPr id="30" name="Imagen 29">
            <a:extLst>
              <a:ext uri="{FF2B5EF4-FFF2-40B4-BE49-F238E27FC236}">
                <a16:creationId xmlns:a16="http://schemas.microsoft.com/office/drawing/2014/main" id="{EDA98EF7-304D-8A0D-087F-C313937BC498}"/>
              </a:ext>
            </a:extLst>
          </p:cNvPr>
          <p:cNvPicPr>
            <a:picLocks noChangeAspect="1"/>
          </p:cNvPicPr>
          <p:nvPr/>
        </p:nvPicPr>
        <p:blipFill>
          <a:blip r:embed="rId3">
            <a:extLst>
              <a:ext uri="{28A0092B-C50C-407E-A947-70E740481C1C}">
                <a14:useLocalDpi xmlns:a14="http://schemas.microsoft.com/office/drawing/2010/main" val="0"/>
              </a:ext>
            </a:extLst>
          </a:blip>
          <a:srcRect b="17910"/>
          <a:stretch>
            <a:fillRect/>
          </a:stretch>
        </p:blipFill>
        <p:spPr>
          <a:xfrm>
            <a:off x="1888067" y="664028"/>
            <a:ext cx="7086519" cy="5725285"/>
          </a:xfrm>
          <a:prstGeom prst="rect">
            <a:avLst/>
          </a:prstGeom>
        </p:spPr>
      </p:pic>
    </p:spTree>
    <p:extLst>
      <p:ext uri="{BB962C8B-B14F-4D97-AF65-F5344CB8AC3E}">
        <p14:creationId xmlns:p14="http://schemas.microsoft.com/office/powerpoint/2010/main" val="429096942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84D813-EB1F-2D32-F426-B592AF9A5ADE}"/>
            </a:ext>
          </a:extLst>
        </p:cNvPr>
        <p:cNvGrpSpPr/>
        <p:nvPr/>
      </p:nvGrpSpPr>
      <p:grpSpPr>
        <a:xfrm>
          <a:off x="0" y="0"/>
          <a:ext cx="0" cy="0"/>
          <a:chOff x="0" y="0"/>
          <a:chExt cx="0" cy="0"/>
        </a:xfrm>
      </p:grpSpPr>
      <p:sp>
        <p:nvSpPr>
          <p:cNvPr id="4" name="Título 3">
            <a:extLst>
              <a:ext uri="{FF2B5EF4-FFF2-40B4-BE49-F238E27FC236}">
                <a16:creationId xmlns:a16="http://schemas.microsoft.com/office/drawing/2014/main" id="{199808A3-9FE2-386F-6325-EF3B6819799D}"/>
              </a:ext>
            </a:extLst>
          </p:cNvPr>
          <p:cNvSpPr>
            <a:spLocks noGrp="1"/>
          </p:cNvSpPr>
          <p:nvPr>
            <p:ph type="title"/>
          </p:nvPr>
        </p:nvSpPr>
        <p:spPr/>
        <p:txBody>
          <a:bodyPr/>
          <a:lstStyle/>
          <a:p>
            <a:r>
              <a:rPr lang="es-ES_tradnl" dirty="0"/>
              <a:t>Uso de la IA en Salud</a:t>
            </a:r>
          </a:p>
        </p:txBody>
      </p:sp>
      <p:pic>
        <p:nvPicPr>
          <p:cNvPr id="32" name="Imagen 31">
            <a:extLst>
              <a:ext uri="{FF2B5EF4-FFF2-40B4-BE49-F238E27FC236}">
                <a16:creationId xmlns:a16="http://schemas.microsoft.com/office/drawing/2014/main" id="{B6BD4BE5-1361-9DB6-D3E7-4F90A752B6C9}"/>
              </a:ext>
            </a:extLst>
          </p:cNvPr>
          <p:cNvPicPr>
            <a:picLocks noChangeAspect="1"/>
          </p:cNvPicPr>
          <p:nvPr/>
        </p:nvPicPr>
        <p:blipFill>
          <a:blip r:embed="rId3">
            <a:extLst>
              <a:ext uri="{28A0092B-C50C-407E-A947-70E740481C1C}">
                <a14:useLocalDpi xmlns:a14="http://schemas.microsoft.com/office/drawing/2010/main" val="0"/>
              </a:ext>
            </a:extLst>
          </a:blip>
          <a:srcRect t="17065"/>
          <a:stretch>
            <a:fillRect/>
          </a:stretch>
        </p:blipFill>
        <p:spPr>
          <a:xfrm>
            <a:off x="-1" y="909578"/>
            <a:ext cx="9144001" cy="5055698"/>
          </a:xfrm>
          <a:prstGeom prst="rect">
            <a:avLst/>
          </a:prstGeom>
        </p:spPr>
      </p:pic>
    </p:spTree>
    <p:extLst>
      <p:ext uri="{BB962C8B-B14F-4D97-AF65-F5344CB8AC3E}">
        <p14:creationId xmlns:p14="http://schemas.microsoft.com/office/powerpoint/2010/main" val="5130020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836D2B-698B-CDD8-B984-1C7573241023}"/>
            </a:ext>
          </a:extLst>
        </p:cNvPr>
        <p:cNvGrpSpPr/>
        <p:nvPr/>
      </p:nvGrpSpPr>
      <p:grpSpPr>
        <a:xfrm>
          <a:off x="0" y="0"/>
          <a:ext cx="0" cy="0"/>
          <a:chOff x="0" y="0"/>
          <a:chExt cx="0" cy="0"/>
        </a:xfrm>
      </p:grpSpPr>
      <p:sp>
        <p:nvSpPr>
          <p:cNvPr id="4" name="Título 3">
            <a:extLst>
              <a:ext uri="{FF2B5EF4-FFF2-40B4-BE49-F238E27FC236}">
                <a16:creationId xmlns:a16="http://schemas.microsoft.com/office/drawing/2014/main" id="{A2F33B95-2F5D-5F3E-3662-7013F285CE43}"/>
              </a:ext>
            </a:extLst>
          </p:cNvPr>
          <p:cNvSpPr>
            <a:spLocks noGrp="1"/>
          </p:cNvSpPr>
          <p:nvPr>
            <p:ph type="title"/>
          </p:nvPr>
        </p:nvSpPr>
        <p:spPr/>
        <p:txBody>
          <a:bodyPr/>
          <a:lstStyle/>
          <a:p>
            <a:r>
              <a:rPr lang="es-ES_tradnl" dirty="0"/>
              <a:t>Uso de la IA en Salud</a:t>
            </a:r>
          </a:p>
        </p:txBody>
      </p:sp>
      <p:sp>
        <p:nvSpPr>
          <p:cNvPr id="2" name="CuadroTexto 1">
            <a:extLst>
              <a:ext uri="{FF2B5EF4-FFF2-40B4-BE49-F238E27FC236}">
                <a16:creationId xmlns:a16="http://schemas.microsoft.com/office/drawing/2014/main" id="{35581823-6F50-7977-BD7D-50F53D0B1B07}"/>
              </a:ext>
            </a:extLst>
          </p:cNvPr>
          <p:cNvSpPr txBox="1"/>
          <p:nvPr/>
        </p:nvSpPr>
        <p:spPr>
          <a:xfrm>
            <a:off x="489619" y="6477000"/>
            <a:ext cx="4579139" cy="369332"/>
          </a:xfrm>
          <a:prstGeom prst="rect">
            <a:avLst/>
          </a:prstGeom>
          <a:noFill/>
        </p:spPr>
        <p:txBody>
          <a:bodyPr wrap="none" rtlCol="0">
            <a:spAutoFit/>
          </a:bodyPr>
          <a:lstStyle/>
          <a:p>
            <a:r>
              <a:rPr lang="es-MX" dirty="0"/>
              <a:t>Fuente: ChatGPT con Datos Propios, 2026</a:t>
            </a:r>
          </a:p>
        </p:txBody>
      </p:sp>
      <p:pic>
        <p:nvPicPr>
          <p:cNvPr id="14" name="Imagen 13">
            <a:extLst>
              <a:ext uri="{FF2B5EF4-FFF2-40B4-BE49-F238E27FC236}">
                <a16:creationId xmlns:a16="http://schemas.microsoft.com/office/drawing/2014/main" id="{CDABB600-78FA-A17F-3877-5C5E78D2B76D}"/>
              </a:ext>
            </a:extLst>
          </p:cNvPr>
          <p:cNvPicPr>
            <a:picLocks noChangeAspect="1"/>
          </p:cNvPicPr>
          <p:nvPr/>
        </p:nvPicPr>
        <p:blipFill>
          <a:blip r:embed="rId3">
            <a:extLst>
              <a:ext uri="{28A0092B-C50C-407E-A947-70E740481C1C}">
                <a14:useLocalDpi xmlns:a14="http://schemas.microsoft.com/office/drawing/2010/main" val="0"/>
              </a:ext>
            </a:extLst>
          </a:blip>
          <a:srcRect t="7234"/>
          <a:stretch>
            <a:fillRect/>
          </a:stretch>
        </p:blipFill>
        <p:spPr>
          <a:xfrm>
            <a:off x="0" y="888212"/>
            <a:ext cx="9076267" cy="5613080"/>
          </a:xfrm>
          <a:prstGeom prst="rect">
            <a:avLst/>
          </a:prstGeom>
        </p:spPr>
      </p:pic>
    </p:spTree>
    <p:extLst>
      <p:ext uri="{BB962C8B-B14F-4D97-AF65-F5344CB8AC3E}">
        <p14:creationId xmlns:p14="http://schemas.microsoft.com/office/powerpoint/2010/main" val="354577107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CBE6E9-3814-A694-3C6A-9290BD5B5BA9}"/>
            </a:ext>
          </a:extLst>
        </p:cNvPr>
        <p:cNvGrpSpPr/>
        <p:nvPr/>
      </p:nvGrpSpPr>
      <p:grpSpPr>
        <a:xfrm>
          <a:off x="0" y="0"/>
          <a:ext cx="0" cy="0"/>
          <a:chOff x="0" y="0"/>
          <a:chExt cx="0" cy="0"/>
        </a:xfrm>
      </p:grpSpPr>
      <p:sp>
        <p:nvSpPr>
          <p:cNvPr id="4" name="Título 3">
            <a:extLst>
              <a:ext uri="{FF2B5EF4-FFF2-40B4-BE49-F238E27FC236}">
                <a16:creationId xmlns:a16="http://schemas.microsoft.com/office/drawing/2014/main" id="{F1605902-B77F-C43E-878E-D95E88E82B3B}"/>
              </a:ext>
            </a:extLst>
          </p:cNvPr>
          <p:cNvSpPr>
            <a:spLocks noGrp="1"/>
          </p:cNvSpPr>
          <p:nvPr>
            <p:ph type="title"/>
          </p:nvPr>
        </p:nvSpPr>
        <p:spPr/>
        <p:txBody>
          <a:bodyPr/>
          <a:lstStyle/>
          <a:p>
            <a:r>
              <a:rPr lang="es-ES_tradnl" dirty="0"/>
              <a:t>Uso de la IA en Salud</a:t>
            </a:r>
          </a:p>
        </p:txBody>
      </p:sp>
      <p:sp>
        <p:nvSpPr>
          <p:cNvPr id="2" name="CuadroTexto 1">
            <a:extLst>
              <a:ext uri="{FF2B5EF4-FFF2-40B4-BE49-F238E27FC236}">
                <a16:creationId xmlns:a16="http://schemas.microsoft.com/office/drawing/2014/main" id="{E7D0B880-9D75-5B99-DD26-6366A8641A74}"/>
              </a:ext>
            </a:extLst>
          </p:cNvPr>
          <p:cNvSpPr txBox="1"/>
          <p:nvPr/>
        </p:nvSpPr>
        <p:spPr>
          <a:xfrm>
            <a:off x="489619" y="6477000"/>
            <a:ext cx="4553619" cy="369332"/>
          </a:xfrm>
          <a:prstGeom prst="rect">
            <a:avLst/>
          </a:prstGeom>
          <a:noFill/>
        </p:spPr>
        <p:txBody>
          <a:bodyPr wrap="none" rtlCol="0">
            <a:spAutoFit/>
          </a:bodyPr>
          <a:lstStyle/>
          <a:p>
            <a:r>
              <a:rPr lang="es-MX" dirty="0"/>
              <a:t>Fuente: Traducción de Practical NLP, 2026</a:t>
            </a:r>
          </a:p>
        </p:txBody>
      </p:sp>
      <p:pic>
        <p:nvPicPr>
          <p:cNvPr id="48" name="Imagen 47">
            <a:extLst>
              <a:ext uri="{FF2B5EF4-FFF2-40B4-BE49-F238E27FC236}">
                <a16:creationId xmlns:a16="http://schemas.microsoft.com/office/drawing/2014/main" id="{E4AFEBC1-5F03-D302-9938-DE36AD3D658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0029" y="666462"/>
            <a:ext cx="7772400" cy="5810538"/>
          </a:xfrm>
          <a:prstGeom prst="rect">
            <a:avLst/>
          </a:prstGeom>
        </p:spPr>
      </p:pic>
    </p:spTree>
    <p:extLst>
      <p:ext uri="{BB962C8B-B14F-4D97-AF65-F5344CB8AC3E}">
        <p14:creationId xmlns:p14="http://schemas.microsoft.com/office/powerpoint/2010/main" val="170076386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0E7080-1F17-3941-8078-8725114E06FE}"/>
            </a:ext>
          </a:extLst>
        </p:cNvPr>
        <p:cNvGrpSpPr/>
        <p:nvPr/>
      </p:nvGrpSpPr>
      <p:grpSpPr>
        <a:xfrm>
          <a:off x="0" y="0"/>
          <a:ext cx="0" cy="0"/>
          <a:chOff x="0" y="0"/>
          <a:chExt cx="0" cy="0"/>
        </a:xfrm>
      </p:grpSpPr>
      <p:sp>
        <p:nvSpPr>
          <p:cNvPr id="4" name="Título 3">
            <a:extLst>
              <a:ext uri="{FF2B5EF4-FFF2-40B4-BE49-F238E27FC236}">
                <a16:creationId xmlns:a16="http://schemas.microsoft.com/office/drawing/2014/main" id="{7422DBA2-1995-DBE8-C1B7-8E95F39A7769}"/>
              </a:ext>
            </a:extLst>
          </p:cNvPr>
          <p:cNvSpPr>
            <a:spLocks noGrp="1"/>
          </p:cNvSpPr>
          <p:nvPr>
            <p:ph type="title"/>
          </p:nvPr>
        </p:nvSpPr>
        <p:spPr/>
        <p:txBody>
          <a:bodyPr/>
          <a:lstStyle/>
          <a:p>
            <a:r>
              <a:rPr lang="es-ES_tradnl" dirty="0"/>
              <a:t>Uso de la IA en Salud</a:t>
            </a:r>
          </a:p>
        </p:txBody>
      </p:sp>
      <p:sp>
        <p:nvSpPr>
          <p:cNvPr id="2" name="CuadroTexto 1">
            <a:extLst>
              <a:ext uri="{FF2B5EF4-FFF2-40B4-BE49-F238E27FC236}">
                <a16:creationId xmlns:a16="http://schemas.microsoft.com/office/drawing/2014/main" id="{8BF41DE7-CB99-F6AD-BA66-51513288D275}"/>
              </a:ext>
            </a:extLst>
          </p:cNvPr>
          <p:cNvSpPr txBox="1"/>
          <p:nvPr/>
        </p:nvSpPr>
        <p:spPr>
          <a:xfrm>
            <a:off x="489619" y="6477000"/>
            <a:ext cx="4489499" cy="369332"/>
          </a:xfrm>
          <a:prstGeom prst="rect">
            <a:avLst/>
          </a:prstGeom>
          <a:noFill/>
        </p:spPr>
        <p:txBody>
          <a:bodyPr wrap="none" rtlCol="0">
            <a:spAutoFit/>
          </a:bodyPr>
          <a:lstStyle/>
          <a:p>
            <a:r>
              <a:rPr lang="es-MX" dirty="0"/>
              <a:t>Fuente: Traducciónde Practical NLP, 2026</a:t>
            </a:r>
          </a:p>
        </p:txBody>
      </p:sp>
      <p:pic>
        <p:nvPicPr>
          <p:cNvPr id="52" name="Imagen 51">
            <a:extLst>
              <a:ext uri="{FF2B5EF4-FFF2-40B4-BE49-F238E27FC236}">
                <a16:creationId xmlns:a16="http://schemas.microsoft.com/office/drawing/2014/main" id="{03E61DDE-6C7F-FD3C-F203-9E08BCC9CDE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15366" y="783676"/>
            <a:ext cx="7772400" cy="5602868"/>
          </a:xfrm>
          <a:prstGeom prst="rect">
            <a:avLst/>
          </a:prstGeom>
        </p:spPr>
      </p:pic>
    </p:spTree>
    <p:extLst>
      <p:ext uri="{BB962C8B-B14F-4D97-AF65-F5344CB8AC3E}">
        <p14:creationId xmlns:p14="http://schemas.microsoft.com/office/powerpoint/2010/main" val="200051112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F77380-5C4B-F5DC-4717-EAE421C4A0C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28FB3D4-AC0C-8100-CE2D-B9F996F4E42E}"/>
              </a:ext>
            </a:extLst>
          </p:cNvPr>
          <p:cNvSpPr>
            <a:spLocks noGrp="1"/>
          </p:cNvSpPr>
          <p:nvPr>
            <p:ph type="title"/>
          </p:nvPr>
        </p:nvSpPr>
        <p:spPr>
          <a:xfrm>
            <a:off x="-1" y="0"/>
            <a:ext cx="9143999" cy="941736"/>
          </a:xfrm>
        </p:spPr>
        <p:txBody>
          <a:bodyPr/>
          <a:lstStyle/>
          <a:p>
            <a:pPr algn="ctr"/>
            <a:r>
              <a:rPr lang="es-ES" dirty="0"/>
              <a:t>Anotación Médica (GATE)</a:t>
            </a:r>
            <a:endParaRPr dirty="0"/>
          </a:p>
        </p:txBody>
      </p:sp>
      <p:pic>
        <p:nvPicPr>
          <p:cNvPr id="34" name="Imagen 33">
            <a:extLst>
              <a:ext uri="{FF2B5EF4-FFF2-40B4-BE49-F238E27FC236}">
                <a16:creationId xmlns:a16="http://schemas.microsoft.com/office/drawing/2014/main" id="{19B39B83-5BF7-CD89-C501-9B1117692B93}"/>
              </a:ext>
            </a:extLst>
          </p:cNvPr>
          <p:cNvPicPr>
            <a:picLocks noChangeAspect="1"/>
          </p:cNvPicPr>
          <p:nvPr/>
        </p:nvPicPr>
        <p:blipFill>
          <a:blip r:embed="rId3">
            <a:extLst>
              <a:ext uri="{28A0092B-C50C-407E-A947-70E740481C1C}">
                <a14:useLocalDpi xmlns:a14="http://schemas.microsoft.com/office/drawing/2010/main" val="0"/>
              </a:ext>
            </a:extLst>
          </a:blip>
          <a:srcRect t="4966"/>
          <a:stretch>
            <a:fillRect/>
          </a:stretch>
        </p:blipFill>
        <p:spPr>
          <a:xfrm>
            <a:off x="2" y="769207"/>
            <a:ext cx="9143998" cy="5793257"/>
          </a:xfrm>
          <a:prstGeom prst="rect">
            <a:avLst/>
          </a:prstGeom>
        </p:spPr>
      </p:pic>
      <p:sp>
        <p:nvSpPr>
          <p:cNvPr id="3" name="CuadroTexto 2">
            <a:extLst>
              <a:ext uri="{FF2B5EF4-FFF2-40B4-BE49-F238E27FC236}">
                <a16:creationId xmlns:a16="http://schemas.microsoft.com/office/drawing/2014/main" id="{16EECC56-0717-A1BB-5DFC-C095B2C15F90}"/>
              </a:ext>
            </a:extLst>
          </p:cNvPr>
          <p:cNvSpPr txBox="1"/>
          <p:nvPr/>
        </p:nvSpPr>
        <p:spPr>
          <a:xfrm>
            <a:off x="489619" y="6477000"/>
            <a:ext cx="4489499" cy="369332"/>
          </a:xfrm>
          <a:prstGeom prst="rect">
            <a:avLst/>
          </a:prstGeom>
          <a:noFill/>
        </p:spPr>
        <p:txBody>
          <a:bodyPr wrap="none" rtlCol="0">
            <a:spAutoFit/>
          </a:bodyPr>
          <a:lstStyle/>
          <a:p>
            <a:r>
              <a:rPr lang="es-MX" dirty="0"/>
              <a:t>Fuente: Traducciónde Practical NLP, 2026</a:t>
            </a:r>
          </a:p>
        </p:txBody>
      </p:sp>
    </p:spTree>
    <p:extLst>
      <p:ext uri="{BB962C8B-B14F-4D97-AF65-F5344CB8AC3E}">
        <p14:creationId xmlns:p14="http://schemas.microsoft.com/office/powerpoint/2010/main" val="121047794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CFB4B1-A5C6-BA1C-EE7A-DB0EDD6F8EA3}"/>
            </a:ext>
          </a:extLst>
        </p:cNvPr>
        <p:cNvGrpSpPr/>
        <p:nvPr/>
      </p:nvGrpSpPr>
      <p:grpSpPr>
        <a:xfrm>
          <a:off x="0" y="0"/>
          <a:ext cx="0" cy="0"/>
          <a:chOff x="0" y="0"/>
          <a:chExt cx="0" cy="0"/>
        </a:xfrm>
      </p:grpSpPr>
      <p:sp>
        <p:nvSpPr>
          <p:cNvPr id="4" name="Título 3">
            <a:extLst>
              <a:ext uri="{FF2B5EF4-FFF2-40B4-BE49-F238E27FC236}">
                <a16:creationId xmlns:a16="http://schemas.microsoft.com/office/drawing/2014/main" id="{8B1FEDF5-73DB-4EDF-6E8A-39A1DAE66C43}"/>
              </a:ext>
            </a:extLst>
          </p:cNvPr>
          <p:cNvSpPr>
            <a:spLocks noGrp="1"/>
          </p:cNvSpPr>
          <p:nvPr>
            <p:ph type="title"/>
          </p:nvPr>
        </p:nvSpPr>
        <p:spPr/>
        <p:txBody>
          <a:bodyPr/>
          <a:lstStyle/>
          <a:p>
            <a:r>
              <a:rPr lang="es-ES_tradnl" dirty="0"/>
              <a:t>Uso de la IA en Salud</a:t>
            </a:r>
          </a:p>
        </p:txBody>
      </p:sp>
      <p:sp>
        <p:nvSpPr>
          <p:cNvPr id="2" name="CuadroTexto 1">
            <a:extLst>
              <a:ext uri="{FF2B5EF4-FFF2-40B4-BE49-F238E27FC236}">
                <a16:creationId xmlns:a16="http://schemas.microsoft.com/office/drawing/2014/main" id="{5187A5C2-2780-08EB-6F34-F42FC8AB61D6}"/>
              </a:ext>
            </a:extLst>
          </p:cNvPr>
          <p:cNvSpPr txBox="1"/>
          <p:nvPr/>
        </p:nvSpPr>
        <p:spPr>
          <a:xfrm>
            <a:off x="489619" y="6477000"/>
            <a:ext cx="4553619" cy="369332"/>
          </a:xfrm>
          <a:prstGeom prst="rect">
            <a:avLst/>
          </a:prstGeom>
          <a:noFill/>
        </p:spPr>
        <p:txBody>
          <a:bodyPr wrap="none" rtlCol="0">
            <a:spAutoFit/>
          </a:bodyPr>
          <a:lstStyle/>
          <a:p>
            <a:r>
              <a:rPr lang="es-MX" dirty="0"/>
              <a:t>Fuente: Traducción de Practical NLP, 2026</a:t>
            </a:r>
          </a:p>
        </p:txBody>
      </p:sp>
      <p:pic>
        <p:nvPicPr>
          <p:cNvPr id="26" name="Imagen 25">
            <a:extLst>
              <a:ext uri="{FF2B5EF4-FFF2-40B4-BE49-F238E27FC236}">
                <a16:creationId xmlns:a16="http://schemas.microsoft.com/office/drawing/2014/main" id="{4AE6697D-E3C3-D8DA-DFBD-31386CFAB3CB}"/>
              </a:ext>
            </a:extLst>
          </p:cNvPr>
          <p:cNvPicPr>
            <a:picLocks noChangeAspect="1"/>
          </p:cNvPicPr>
          <p:nvPr/>
        </p:nvPicPr>
        <p:blipFill>
          <a:blip r:embed="rId3">
            <a:extLst>
              <a:ext uri="{28A0092B-C50C-407E-A947-70E740481C1C}">
                <a14:useLocalDpi xmlns:a14="http://schemas.microsoft.com/office/drawing/2010/main" val="0"/>
              </a:ext>
            </a:extLst>
          </a:blip>
          <a:srcRect b="9223"/>
          <a:stretch>
            <a:fillRect/>
          </a:stretch>
        </p:blipFill>
        <p:spPr>
          <a:xfrm>
            <a:off x="0" y="783676"/>
            <a:ext cx="9144000" cy="5239226"/>
          </a:xfrm>
          <a:prstGeom prst="rect">
            <a:avLst/>
          </a:prstGeom>
        </p:spPr>
      </p:pic>
    </p:spTree>
    <p:extLst>
      <p:ext uri="{BB962C8B-B14F-4D97-AF65-F5344CB8AC3E}">
        <p14:creationId xmlns:p14="http://schemas.microsoft.com/office/powerpoint/2010/main" val="330380019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9C0354-6AC7-3E25-5CCF-321E92CE66DC}"/>
            </a:ext>
          </a:extLst>
        </p:cNvPr>
        <p:cNvGrpSpPr/>
        <p:nvPr/>
      </p:nvGrpSpPr>
      <p:grpSpPr>
        <a:xfrm>
          <a:off x="0" y="0"/>
          <a:ext cx="0" cy="0"/>
          <a:chOff x="0" y="0"/>
          <a:chExt cx="0" cy="0"/>
        </a:xfrm>
      </p:grpSpPr>
      <p:sp>
        <p:nvSpPr>
          <p:cNvPr id="4" name="Título 3">
            <a:extLst>
              <a:ext uri="{FF2B5EF4-FFF2-40B4-BE49-F238E27FC236}">
                <a16:creationId xmlns:a16="http://schemas.microsoft.com/office/drawing/2014/main" id="{A10516CA-C9FF-6640-04FD-3D27F62E6EA6}"/>
              </a:ext>
            </a:extLst>
          </p:cNvPr>
          <p:cNvSpPr>
            <a:spLocks noGrp="1"/>
          </p:cNvSpPr>
          <p:nvPr>
            <p:ph type="title"/>
          </p:nvPr>
        </p:nvSpPr>
        <p:spPr/>
        <p:txBody>
          <a:bodyPr/>
          <a:lstStyle/>
          <a:p>
            <a:r>
              <a:rPr lang="es-ES_tradnl" dirty="0"/>
              <a:t>Uso de la IA en Salud</a:t>
            </a:r>
          </a:p>
        </p:txBody>
      </p:sp>
      <p:sp>
        <p:nvSpPr>
          <p:cNvPr id="2" name="CuadroTexto 1">
            <a:extLst>
              <a:ext uri="{FF2B5EF4-FFF2-40B4-BE49-F238E27FC236}">
                <a16:creationId xmlns:a16="http://schemas.microsoft.com/office/drawing/2014/main" id="{689BC0BA-8539-682F-0BE9-0F932A5ABC41}"/>
              </a:ext>
            </a:extLst>
          </p:cNvPr>
          <p:cNvSpPr txBox="1"/>
          <p:nvPr/>
        </p:nvSpPr>
        <p:spPr>
          <a:xfrm>
            <a:off x="489619" y="6477000"/>
            <a:ext cx="4553619" cy="369332"/>
          </a:xfrm>
          <a:prstGeom prst="rect">
            <a:avLst/>
          </a:prstGeom>
          <a:noFill/>
        </p:spPr>
        <p:txBody>
          <a:bodyPr wrap="none" rtlCol="0">
            <a:spAutoFit/>
          </a:bodyPr>
          <a:lstStyle/>
          <a:p>
            <a:r>
              <a:rPr lang="es-MX" dirty="0"/>
              <a:t>Fuente: Traducción de Practical NLP, 2026</a:t>
            </a:r>
          </a:p>
        </p:txBody>
      </p:sp>
      <p:pic>
        <p:nvPicPr>
          <p:cNvPr id="46" name="Imagen 45">
            <a:extLst>
              <a:ext uri="{FF2B5EF4-FFF2-40B4-BE49-F238E27FC236}">
                <a16:creationId xmlns:a16="http://schemas.microsoft.com/office/drawing/2014/main" id="{FFAE1D31-0AE9-3FEF-D603-1F0D2704472D}"/>
              </a:ext>
            </a:extLst>
          </p:cNvPr>
          <p:cNvPicPr>
            <a:picLocks noChangeAspect="1"/>
          </p:cNvPicPr>
          <p:nvPr/>
        </p:nvPicPr>
        <p:blipFill>
          <a:blip r:embed="rId3">
            <a:extLst>
              <a:ext uri="{28A0092B-C50C-407E-A947-70E740481C1C}">
                <a14:useLocalDpi xmlns:a14="http://schemas.microsoft.com/office/drawing/2010/main" val="0"/>
              </a:ext>
            </a:extLst>
          </a:blip>
          <a:srcRect t="17740" b="5553"/>
          <a:stretch>
            <a:fillRect/>
          </a:stretch>
        </p:blipFill>
        <p:spPr>
          <a:xfrm>
            <a:off x="-1" y="936977"/>
            <a:ext cx="9143999" cy="5260623"/>
          </a:xfrm>
          <a:prstGeom prst="rect">
            <a:avLst/>
          </a:prstGeom>
        </p:spPr>
      </p:pic>
    </p:spTree>
    <p:extLst>
      <p:ext uri="{BB962C8B-B14F-4D97-AF65-F5344CB8AC3E}">
        <p14:creationId xmlns:p14="http://schemas.microsoft.com/office/powerpoint/2010/main" val="57973187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605571-CF94-5CCB-45A9-6FD35A465C1E}"/>
            </a:ext>
          </a:extLst>
        </p:cNvPr>
        <p:cNvGrpSpPr/>
        <p:nvPr/>
      </p:nvGrpSpPr>
      <p:grpSpPr>
        <a:xfrm>
          <a:off x="0" y="0"/>
          <a:ext cx="0" cy="0"/>
          <a:chOff x="0" y="0"/>
          <a:chExt cx="0" cy="0"/>
        </a:xfrm>
      </p:grpSpPr>
      <p:sp>
        <p:nvSpPr>
          <p:cNvPr id="4" name="Título 3">
            <a:extLst>
              <a:ext uri="{FF2B5EF4-FFF2-40B4-BE49-F238E27FC236}">
                <a16:creationId xmlns:a16="http://schemas.microsoft.com/office/drawing/2014/main" id="{1C933108-3D42-EC82-E424-11A2973ADBCA}"/>
              </a:ext>
            </a:extLst>
          </p:cNvPr>
          <p:cNvSpPr>
            <a:spLocks noGrp="1"/>
          </p:cNvSpPr>
          <p:nvPr>
            <p:ph type="title"/>
          </p:nvPr>
        </p:nvSpPr>
        <p:spPr/>
        <p:txBody>
          <a:bodyPr/>
          <a:lstStyle/>
          <a:p>
            <a:r>
              <a:rPr lang="es-ES_tradnl" dirty="0"/>
              <a:t>Uso de la IA en Salud</a:t>
            </a:r>
          </a:p>
        </p:txBody>
      </p:sp>
      <p:sp>
        <p:nvSpPr>
          <p:cNvPr id="2" name="CuadroTexto 1">
            <a:extLst>
              <a:ext uri="{FF2B5EF4-FFF2-40B4-BE49-F238E27FC236}">
                <a16:creationId xmlns:a16="http://schemas.microsoft.com/office/drawing/2014/main" id="{50455CBC-C68C-327B-0376-103D278224F6}"/>
              </a:ext>
            </a:extLst>
          </p:cNvPr>
          <p:cNvSpPr txBox="1"/>
          <p:nvPr/>
        </p:nvSpPr>
        <p:spPr>
          <a:xfrm>
            <a:off x="18381" y="4091831"/>
            <a:ext cx="3216991" cy="646331"/>
          </a:xfrm>
          <a:prstGeom prst="rect">
            <a:avLst/>
          </a:prstGeom>
          <a:noFill/>
        </p:spPr>
        <p:txBody>
          <a:bodyPr wrap="square" rtlCol="0">
            <a:spAutoFit/>
          </a:bodyPr>
          <a:lstStyle/>
          <a:p>
            <a:r>
              <a:rPr lang="es-MX" dirty="0"/>
              <a:t>Fuente: Traducción de Practical NLP, 2026</a:t>
            </a:r>
          </a:p>
        </p:txBody>
      </p:sp>
      <p:pic>
        <p:nvPicPr>
          <p:cNvPr id="56" name="Imagen 55">
            <a:extLst>
              <a:ext uri="{FF2B5EF4-FFF2-40B4-BE49-F238E27FC236}">
                <a16:creationId xmlns:a16="http://schemas.microsoft.com/office/drawing/2014/main" id="{1E5BC5ED-FF0B-E619-B210-E2BA5EE58AE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35372" y="783676"/>
            <a:ext cx="6036683" cy="6074324"/>
          </a:xfrm>
          <a:prstGeom prst="rect">
            <a:avLst/>
          </a:prstGeom>
        </p:spPr>
      </p:pic>
    </p:spTree>
    <p:extLst>
      <p:ext uri="{BB962C8B-B14F-4D97-AF65-F5344CB8AC3E}">
        <p14:creationId xmlns:p14="http://schemas.microsoft.com/office/powerpoint/2010/main" val="90430997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F834D0-9E93-73B8-A951-0C0863CF533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54B26A6-2A52-1868-4034-17A9B0410CBF}"/>
              </a:ext>
            </a:extLst>
          </p:cNvPr>
          <p:cNvSpPr>
            <a:spLocks noGrp="1"/>
          </p:cNvSpPr>
          <p:nvPr>
            <p:ph type="title"/>
          </p:nvPr>
        </p:nvSpPr>
        <p:spPr>
          <a:xfrm>
            <a:off x="-1" y="0"/>
            <a:ext cx="9143999" cy="941736"/>
          </a:xfrm>
        </p:spPr>
        <p:txBody>
          <a:bodyPr/>
          <a:lstStyle/>
          <a:p>
            <a:r>
              <a:rPr dirty="0" err="1"/>
              <a:t>Introducción</a:t>
            </a:r>
            <a:endParaRPr dirty="0"/>
          </a:p>
        </p:txBody>
      </p:sp>
      <p:pic>
        <p:nvPicPr>
          <p:cNvPr id="39" name="Imagen 38">
            <a:extLst>
              <a:ext uri="{FF2B5EF4-FFF2-40B4-BE49-F238E27FC236}">
                <a16:creationId xmlns:a16="http://schemas.microsoft.com/office/drawing/2014/main" id="{1EEAD295-2069-D761-4404-C2DAA1C9C1C8}"/>
              </a:ext>
            </a:extLst>
          </p:cNvPr>
          <p:cNvPicPr>
            <a:picLocks noChangeAspect="1"/>
          </p:cNvPicPr>
          <p:nvPr/>
        </p:nvPicPr>
        <p:blipFill>
          <a:blip r:embed="rId3">
            <a:extLst>
              <a:ext uri="{28A0092B-C50C-407E-A947-70E740481C1C}">
                <a14:useLocalDpi xmlns:a14="http://schemas.microsoft.com/office/drawing/2010/main" val="0"/>
              </a:ext>
            </a:extLst>
          </a:blip>
          <a:srcRect t="70288"/>
          <a:stretch>
            <a:fillRect/>
          </a:stretch>
        </p:blipFill>
        <p:spPr>
          <a:xfrm>
            <a:off x="2957687" y="1178801"/>
            <a:ext cx="6186313" cy="2757109"/>
          </a:xfrm>
          <a:prstGeom prst="rect">
            <a:avLst/>
          </a:prstGeom>
        </p:spPr>
      </p:pic>
      <p:sp>
        <p:nvSpPr>
          <p:cNvPr id="3" name="CuadroTexto 2">
            <a:extLst>
              <a:ext uri="{FF2B5EF4-FFF2-40B4-BE49-F238E27FC236}">
                <a16:creationId xmlns:a16="http://schemas.microsoft.com/office/drawing/2014/main" id="{6A978125-8E3B-4152-5F20-E61F6F4FA13B}"/>
              </a:ext>
            </a:extLst>
          </p:cNvPr>
          <p:cNvSpPr txBox="1"/>
          <p:nvPr/>
        </p:nvSpPr>
        <p:spPr>
          <a:xfrm>
            <a:off x="489619" y="6477000"/>
            <a:ext cx="2608471" cy="369332"/>
          </a:xfrm>
          <a:prstGeom prst="rect">
            <a:avLst/>
          </a:prstGeom>
          <a:noFill/>
        </p:spPr>
        <p:txBody>
          <a:bodyPr wrap="none" rtlCol="0">
            <a:spAutoFit/>
          </a:bodyPr>
          <a:lstStyle/>
          <a:p>
            <a:r>
              <a:rPr lang="es-MX" dirty="0"/>
              <a:t>Fuente: ChatGPT, 2026</a:t>
            </a:r>
          </a:p>
        </p:txBody>
      </p:sp>
      <p:pic>
        <p:nvPicPr>
          <p:cNvPr id="4" name="Imagen 3">
            <a:extLst>
              <a:ext uri="{FF2B5EF4-FFF2-40B4-BE49-F238E27FC236}">
                <a16:creationId xmlns:a16="http://schemas.microsoft.com/office/drawing/2014/main" id="{4D7EE665-CADF-AF88-DD9C-4A313CFFD22B}"/>
              </a:ext>
            </a:extLst>
          </p:cNvPr>
          <p:cNvPicPr>
            <a:picLocks noChangeAspect="1"/>
          </p:cNvPicPr>
          <p:nvPr/>
        </p:nvPicPr>
        <p:blipFill>
          <a:blip r:embed="rId3">
            <a:extLst>
              <a:ext uri="{28A0092B-C50C-407E-A947-70E740481C1C}">
                <a14:useLocalDpi xmlns:a14="http://schemas.microsoft.com/office/drawing/2010/main" val="0"/>
              </a:ext>
            </a:extLst>
          </a:blip>
          <a:srcRect l="47160" t="13732" b="49383"/>
          <a:stretch>
            <a:fillRect/>
          </a:stretch>
        </p:blipFill>
        <p:spPr>
          <a:xfrm>
            <a:off x="0" y="1026403"/>
            <a:ext cx="2867378" cy="3002422"/>
          </a:xfrm>
          <a:prstGeom prst="rect">
            <a:avLst/>
          </a:prstGeom>
        </p:spPr>
      </p:pic>
      <p:pic>
        <p:nvPicPr>
          <p:cNvPr id="5" name="Imagen 4">
            <a:extLst>
              <a:ext uri="{FF2B5EF4-FFF2-40B4-BE49-F238E27FC236}">
                <a16:creationId xmlns:a16="http://schemas.microsoft.com/office/drawing/2014/main" id="{AD2D9DC2-94A4-5B16-59AF-DF5A54FFA237}"/>
              </a:ext>
            </a:extLst>
          </p:cNvPr>
          <p:cNvPicPr>
            <a:picLocks noChangeAspect="1"/>
          </p:cNvPicPr>
          <p:nvPr/>
        </p:nvPicPr>
        <p:blipFill>
          <a:blip r:embed="rId3">
            <a:extLst>
              <a:ext uri="{28A0092B-C50C-407E-A947-70E740481C1C}">
                <a14:useLocalDpi xmlns:a14="http://schemas.microsoft.com/office/drawing/2010/main" val="0"/>
              </a:ext>
            </a:extLst>
          </a:blip>
          <a:srcRect t="50960" b="30981"/>
          <a:stretch>
            <a:fillRect/>
          </a:stretch>
        </p:blipFill>
        <p:spPr>
          <a:xfrm>
            <a:off x="1674074" y="4502937"/>
            <a:ext cx="5795852" cy="1570042"/>
          </a:xfrm>
          <a:prstGeom prst="rect">
            <a:avLst/>
          </a:prstGeom>
        </p:spPr>
      </p:pic>
    </p:spTree>
    <p:extLst>
      <p:ext uri="{BB962C8B-B14F-4D97-AF65-F5344CB8AC3E}">
        <p14:creationId xmlns:p14="http://schemas.microsoft.com/office/powerpoint/2010/main" val="198722629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3999" cy="941736"/>
          </a:xfrm>
        </p:spPr>
        <p:txBody>
          <a:bodyPr/>
          <a:lstStyle/>
          <a:p>
            <a:pPr algn="ctr"/>
            <a:r>
              <a:rPr dirty="0"/>
              <a:t>¿</a:t>
            </a:r>
            <a:r>
              <a:rPr dirty="0" err="1"/>
              <a:t>Qué</a:t>
            </a:r>
            <a:r>
              <a:rPr dirty="0"/>
              <a:t> son </a:t>
            </a:r>
            <a:r>
              <a:rPr dirty="0" err="1"/>
              <a:t>los</a:t>
            </a:r>
            <a:r>
              <a:rPr dirty="0"/>
              <a:t> LLMs?</a:t>
            </a:r>
          </a:p>
        </p:txBody>
      </p:sp>
      <p:pic>
        <p:nvPicPr>
          <p:cNvPr id="5" name="Marcador de contenido 4">
            <a:extLst>
              <a:ext uri="{FF2B5EF4-FFF2-40B4-BE49-F238E27FC236}">
                <a16:creationId xmlns:a16="http://schemas.microsoft.com/office/drawing/2014/main" id="{A1B901D1-CF08-A622-A675-FD720E094F3D}"/>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t="10479"/>
          <a:stretch>
            <a:fillRect/>
          </a:stretch>
        </p:blipFill>
        <p:spPr>
          <a:xfrm>
            <a:off x="0" y="1076444"/>
            <a:ext cx="9143999" cy="5457227"/>
          </a:xfrm>
          <a:prstGeom prst="rect">
            <a:avLst/>
          </a:prstGeom>
        </p:spPr>
      </p:pic>
      <p:sp>
        <p:nvSpPr>
          <p:cNvPr id="3" name="CuadroTexto 2">
            <a:extLst>
              <a:ext uri="{FF2B5EF4-FFF2-40B4-BE49-F238E27FC236}">
                <a16:creationId xmlns:a16="http://schemas.microsoft.com/office/drawing/2014/main" id="{116C3582-6915-CE05-14A3-29516EB14B23}"/>
              </a:ext>
            </a:extLst>
          </p:cNvPr>
          <p:cNvSpPr txBox="1"/>
          <p:nvPr/>
        </p:nvSpPr>
        <p:spPr>
          <a:xfrm>
            <a:off x="489619" y="6477000"/>
            <a:ext cx="2608471" cy="369332"/>
          </a:xfrm>
          <a:prstGeom prst="rect">
            <a:avLst/>
          </a:prstGeom>
          <a:noFill/>
        </p:spPr>
        <p:txBody>
          <a:bodyPr wrap="none" rtlCol="0">
            <a:spAutoFit/>
          </a:bodyPr>
          <a:lstStyle/>
          <a:p>
            <a:r>
              <a:rPr lang="es-MX" dirty="0"/>
              <a:t>Fuente: ChatGPT, 2026</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3999" cy="941736"/>
          </a:xfrm>
        </p:spPr>
        <p:txBody>
          <a:bodyPr/>
          <a:lstStyle/>
          <a:p>
            <a:pPr algn="ctr"/>
            <a:r>
              <a:rPr dirty="0"/>
              <a:t>¿</a:t>
            </a:r>
            <a:r>
              <a:rPr dirty="0" err="1"/>
              <a:t>Cómo</a:t>
            </a:r>
            <a:r>
              <a:rPr dirty="0"/>
              <a:t> </a:t>
            </a:r>
            <a:r>
              <a:rPr dirty="0" err="1"/>
              <a:t>funcionan</a:t>
            </a:r>
            <a:r>
              <a:rPr lang="es-419" dirty="0"/>
              <a:t> los LLMs</a:t>
            </a:r>
            <a:r>
              <a:rPr dirty="0"/>
              <a:t>?</a:t>
            </a:r>
          </a:p>
        </p:txBody>
      </p:sp>
      <p:pic>
        <p:nvPicPr>
          <p:cNvPr id="5" name="Marcador de contenido 4">
            <a:extLst>
              <a:ext uri="{FF2B5EF4-FFF2-40B4-BE49-F238E27FC236}">
                <a16:creationId xmlns:a16="http://schemas.microsoft.com/office/drawing/2014/main" id="{D9C78285-70C9-6E0D-8855-054AF8DBFC1F}"/>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t="12382"/>
          <a:stretch>
            <a:fillRect/>
          </a:stretch>
        </p:blipFill>
        <p:spPr>
          <a:xfrm>
            <a:off x="1" y="941736"/>
            <a:ext cx="9143999" cy="5341173"/>
          </a:xfrm>
          <a:prstGeom prst="rect">
            <a:avLst/>
          </a:prstGeom>
        </p:spPr>
      </p:pic>
      <p:sp>
        <p:nvSpPr>
          <p:cNvPr id="3" name="CuadroTexto 2">
            <a:extLst>
              <a:ext uri="{FF2B5EF4-FFF2-40B4-BE49-F238E27FC236}">
                <a16:creationId xmlns:a16="http://schemas.microsoft.com/office/drawing/2014/main" id="{300C3725-0F0E-1F4A-354C-CC72B4720017}"/>
              </a:ext>
            </a:extLst>
          </p:cNvPr>
          <p:cNvSpPr txBox="1"/>
          <p:nvPr/>
        </p:nvSpPr>
        <p:spPr>
          <a:xfrm>
            <a:off x="489619" y="6477000"/>
            <a:ext cx="2608471" cy="369332"/>
          </a:xfrm>
          <a:prstGeom prst="rect">
            <a:avLst/>
          </a:prstGeom>
          <a:noFill/>
        </p:spPr>
        <p:txBody>
          <a:bodyPr wrap="none" rtlCol="0">
            <a:spAutoFit/>
          </a:bodyPr>
          <a:lstStyle/>
          <a:p>
            <a:r>
              <a:rPr lang="es-MX" dirty="0"/>
              <a:t>Fuente: ChatGPT, 2026</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AEA3F6-253B-6826-78F5-6C80043591E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69BC72E-3FBC-FE77-0F0B-43244FCE4648}"/>
              </a:ext>
            </a:extLst>
          </p:cNvPr>
          <p:cNvSpPr>
            <a:spLocks noGrp="1"/>
          </p:cNvSpPr>
          <p:nvPr>
            <p:ph type="title"/>
          </p:nvPr>
        </p:nvSpPr>
        <p:spPr>
          <a:xfrm>
            <a:off x="-1" y="0"/>
            <a:ext cx="9143999" cy="941736"/>
          </a:xfrm>
        </p:spPr>
        <p:txBody>
          <a:bodyPr/>
          <a:lstStyle/>
          <a:p>
            <a:pPr algn="ctr"/>
            <a:r>
              <a:rPr lang="es-ES" dirty="0"/>
              <a:t>¿Cuál es la palabra que sigue?</a:t>
            </a:r>
            <a:endParaRPr dirty="0"/>
          </a:p>
        </p:txBody>
      </p:sp>
      <p:pic>
        <p:nvPicPr>
          <p:cNvPr id="85" name="Imagen 84">
            <a:extLst>
              <a:ext uri="{FF2B5EF4-FFF2-40B4-BE49-F238E27FC236}">
                <a16:creationId xmlns:a16="http://schemas.microsoft.com/office/drawing/2014/main" id="{A8045B43-21BD-9478-8E43-E9BD282731F3}"/>
              </a:ext>
            </a:extLst>
          </p:cNvPr>
          <p:cNvPicPr>
            <a:picLocks noChangeAspect="1"/>
          </p:cNvPicPr>
          <p:nvPr/>
        </p:nvPicPr>
        <p:blipFill>
          <a:blip r:embed="rId3">
            <a:extLst>
              <a:ext uri="{28A0092B-C50C-407E-A947-70E740481C1C}">
                <a14:useLocalDpi xmlns:a14="http://schemas.microsoft.com/office/drawing/2010/main" val="0"/>
              </a:ext>
            </a:extLst>
          </a:blip>
          <a:srcRect t="17639"/>
          <a:stretch>
            <a:fillRect/>
          </a:stretch>
        </p:blipFill>
        <p:spPr>
          <a:xfrm>
            <a:off x="-1" y="1456268"/>
            <a:ext cx="9143998" cy="5020732"/>
          </a:xfrm>
          <a:prstGeom prst="rect">
            <a:avLst/>
          </a:prstGeom>
        </p:spPr>
      </p:pic>
      <p:sp>
        <p:nvSpPr>
          <p:cNvPr id="3" name="CuadroTexto 2">
            <a:extLst>
              <a:ext uri="{FF2B5EF4-FFF2-40B4-BE49-F238E27FC236}">
                <a16:creationId xmlns:a16="http://schemas.microsoft.com/office/drawing/2014/main" id="{48EDACE0-5940-7FFB-C88E-08A8987FE60E}"/>
              </a:ext>
            </a:extLst>
          </p:cNvPr>
          <p:cNvSpPr txBox="1"/>
          <p:nvPr/>
        </p:nvSpPr>
        <p:spPr>
          <a:xfrm>
            <a:off x="489619" y="6477000"/>
            <a:ext cx="4502258" cy="369332"/>
          </a:xfrm>
          <a:prstGeom prst="rect">
            <a:avLst/>
          </a:prstGeom>
          <a:noFill/>
        </p:spPr>
        <p:txBody>
          <a:bodyPr wrap="none" rtlCol="0">
            <a:spAutoFit/>
          </a:bodyPr>
          <a:lstStyle/>
          <a:p>
            <a:r>
              <a:rPr lang="es-MX" dirty="0"/>
              <a:t>Fuente: NLP Industria con ChatGPT, 2021</a:t>
            </a:r>
          </a:p>
        </p:txBody>
      </p:sp>
    </p:spTree>
    <p:extLst>
      <p:ext uri="{BB962C8B-B14F-4D97-AF65-F5344CB8AC3E}">
        <p14:creationId xmlns:p14="http://schemas.microsoft.com/office/powerpoint/2010/main" val="141678576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ítulo 3"/>
          <p:cNvSpPr>
            <a:spLocks noGrp="1"/>
          </p:cNvSpPr>
          <p:nvPr>
            <p:ph type="title"/>
          </p:nvPr>
        </p:nvSpPr>
        <p:spPr/>
        <p:txBody>
          <a:bodyPr/>
          <a:lstStyle/>
          <a:p>
            <a:r>
              <a:rPr lang="es-ES_tradnl" dirty="0"/>
              <a:t>Ejemplo de Generación de Texto</a:t>
            </a:r>
          </a:p>
        </p:txBody>
      </p:sp>
      <p:pic>
        <p:nvPicPr>
          <p:cNvPr id="9" name="Imagen 8">
            <a:extLst>
              <a:ext uri="{FF2B5EF4-FFF2-40B4-BE49-F238E27FC236}">
                <a16:creationId xmlns:a16="http://schemas.microsoft.com/office/drawing/2014/main" id="{A4AF0511-2AA1-6623-CF65-7DB1D2D4921B}"/>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0" y="1120201"/>
            <a:ext cx="9144000" cy="5201578"/>
          </a:xfrm>
          <a:prstGeom prst="rect">
            <a:avLst/>
          </a:prstGeom>
        </p:spPr>
      </p:pic>
      <p:sp>
        <p:nvSpPr>
          <p:cNvPr id="2" name="CuadroTexto 1">
            <a:extLst>
              <a:ext uri="{FF2B5EF4-FFF2-40B4-BE49-F238E27FC236}">
                <a16:creationId xmlns:a16="http://schemas.microsoft.com/office/drawing/2014/main" id="{305DF865-8ABE-9716-9655-BD55E8A398BB}"/>
              </a:ext>
            </a:extLst>
          </p:cNvPr>
          <p:cNvSpPr txBox="1"/>
          <p:nvPr/>
        </p:nvSpPr>
        <p:spPr>
          <a:xfrm>
            <a:off x="489619" y="6477000"/>
            <a:ext cx="5374356" cy="369332"/>
          </a:xfrm>
          <a:prstGeom prst="rect">
            <a:avLst/>
          </a:prstGeom>
          <a:noFill/>
        </p:spPr>
        <p:txBody>
          <a:bodyPr wrap="none" rtlCol="0">
            <a:spAutoFit/>
          </a:bodyPr>
          <a:lstStyle/>
          <a:p>
            <a:r>
              <a:rPr lang="es-MX" dirty="0"/>
              <a:t>Fuente: Adaptado de NLP with Transformers, 2026</a:t>
            </a:r>
          </a:p>
        </p:txBody>
      </p:sp>
    </p:spTree>
    <p:extLst>
      <p:ext uri="{BB962C8B-B14F-4D97-AF65-F5344CB8AC3E}">
        <p14:creationId xmlns:p14="http://schemas.microsoft.com/office/powerpoint/2010/main" val="366344555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6BA2F3-B538-6DFB-7C50-C1E3858ED79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7B61BA3-DE1D-4F33-7AAC-C51ADAD3C8DF}"/>
              </a:ext>
            </a:extLst>
          </p:cNvPr>
          <p:cNvSpPr>
            <a:spLocks noGrp="1"/>
          </p:cNvSpPr>
          <p:nvPr>
            <p:ph type="title"/>
          </p:nvPr>
        </p:nvSpPr>
        <p:spPr>
          <a:xfrm>
            <a:off x="-1" y="0"/>
            <a:ext cx="9143999" cy="941736"/>
          </a:xfrm>
        </p:spPr>
        <p:txBody>
          <a:bodyPr/>
          <a:lstStyle/>
          <a:p>
            <a:r>
              <a:rPr lang="es-ES" dirty="0"/>
              <a:t>PLN</a:t>
            </a:r>
            <a:endParaRPr dirty="0"/>
          </a:p>
        </p:txBody>
      </p:sp>
      <p:pic>
        <p:nvPicPr>
          <p:cNvPr id="113" name="Imagen 112">
            <a:extLst>
              <a:ext uri="{FF2B5EF4-FFF2-40B4-BE49-F238E27FC236}">
                <a16:creationId xmlns:a16="http://schemas.microsoft.com/office/drawing/2014/main" id="{C3C0D9AA-C16C-44EB-376D-8F731E2FD51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68595" y="0"/>
            <a:ext cx="6075405" cy="6858000"/>
          </a:xfrm>
          <a:prstGeom prst="rect">
            <a:avLst/>
          </a:prstGeom>
        </p:spPr>
      </p:pic>
      <p:sp>
        <p:nvSpPr>
          <p:cNvPr id="3" name="CuadroTexto 2">
            <a:extLst>
              <a:ext uri="{FF2B5EF4-FFF2-40B4-BE49-F238E27FC236}">
                <a16:creationId xmlns:a16="http://schemas.microsoft.com/office/drawing/2014/main" id="{4F969321-7885-1759-BE3D-3B2619442490}"/>
              </a:ext>
            </a:extLst>
          </p:cNvPr>
          <p:cNvSpPr txBox="1"/>
          <p:nvPr/>
        </p:nvSpPr>
        <p:spPr>
          <a:xfrm>
            <a:off x="0" y="4941711"/>
            <a:ext cx="3068596" cy="646331"/>
          </a:xfrm>
          <a:prstGeom prst="rect">
            <a:avLst/>
          </a:prstGeom>
          <a:noFill/>
        </p:spPr>
        <p:txBody>
          <a:bodyPr wrap="square" rtlCol="0">
            <a:spAutoFit/>
          </a:bodyPr>
          <a:lstStyle/>
          <a:p>
            <a:r>
              <a:rPr lang="es-MX" dirty="0"/>
              <a:t>Fuente: Adaptado de Practical NLP, 2026</a:t>
            </a:r>
          </a:p>
        </p:txBody>
      </p:sp>
    </p:spTree>
    <p:extLst>
      <p:ext uri="{BB962C8B-B14F-4D97-AF65-F5344CB8AC3E}">
        <p14:creationId xmlns:p14="http://schemas.microsoft.com/office/powerpoint/2010/main" val="60886191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33FE58-C8F0-7159-EDDD-FF9A06C10E0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F7B0A73-6EDC-F260-0429-8D9C4DAFFFD6}"/>
              </a:ext>
            </a:extLst>
          </p:cNvPr>
          <p:cNvSpPr>
            <a:spLocks noGrp="1"/>
          </p:cNvSpPr>
          <p:nvPr>
            <p:ph type="title"/>
          </p:nvPr>
        </p:nvSpPr>
        <p:spPr>
          <a:xfrm>
            <a:off x="-1" y="0"/>
            <a:ext cx="9143999" cy="941736"/>
          </a:xfrm>
        </p:spPr>
        <p:txBody>
          <a:bodyPr/>
          <a:lstStyle/>
          <a:p>
            <a:pPr algn="ctr"/>
            <a:r>
              <a:rPr lang="es-ES" dirty="0"/>
              <a:t>Modelo de Espacio Vectorial</a:t>
            </a:r>
            <a:endParaRPr dirty="0"/>
          </a:p>
        </p:txBody>
      </p:sp>
      <p:pic>
        <p:nvPicPr>
          <p:cNvPr id="28" name="Imagen 27">
            <a:extLst>
              <a:ext uri="{FF2B5EF4-FFF2-40B4-BE49-F238E27FC236}">
                <a16:creationId xmlns:a16="http://schemas.microsoft.com/office/drawing/2014/main" id="{F67CCC3A-69AE-8F79-EFEA-996D18FA2E2C}"/>
              </a:ext>
            </a:extLst>
          </p:cNvPr>
          <p:cNvPicPr>
            <a:picLocks noChangeAspect="1"/>
          </p:cNvPicPr>
          <p:nvPr/>
        </p:nvPicPr>
        <p:blipFill>
          <a:blip r:embed="rId3">
            <a:extLst>
              <a:ext uri="{28A0092B-C50C-407E-A947-70E740481C1C}">
                <a14:useLocalDpi xmlns:a14="http://schemas.microsoft.com/office/drawing/2010/main" val="0"/>
              </a:ext>
            </a:extLst>
          </a:blip>
          <a:srcRect t="15788"/>
          <a:stretch>
            <a:fillRect/>
          </a:stretch>
        </p:blipFill>
        <p:spPr>
          <a:xfrm>
            <a:off x="2" y="1177092"/>
            <a:ext cx="9143998" cy="5133584"/>
          </a:xfrm>
          <a:prstGeom prst="rect">
            <a:avLst/>
          </a:prstGeom>
        </p:spPr>
      </p:pic>
      <p:sp>
        <p:nvSpPr>
          <p:cNvPr id="3" name="CuadroTexto 2">
            <a:extLst>
              <a:ext uri="{FF2B5EF4-FFF2-40B4-BE49-F238E27FC236}">
                <a16:creationId xmlns:a16="http://schemas.microsoft.com/office/drawing/2014/main" id="{1CBA3E78-0A5D-50E0-892E-281932D9383B}"/>
              </a:ext>
            </a:extLst>
          </p:cNvPr>
          <p:cNvSpPr txBox="1"/>
          <p:nvPr/>
        </p:nvSpPr>
        <p:spPr>
          <a:xfrm>
            <a:off x="489619" y="6477000"/>
            <a:ext cx="4579139" cy="369332"/>
          </a:xfrm>
          <a:prstGeom prst="rect">
            <a:avLst/>
          </a:prstGeom>
          <a:noFill/>
        </p:spPr>
        <p:txBody>
          <a:bodyPr wrap="none" rtlCol="0">
            <a:spAutoFit/>
          </a:bodyPr>
          <a:lstStyle/>
          <a:p>
            <a:r>
              <a:rPr lang="es-MX" dirty="0"/>
              <a:t>Fuente: ChatGPT con Datos Propios, 2026</a:t>
            </a:r>
          </a:p>
        </p:txBody>
      </p:sp>
    </p:spTree>
    <p:extLst>
      <p:ext uri="{BB962C8B-B14F-4D97-AF65-F5344CB8AC3E}">
        <p14:creationId xmlns:p14="http://schemas.microsoft.com/office/powerpoint/2010/main" val="44094897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E30C1B-2EE3-A1A6-5DBB-D85B6E77AA8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EE2D52C-886D-E434-0383-4DAC4BD97644}"/>
              </a:ext>
            </a:extLst>
          </p:cNvPr>
          <p:cNvSpPr>
            <a:spLocks noGrp="1"/>
          </p:cNvSpPr>
          <p:nvPr>
            <p:ph type="title"/>
          </p:nvPr>
        </p:nvSpPr>
        <p:spPr>
          <a:xfrm>
            <a:off x="-1" y="0"/>
            <a:ext cx="9143999" cy="941736"/>
          </a:xfrm>
        </p:spPr>
        <p:txBody>
          <a:bodyPr/>
          <a:lstStyle/>
          <a:p>
            <a:pPr algn="ctr"/>
            <a:r>
              <a:rPr lang="es-ES" dirty="0" err="1"/>
              <a:t>Embeddings</a:t>
            </a:r>
            <a:r>
              <a:rPr lang="es-ES" dirty="0"/>
              <a:t> de 10 Dimensiones</a:t>
            </a:r>
            <a:endParaRPr dirty="0"/>
          </a:p>
        </p:txBody>
      </p:sp>
      <p:pic>
        <p:nvPicPr>
          <p:cNvPr id="99" name="Imagen 98">
            <a:extLst>
              <a:ext uri="{FF2B5EF4-FFF2-40B4-BE49-F238E27FC236}">
                <a16:creationId xmlns:a16="http://schemas.microsoft.com/office/drawing/2014/main" id="{C53F0A0D-CA92-8A0D-6D28-58964C7E3F2F}"/>
              </a:ext>
            </a:extLst>
          </p:cNvPr>
          <p:cNvPicPr>
            <a:picLocks noChangeAspect="1"/>
          </p:cNvPicPr>
          <p:nvPr/>
        </p:nvPicPr>
        <p:blipFill>
          <a:blip r:embed="rId3">
            <a:extLst>
              <a:ext uri="{28A0092B-C50C-407E-A947-70E740481C1C}">
                <a14:useLocalDpi xmlns:a14="http://schemas.microsoft.com/office/drawing/2010/main" val="0"/>
              </a:ext>
            </a:extLst>
          </a:blip>
          <a:srcRect t="5137"/>
          <a:stretch>
            <a:fillRect/>
          </a:stretch>
        </p:blipFill>
        <p:spPr>
          <a:xfrm>
            <a:off x="-2" y="857954"/>
            <a:ext cx="9144001" cy="5782854"/>
          </a:xfrm>
          <a:prstGeom prst="rect">
            <a:avLst/>
          </a:prstGeom>
        </p:spPr>
      </p:pic>
      <p:sp>
        <p:nvSpPr>
          <p:cNvPr id="3" name="CuadroTexto 2">
            <a:extLst>
              <a:ext uri="{FF2B5EF4-FFF2-40B4-BE49-F238E27FC236}">
                <a16:creationId xmlns:a16="http://schemas.microsoft.com/office/drawing/2014/main" id="{A14A4871-57A3-DD17-1A96-FBCBFA3987D0}"/>
              </a:ext>
            </a:extLst>
          </p:cNvPr>
          <p:cNvSpPr txBox="1"/>
          <p:nvPr/>
        </p:nvSpPr>
        <p:spPr>
          <a:xfrm>
            <a:off x="489619" y="6477000"/>
            <a:ext cx="4515019" cy="369332"/>
          </a:xfrm>
          <a:prstGeom prst="rect">
            <a:avLst/>
          </a:prstGeom>
          <a:noFill/>
        </p:spPr>
        <p:txBody>
          <a:bodyPr wrap="none" rtlCol="0">
            <a:spAutoFit/>
          </a:bodyPr>
          <a:lstStyle/>
          <a:p>
            <a:r>
              <a:rPr lang="es-MX" dirty="0"/>
              <a:t>Fuente: ChatGPT con datos propios, 2026</a:t>
            </a:r>
          </a:p>
        </p:txBody>
      </p:sp>
    </p:spTree>
    <p:extLst>
      <p:ext uri="{BB962C8B-B14F-4D97-AF65-F5344CB8AC3E}">
        <p14:creationId xmlns:p14="http://schemas.microsoft.com/office/powerpoint/2010/main" val="26075193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938AEF-19F0-2546-1F0F-2633A8EBECDF}"/>
            </a:ext>
          </a:extLst>
        </p:cNvPr>
        <p:cNvGrpSpPr/>
        <p:nvPr/>
      </p:nvGrpSpPr>
      <p:grpSpPr>
        <a:xfrm>
          <a:off x="0" y="0"/>
          <a:ext cx="0" cy="0"/>
          <a:chOff x="0" y="0"/>
          <a:chExt cx="0" cy="0"/>
        </a:xfrm>
      </p:grpSpPr>
      <p:sp>
        <p:nvSpPr>
          <p:cNvPr id="2" name="CuadroTexto 1">
            <a:extLst>
              <a:ext uri="{FF2B5EF4-FFF2-40B4-BE49-F238E27FC236}">
                <a16:creationId xmlns:a16="http://schemas.microsoft.com/office/drawing/2014/main" id="{7DA0271C-9D5E-50BA-F91F-96E08FF0DCC7}"/>
              </a:ext>
            </a:extLst>
          </p:cNvPr>
          <p:cNvSpPr txBox="1"/>
          <p:nvPr/>
        </p:nvSpPr>
        <p:spPr>
          <a:xfrm>
            <a:off x="489619" y="6477000"/>
            <a:ext cx="2608471" cy="369332"/>
          </a:xfrm>
          <a:prstGeom prst="rect">
            <a:avLst/>
          </a:prstGeom>
          <a:noFill/>
        </p:spPr>
        <p:txBody>
          <a:bodyPr wrap="none" rtlCol="0">
            <a:spAutoFit/>
          </a:bodyPr>
          <a:lstStyle/>
          <a:p>
            <a:r>
              <a:rPr lang="es-MX" dirty="0"/>
              <a:t>Fuente: ChatGPT, 2026</a:t>
            </a:r>
          </a:p>
        </p:txBody>
      </p:sp>
      <p:sp>
        <p:nvSpPr>
          <p:cNvPr id="6" name="Título 5">
            <a:extLst>
              <a:ext uri="{FF2B5EF4-FFF2-40B4-BE49-F238E27FC236}">
                <a16:creationId xmlns:a16="http://schemas.microsoft.com/office/drawing/2014/main" id="{AD040793-3925-A1E3-DBFF-E478AEE0D0A7}"/>
              </a:ext>
            </a:extLst>
          </p:cNvPr>
          <p:cNvSpPr>
            <a:spLocks noGrp="1"/>
          </p:cNvSpPr>
          <p:nvPr>
            <p:ph type="title"/>
          </p:nvPr>
        </p:nvSpPr>
        <p:spPr/>
        <p:txBody>
          <a:bodyPr/>
          <a:lstStyle/>
          <a:p>
            <a:r>
              <a:rPr lang="es-MX" dirty="0"/>
              <a:t>¿Cómo funcionan los LLMs?</a:t>
            </a:r>
          </a:p>
        </p:txBody>
      </p:sp>
      <p:pic>
        <p:nvPicPr>
          <p:cNvPr id="5" name="Imagen 4">
            <a:extLst>
              <a:ext uri="{FF2B5EF4-FFF2-40B4-BE49-F238E27FC236}">
                <a16:creationId xmlns:a16="http://schemas.microsoft.com/office/drawing/2014/main" id="{8D22286B-4517-9332-8EC4-BB30353C36AE}"/>
              </a:ext>
            </a:extLst>
          </p:cNvPr>
          <p:cNvPicPr>
            <a:picLocks noChangeAspect="1"/>
          </p:cNvPicPr>
          <p:nvPr/>
        </p:nvPicPr>
        <p:blipFill>
          <a:blip r:embed="rId3">
            <a:extLst>
              <a:ext uri="{28A0092B-C50C-407E-A947-70E740481C1C}">
                <a14:useLocalDpi xmlns:a14="http://schemas.microsoft.com/office/drawing/2010/main" val="0"/>
              </a:ext>
            </a:extLst>
          </a:blip>
          <a:srcRect t="19276"/>
          <a:stretch>
            <a:fillRect/>
          </a:stretch>
        </p:blipFill>
        <p:spPr>
          <a:xfrm>
            <a:off x="21000" y="1053296"/>
            <a:ext cx="9127404" cy="4911980"/>
          </a:xfrm>
          <a:prstGeom prst="rect">
            <a:avLst/>
          </a:prstGeom>
        </p:spPr>
      </p:pic>
    </p:spTree>
    <p:extLst>
      <p:ext uri="{BB962C8B-B14F-4D97-AF65-F5344CB8AC3E}">
        <p14:creationId xmlns:p14="http://schemas.microsoft.com/office/powerpoint/2010/main" val="163336818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0B8E58-05BF-DF09-4A87-521C0EE771F4}"/>
            </a:ext>
          </a:extLst>
        </p:cNvPr>
        <p:cNvGrpSpPr/>
        <p:nvPr/>
      </p:nvGrpSpPr>
      <p:grpSpPr>
        <a:xfrm>
          <a:off x="0" y="0"/>
          <a:ext cx="0" cy="0"/>
          <a:chOff x="0" y="0"/>
          <a:chExt cx="0" cy="0"/>
        </a:xfrm>
      </p:grpSpPr>
      <p:sp>
        <p:nvSpPr>
          <p:cNvPr id="2" name="CuadroTexto 1">
            <a:extLst>
              <a:ext uri="{FF2B5EF4-FFF2-40B4-BE49-F238E27FC236}">
                <a16:creationId xmlns:a16="http://schemas.microsoft.com/office/drawing/2014/main" id="{0FEB42A3-6835-91A7-2BB3-413865AF7D84}"/>
              </a:ext>
            </a:extLst>
          </p:cNvPr>
          <p:cNvSpPr txBox="1"/>
          <p:nvPr/>
        </p:nvSpPr>
        <p:spPr>
          <a:xfrm>
            <a:off x="489619" y="6477000"/>
            <a:ext cx="2608471" cy="369332"/>
          </a:xfrm>
          <a:prstGeom prst="rect">
            <a:avLst/>
          </a:prstGeom>
          <a:noFill/>
        </p:spPr>
        <p:txBody>
          <a:bodyPr wrap="none" rtlCol="0">
            <a:spAutoFit/>
          </a:bodyPr>
          <a:lstStyle/>
          <a:p>
            <a:r>
              <a:rPr lang="es-MX" dirty="0"/>
              <a:t>Fuente: ChatGPT, 2026</a:t>
            </a:r>
          </a:p>
        </p:txBody>
      </p:sp>
      <p:sp>
        <p:nvSpPr>
          <p:cNvPr id="6" name="Título 5">
            <a:extLst>
              <a:ext uri="{FF2B5EF4-FFF2-40B4-BE49-F238E27FC236}">
                <a16:creationId xmlns:a16="http://schemas.microsoft.com/office/drawing/2014/main" id="{35AAFF27-D3D8-6FB7-96EB-50BFE17D7D8E}"/>
              </a:ext>
            </a:extLst>
          </p:cNvPr>
          <p:cNvSpPr>
            <a:spLocks noGrp="1"/>
          </p:cNvSpPr>
          <p:nvPr>
            <p:ph type="title"/>
          </p:nvPr>
        </p:nvSpPr>
        <p:spPr/>
        <p:txBody>
          <a:bodyPr/>
          <a:lstStyle/>
          <a:p>
            <a:r>
              <a:rPr lang="es-MX" dirty="0"/>
              <a:t>¿Cómo funcionan los LLMs?</a:t>
            </a:r>
          </a:p>
        </p:txBody>
      </p:sp>
      <p:pic>
        <p:nvPicPr>
          <p:cNvPr id="4" name="Imagen 3">
            <a:extLst>
              <a:ext uri="{FF2B5EF4-FFF2-40B4-BE49-F238E27FC236}">
                <a16:creationId xmlns:a16="http://schemas.microsoft.com/office/drawing/2014/main" id="{1593530F-ABAA-E523-6B5F-A87A73486783}"/>
              </a:ext>
            </a:extLst>
          </p:cNvPr>
          <p:cNvPicPr>
            <a:picLocks noChangeAspect="1"/>
          </p:cNvPicPr>
          <p:nvPr/>
        </p:nvPicPr>
        <p:blipFill>
          <a:blip r:embed="rId3">
            <a:extLst>
              <a:ext uri="{28A0092B-C50C-407E-A947-70E740481C1C}">
                <a14:useLocalDpi xmlns:a14="http://schemas.microsoft.com/office/drawing/2010/main" val="0"/>
              </a:ext>
            </a:extLst>
          </a:blip>
          <a:srcRect t="16996"/>
          <a:stretch>
            <a:fillRect/>
          </a:stretch>
        </p:blipFill>
        <p:spPr>
          <a:xfrm>
            <a:off x="-1" y="1041722"/>
            <a:ext cx="9152919" cy="5064887"/>
          </a:xfrm>
          <a:prstGeom prst="rect">
            <a:avLst/>
          </a:prstGeom>
        </p:spPr>
      </p:pic>
    </p:spTree>
    <p:extLst>
      <p:ext uri="{BB962C8B-B14F-4D97-AF65-F5344CB8AC3E}">
        <p14:creationId xmlns:p14="http://schemas.microsoft.com/office/powerpoint/2010/main" val="90379794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520C7A-F3AE-7972-F07F-A486E82E61AA}"/>
            </a:ext>
          </a:extLst>
        </p:cNvPr>
        <p:cNvGrpSpPr/>
        <p:nvPr/>
      </p:nvGrpSpPr>
      <p:grpSpPr>
        <a:xfrm>
          <a:off x="0" y="0"/>
          <a:ext cx="0" cy="0"/>
          <a:chOff x="0" y="0"/>
          <a:chExt cx="0" cy="0"/>
        </a:xfrm>
      </p:grpSpPr>
      <p:sp>
        <p:nvSpPr>
          <p:cNvPr id="2" name="CuadroTexto 1">
            <a:extLst>
              <a:ext uri="{FF2B5EF4-FFF2-40B4-BE49-F238E27FC236}">
                <a16:creationId xmlns:a16="http://schemas.microsoft.com/office/drawing/2014/main" id="{607443AC-6A47-0C56-7238-C41AF3A1434E}"/>
              </a:ext>
            </a:extLst>
          </p:cNvPr>
          <p:cNvSpPr txBox="1"/>
          <p:nvPr/>
        </p:nvSpPr>
        <p:spPr>
          <a:xfrm>
            <a:off x="489619" y="6477000"/>
            <a:ext cx="4707379" cy="369332"/>
          </a:xfrm>
          <a:prstGeom prst="rect">
            <a:avLst/>
          </a:prstGeom>
          <a:noFill/>
        </p:spPr>
        <p:txBody>
          <a:bodyPr wrap="none" rtlCol="0">
            <a:spAutoFit/>
          </a:bodyPr>
          <a:lstStyle/>
          <a:p>
            <a:r>
              <a:rPr lang="es-MX" dirty="0"/>
              <a:t>Fuente: ChatGPT con Datos de Salud, 2026</a:t>
            </a:r>
          </a:p>
        </p:txBody>
      </p:sp>
      <p:sp>
        <p:nvSpPr>
          <p:cNvPr id="6" name="Título 5">
            <a:extLst>
              <a:ext uri="{FF2B5EF4-FFF2-40B4-BE49-F238E27FC236}">
                <a16:creationId xmlns:a16="http://schemas.microsoft.com/office/drawing/2014/main" id="{81F489D8-EF4D-94E2-7518-7C81F8FE07B2}"/>
              </a:ext>
            </a:extLst>
          </p:cNvPr>
          <p:cNvSpPr>
            <a:spLocks noGrp="1"/>
          </p:cNvSpPr>
          <p:nvPr>
            <p:ph type="title"/>
          </p:nvPr>
        </p:nvSpPr>
        <p:spPr/>
        <p:txBody>
          <a:bodyPr/>
          <a:lstStyle/>
          <a:p>
            <a:r>
              <a:rPr lang="es-MX" dirty="0"/>
              <a:t>¿Qué hacen los LLMs en Salud?</a:t>
            </a:r>
          </a:p>
        </p:txBody>
      </p:sp>
      <p:pic>
        <p:nvPicPr>
          <p:cNvPr id="5" name="Imagen 4">
            <a:extLst>
              <a:ext uri="{FF2B5EF4-FFF2-40B4-BE49-F238E27FC236}">
                <a16:creationId xmlns:a16="http://schemas.microsoft.com/office/drawing/2014/main" id="{1C8EC8C3-8D79-E012-23AE-15AB7469D157}"/>
              </a:ext>
            </a:extLst>
          </p:cNvPr>
          <p:cNvPicPr>
            <a:picLocks noChangeAspect="1"/>
          </p:cNvPicPr>
          <p:nvPr/>
        </p:nvPicPr>
        <p:blipFill>
          <a:blip r:embed="rId3">
            <a:extLst>
              <a:ext uri="{28A0092B-C50C-407E-A947-70E740481C1C}">
                <a14:useLocalDpi xmlns:a14="http://schemas.microsoft.com/office/drawing/2010/main" val="0"/>
              </a:ext>
            </a:extLst>
          </a:blip>
          <a:srcRect t="10518"/>
          <a:stretch>
            <a:fillRect/>
          </a:stretch>
        </p:blipFill>
        <p:spPr>
          <a:xfrm>
            <a:off x="-10429" y="1018570"/>
            <a:ext cx="9144000" cy="5454853"/>
          </a:xfrm>
          <a:prstGeom prst="rect">
            <a:avLst/>
          </a:prstGeom>
        </p:spPr>
      </p:pic>
    </p:spTree>
    <p:extLst>
      <p:ext uri="{BB962C8B-B14F-4D97-AF65-F5344CB8AC3E}">
        <p14:creationId xmlns:p14="http://schemas.microsoft.com/office/powerpoint/2010/main" val="180358008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0"/>
            <a:ext cx="9143999" cy="941736"/>
          </a:xfrm>
        </p:spPr>
        <p:txBody>
          <a:bodyPr/>
          <a:lstStyle/>
          <a:p>
            <a:pPr algn="ctr"/>
            <a:r>
              <a:rPr dirty="0" err="1"/>
              <a:t>Aplicaciones</a:t>
            </a:r>
            <a:r>
              <a:rPr dirty="0"/>
              <a:t> </a:t>
            </a:r>
            <a:r>
              <a:rPr dirty="0" err="1"/>
              <a:t>en</a:t>
            </a:r>
            <a:r>
              <a:rPr dirty="0"/>
              <a:t> Salud</a:t>
            </a:r>
          </a:p>
        </p:txBody>
      </p:sp>
      <p:pic>
        <p:nvPicPr>
          <p:cNvPr id="5" name="Marcador de contenido 4">
            <a:extLst>
              <a:ext uri="{FF2B5EF4-FFF2-40B4-BE49-F238E27FC236}">
                <a16:creationId xmlns:a16="http://schemas.microsoft.com/office/drawing/2014/main" id="{7FF47376-C167-C116-7E93-74500F851A63}"/>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t="9976"/>
          <a:stretch>
            <a:fillRect/>
          </a:stretch>
        </p:blipFill>
        <p:spPr>
          <a:xfrm>
            <a:off x="0" y="864469"/>
            <a:ext cx="9144000" cy="5487875"/>
          </a:xfrm>
          <a:prstGeom prst="rect">
            <a:avLst/>
          </a:prstGeom>
        </p:spPr>
      </p:pic>
      <p:sp>
        <p:nvSpPr>
          <p:cNvPr id="3" name="CuadroTexto 2">
            <a:extLst>
              <a:ext uri="{FF2B5EF4-FFF2-40B4-BE49-F238E27FC236}">
                <a16:creationId xmlns:a16="http://schemas.microsoft.com/office/drawing/2014/main" id="{3EABC2FD-5FCD-05E7-BA0B-4BF45BB1757A}"/>
              </a:ext>
            </a:extLst>
          </p:cNvPr>
          <p:cNvSpPr txBox="1"/>
          <p:nvPr/>
        </p:nvSpPr>
        <p:spPr>
          <a:xfrm>
            <a:off x="489619" y="6477000"/>
            <a:ext cx="2608471" cy="369332"/>
          </a:xfrm>
          <a:prstGeom prst="rect">
            <a:avLst/>
          </a:prstGeom>
          <a:noFill/>
        </p:spPr>
        <p:txBody>
          <a:bodyPr wrap="none" rtlCol="0">
            <a:spAutoFit/>
          </a:bodyPr>
          <a:lstStyle/>
          <a:p>
            <a:r>
              <a:rPr lang="es-MX" dirty="0"/>
              <a:t>Fuente: ChatGPT, 2026</a:t>
            </a: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0"/>
            <a:ext cx="9143999" cy="941736"/>
          </a:xfrm>
        </p:spPr>
        <p:txBody>
          <a:bodyPr/>
          <a:lstStyle/>
          <a:p>
            <a:pPr algn="ctr"/>
            <a:r>
              <a:rPr dirty="0"/>
              <a:t>Casos </a:t>
            </a:r>
            <a:r>
              <a:rPr dirty="0" err="1"/>
              <a:t>Comerciales</a:t>
            </a:r>
            <a:endParaRPr dirty="0"/>
          </a:p>
        </p:txBody>
      </p:sp>
      <p:pic>
        <p:nvPicPr>
          <p:cNvPr id="5" name="Marcador de contenido 4">
            <a:extLst>
              <a:ext uri="{FF2B5EF4-FFF2-40B4-BE49-F238E27FC236}">
                <a16:creationId xmlns:a16="http://schemas.microsoft.com/office/drawing/2014/main" id="{18607F72-0CBF-1644-68D5-957B57ADD4C0}"/>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t="17782"/>
          <a:stretch>
            <a:fillRect/>
          </a:stretch>
        </p:blipFill>
        <p:spPr>
          <a:xfrm>
            <a:off x="0" y="941736"/>
            <a:ext cx="9135874" cy="5007589"/>
          </a:xfrm>
          <a:prstGeom prst="rect">
            <a:avLst/>
          </a:prstGeom>
        </p:spPr>
      </p:pic>
      <p:sp>
        <p:nvSpPr>
          <p:cNvPr id="3" name="CuadroTexto 2">
            <a:extLst>
              <a:ext uri="{FF2B5EF4-FFF2-40B4-BE49-F238E27FC236}">
                <a16:creationId xmlns:a16="http://schemas.microsoft.com/office/drawing/2014/main" id="{62ADE2D8-6ECF-B5CA-68DC-4AD37F506080}"/>
              </a:ext>
            </a:extLst>
          </p:cNvPr>
          <p:cNvSpPr txBox="1"/>
          <p:nvPr/>
        </p:nvSpPr>
        <p:spPr>
          <a:xfrm>
            <a:off x="489619" y="6477000"/>
            <a:ext cx="2608471" cy="369332"/>
          </a:xfrm>
          <a:prstGeom prst="rect">
            <a:avLst/>
          </a:prstGeom>
          <a:noFill/>
        </p:spPr>
        <p:txBody>
          <a:bodyPr wrap="none" rtlCol="0">
            <a:spAutoFit/>
          </a:bodyPr>
          <a:lstStyle/>
          <a:p>
            <a:r>
              <a:rPr lang="es-MX" dirty="0"/>
              <a:t>Fuente: ChatGPT, 2026</a:t>
            </a: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95A2BA-2925-40C0-115B-F24730B933F4}"/>
            </a:ext>
          </a:extLst>
        </p:cNvPr>
        <p:cNvGrpSpPr/>
        <p:nvPr/>
      </p:nvGrpSpPr>
      <p:grpSpPr>
        <a:xfrm>
          <a:off x="0" y="0"/>
          <a:ext cx="0" cy="0"/>
          <a:chOff x="0" y="0"/>
          <a:chExt cx="0" cy="0"/>
        </a:xfrm>
      </p:grpSpPr>
      <p:sp>
        <p:nvSpPr>
          <p:cNvPr id="2" name="CuadroTexto 1">
            <a:extLst>
              <a:ext uri="{FF2B5EF4-FFF2-40B4-BE49-F238E27FC236}">
                <a16:creationId xmlns:a16="http://schemas.microsoft.com/office/drawing/2014/main" id="{4A53FFE9-1B3D-5EBD-A72E-80188503C2D2}"/>
              </a:ext>
            </a:extLst>
          </p:cNvPr>
          <p:cNvSpPr txBox="1"/>
          <p:nvPr/>
        </p:nvSpPr>
        <p:spPr>
          <a:xfrm>
            <a:off x="489619" y="6477000"/>
            <a:ext cx="2608471" cy="369332"/>
          </a:xfrm>
          <a:prstGeom prst="rect">
            <a:avLst/>
          </a:prstGeom>
          <a:noFill/>
        </p:spPr>
        <p:txBody>
          <a:bodyPr wrap="none" rtlCol="0">
            <a:spAutoFit/>
          </a:bodyPr>
          <a:lstStyle/>
          <a:p>
            <a:r>
              <a:rPr lang="es-MX" dirty="0"/>
              <a:t>Fuente: ChatGPT, 2026</a:t>
            </a:r>
          </a:p>
        </p:txBody>
      </p:sp>
      <p:sp>
        <p:nvSpPr>
          <p:cNvPr id="6" name="Título 5">
            <a:extLst>
              <a:ext uri="{FF2B5EF4-FFF2-40B4-BE49-F238E27FC236}">
                <a16:creationId xmlns:a16="http://schemas.microsoft.com/office/drawing/2014/main" id="{53BF497F-EA89-8786-D5BB-2D1FBCBA3782}"/>
              </a:ext>
            </a:extLst>
          </p:cNvPr>
          <p:cNvSpPr>
            <a:spLocks noGrp="1"/>
          </p:cNvSpPr>
          <p:nvPr>
            <p:ph type="title"/>
          </p:nvPr>
        </p:nvSpPr>
        <p:spPr/>
        <p:txBody>
          <a:bodyPr/>
          <a:lstStyle/>
          <a:p>
            <a:r>
              <a:rPr lang="es-MX" dirty="0"/>
              <a:t>Ejemplos y Casos de Usos</a:t>
            </a:r>
          </a:p>
        </p:txBody>
      </p:sp>
      <p:pic>
        <p:nvPicPr>
          <p:cNvPr id="3" name="Imagen 2">
            <a:extLst>
              <a:ext uri="{FF2B5EF4-FFF2-40B4-BE49-F238E27FC236}">
                <a16:creationId xmlns:a16="http://schemas.microsoft.com/office/drawing/2014/main" id="{82F57793-40AE-401F-CABE-C7831B1D97D6}"/>
              </a:ext>
            </a:extLst>
          </p:cNvPr>
          <p:cNvPicPr>
            <a:picLocks noChangeAspect="1"/>
          </p:cNvPicPr>
          <p:nvPr/>
        </p:nvPicPr>
        <p:blipFill>
          <a:blip r:embed="rId3">
            <a:extLst>
              <a:ext uri="{28A0092B-C50C-407E-A947-70E740481C1C}">
                <a14:useLocalDpi xmlns:a14="http://schemas.microsoft.com/office/drawing/2010/main" val="0"/>
              </a:ext>
            </a:extLst>
          </a:blip>
          <a:srcRect l="106323" t="15149" r="-106323" b="38163"/>
          <a:stretch>
            <a:fillRect/>
          </a:stretch>
        </p:blipFill>
        <p:spPr>
          <a:xfrm>
            <a:off x="1056899" y="1145893"/>
            <a:ext cx="4082381" cy="2858947"/>
          </a:xfrm>
          <a:prstGeom prst="rect">
            <a:avLst/>
          </a:prstGeom>
        </p:spPr>
      </p:pic>
      <p:pic>
        <p:nvPicPr>
          <p:cNvPr id="4" name="Imagen 3">
            <a:extLst>
              <a:ext uri="{FF2B5EF4-FFF2-40B4-BE49-F238E27FC236}">
                <a16:creationId xmlns:a16="http://schemas.microsoft.com/office/drawing/2014/main" id="{317F0B90-80D8-0A7A-9B46-1C9F22C0AADE}"/>
              </a:ext>
            </a:extLst>
          </p:cNvPr>
          <p:cNvPicPr>
            <a:picLocks noChangeAspect="1"/>
          </p:cNvPicPr>
          <p:nvPr/>
        </p:nvPicPr>
        <p:blipFill>
          <a:blip r:embed="rId3">
            <a:extLst>
              <a:ext uri="{28A0092B-C50C-407E-A947-70E740481C1C}">
                <a14:useLocalDpi xmlns:a14="http://schemas.microsoft.com/office/drawing/2010/main" val="0"/>
              </a:ext>
            </a:extLst>
          </a:blip>
          <a:srcRect t="7026" b="45664"/>
          <a:stretch>
            <a:fillRect/>
          </a:stretch>
        </p:blipFill>
        <p:spPr>
          <a:xfrm>
            <a:off x="810228" y="783676"/>
            <a:ext cx="7893934" cy="5601952"/>
          </a:xfrm>
          <a:prstGeom prst="rect">
            <a:avLst/>
          </a:prstGeom>
        </p:spPr>
      </p:pic>
    </p:spTree>
    <p:extLst>
      <p:ext uri="{BB962C8B-B14F-4D97-AF65-F5344CB8AC3E}">
        <p14:creationId xmlns:p14="http://schemas.microsoft.com/office/powerpoint/2010/main" val="406532811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830885-1281-121D-DF67-8132EA3DFBE4}"/>
            </a:ext>
          </a:extLst>
        </p:cNvPr>
        <p:cNvGrpSpPr/>
        <p:nvPr/>
      </p:nvGrpSpPr>
      <p:grpSpPr>
        <a:xfrm>
          <a:off x="0" y="0"/>
          <a:ext cx="0" cy="0"/>
          <a:chOff x="0" y="0"/>
          <a:chExt cx="0" cy="0"/>
        </a:xfrm>
      </p:grpSpPr>
      <p:sp>
        <p:nvSpPr>
          <p:cNvPr id="4" name="Título 3">
            <a:extLst>
              <a:ext uri="{FF2B5EF4-FFF2-40B4-BE49-F238E27FC236}">
                <a16:creationId xmlns:a16="http://schemas.microsoft.com/office/drawing/2014/main" id="{DEE1820C-23FA-DB6B-F3FA-7C50F4D9CEED}"/>
              </a:ext>
            </a:extLst>
          </p:cNvPr>
          <p:cNvSpPr>
            <a:spLocks noGrp="1"/>
          </p:cNvSpPr>
          <p:nvPr>
            <p:ph type="title"/>
          </p:nvPr>
        </p:nvSpPr>
        <p:spPr/>
        <p:txBody>
          <a:bodyPr/>
          <a:lstStyle/>
          <a:p>
            <a:r>
              <a:rPr lang="es-ES_tradnl" dirty="0"/>
              <a:t>Uso de la IA en Salud</a:t>
            </a:r>
          </a:p>
        </p:txBody>
      </p:sp>
      <p:sp>
        <p:nvSpPr>
          <p:cNvPr id="2" name="CuadroTexto 1">
            <a:extLst>
              <a:ext uri="{FF2B5EF4-FFF2-40B4-BE49-F238E27FC236}">
                <a16:creationId xmlns:a16="http://schemas.microsoft.com/office/drawing/2014/main" id="{F7D9E8FD-4836-9168-B8C6-47BD8F67FF25}"/>
              </a:ext>
            </a:extLst>
          </p:cNvPr>
          <p:cNvSpPr txBox="1"/>
          <p:nvPr/>
        </p:nvSpPr>
        <p:spPr>
          <a:xfrm>
            <a:off x="489619" y="6477000"/>
            <a:ext cx="3467616" cy="369332"/>
          </a:xfrm>
          <a:prstGeom prst="rect">
            <a:avLst/>
          </a:prstGeom>
          <a:noFill/>
        </p:spPr>
        <p:txBody>
          <a:bodyPr wrap="none" rtlCol="0">
            <a:spAutoFit/>
          </a:bodyPr>
          <a:lstStyle/>
          <a:p>
            <a:r>
              <a:rPr lang="es-MX" dirty="0"/>
              <a:t>Fuente: Google Research, 2026</a:t>
            </a:r>
          </a:p>
        </p:txBody>
      </p:sp>
      <p:pic>
        <p:nvPicPr>
          <p:cNvPr id="24" name="Imagen 23">
            <a:extLst>
              <a:ext uri="{FF2B5EF4-FFF2-40B4-BE49-F238E27FC236}">
                <a16:creationId xmlns:a16="http://schemas.microsoft.com/office/drawing/2014/main" id="{66998437-0871-5C9E-CDAA-BDD1395B4681}"/>
              </a:ext>
            </a:extLst>
          </p:cNvPr>
          <p:cNvPicPr>
            <a:picLocks noChangeAspect="1"/>
          </p:cNvPicPr>
          <p:nvPr/>
        </p:nvPicPr>
        <p:blipFill>
          <a:blip r:embed="rId3">
            <a:extLst>
              <a:ext uri="{28A0092B-C50C-407E-A947-70E740481C1C}">
                <a14:useLocalDpi xmlns:a14="http://schemas.microsoft.com/office/drawing/2010/main" val="0"/>
              </a:ext>
            </a:extLst>
          </a:blip>
          <a:srcRect t="15886" b="7238"/>
          <a:stretch>
            <a:fillRect/>
          </a:stretch>
        </p:blipFill>
        <p:spPr>
          <a:xfrm>
            <a:off x="0" y="1093526"/>
            <a:ext cx="9143999" cy="4686385"/>
          </a:xfrm>
          <a:prstGeom prst="rect">
            <a:avLst/>
          </a:prstGeom>
        </p:spPr>
      </p:pic>
    </p:spTree>
    <p:extLst>
      <p:ext uri="{BB962C8B-B14F-4D97-AF65-F5344CB8AC3E}">
        <p14:creationId xmlns:p14="http://schemas.microsoft.com/office/powerpoint/2010/main" val="138732524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885DA8-2C8C-5A5B-3F98-310B842EF802}"/>
            </a:ext>
          </a:extLst>
        </p:cNvPr>
        <p:cNvGrpSpPr/>
        <p:nvPr/>
      </p:nvGrpSpPr>
      <p:grpSpPr>
        <a:xfrm>
          <a:off x="0" y="0"/>
          <a:ext cx="0" cy="0"/>
          <a:chOff x="0" y="0"/>
          <a:chExt cx="0" cy="0"/>
        </a:xfrm>
      </p:grpSpPr>
      <p:sp>
        <p:nvSpPr>
          <p:cNvPr id="4" name="Título 3">
            <a:extLst>
              <a:ext uri="{FF2B5EF4-FFF2-40B4-BE49-F238E27FC236}">
                <a16:creationId xmlns:a16="http://schemas.microsoft.com/office/drawing/2014/main" id="{DC561D3B-3EBC-1883-1E8F-6A2C16715254}"/>
              </a:ext>
            </a:extLst>
          </p:cNvPr>
          <p:cNvSpPr>
            <a:spLocks noGrp="1"/>
          </p:cNvSpPr>
          <p:nvPr>
            <p:ph type="title"/>
          </p:nvPr>
        </p:nvSpPr>
        <p:spPr/>
        <p:txBody>
          <a:bodyPr/>
          <a:lstStyle/>
          <a:p>
            <a:r>
              <a:rPr lang="es-ES_tradnl" dirty="0"/>
              <a:t>Mejorando </a:t>
            </a:r>
            <a:r>
              <a:rPr lang="es-ES_tradnl" dirty="0" err="1"/>
              <a:t>LLMs</a:t>
            </a:r>
            <a:endParaRPr lang="es-ES_tradnl" dirty="0"/>
          </a:p>
        </p:txBody>
      </p:sp>
      <p:sp>
        <p:nvSpPr>
          <p:cNvPr id="2" name="CuadroTexto 1">
            <a:extLst>
              <a:ext uri="{FF2B5EF4-FFF2-40B4-BE49-F238E27FC236}">
                <a16:creationId xmlns:a16="http://schemas.microsoft.com/office/drawing/2014/main" id="{76BAF306-A6E2-3526-D6C1-24ECCC623A2A}"/>
              </a:ext>
            </a:extLst>
          </p:cNvPr>
          <p:cNvSpPr txBox="1"/>
          <p:nvPr/>
        </p:nvSpPr>
        <p:spPr>
          <a:xfrm>
            <a:off x="489619" y="6477000"/>
            <a:ext cx="4006290" cy="369332"/>
          </a:xfrm>
          <a:prstGeom prst="rect">
            <a:avLst/>
          </a:prstGeom>
          <a:noFill/>
        </p:spPr>
        <p:txBody>
          <a:bodyPr wrap="none" rtlCol="0">
            <a:spAutoFit/>
          </a:bodyPr>
          <a:lstStyle/>
          <a:p>
            <a:r>
              <a:rPr lang="es-MX" dirty="0"/>
              <a:t>Fuente: Traducción de Medium, 2026</a:t>
            </a:r>
          </a:p>
        </p:txBody>
      </p:sp>
      <p:pic>
        <p:nvPicPr>
          <p:cNvPr id="36" name="Imagen 35">
            <a:extLst>
              <a:ext uri="{FF2B5EF4-FFF2-40B4-BE49-F238E27FC236}">
                <a16:creationId xmlns:a16="http://schemas.microsoft.com/office/drawing/2014/main" id="{722DC00E-B9E1-56CE-B7DA-002AA15A15F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927652"/>
            <a:ext cx="9148351" cy="5564108"/>
          </a:xfrm>
          <a:prstGeom prst="rect">
            <a:avLst/>
          </a:prstGeom>
        </p:spPr>
      </p:pic>
    </p:spTree>
    <p:extLst>
      <p:ext uri="{BB962C8B-B14F-4D97-AF65-F5344CB8AC3E}">
        <p14:creationId xmlns:p14="http://schemas.microsoft.com/office/powerpoint/2010/main" val="105881440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5F0A25-B7AE-F9A9-D807-8F4B6812E04F}"/>
            </a:ext>
          </a:extLst>
        </p:cNvPr>
        <p:cNvGrpSpPr/>
        <p:nvPr/>
      </p:nvGrpSpPr>
      <p:grpSpPr>
        <a:xfrm>
          <a:off x="0" y="0"/>
          <a:ext cx="0" cy="0"/>
          <a:chOff x="0" y="0"/>
          <a:chExt cx="0" cy="0"/>
        </a:xfrm>
      </p:grpSpPr>
      <p:sp>
        <p:nvSpPr>
          <p:cNvPr id="4" name="Título 3">
            <a:extLst>
              <a:ext uri="{FF2B5EF4-FFF2-40B4-BE49-F238E27FC236}">
                <a16:creationId xmlns:a16="http://schemas.microsoft.com/office/drawing/2014/main" id="{887E2AE2-507D-E610-1A82-9D93FF4465BB}"/>
              </a:ext>
            </a:extLst>
          </p:cNvPr>
          <p:cNvSpPr>
            <a:spLocks noGrp="1"/>
          </p:cNvSpPr>
          <p:nvPr>
            <p:ph type="title"/>
          </p:nvPr>
        </p:nvSpPr>
        <p:spPr/>
        <p:txBody>
          <a:bodyPr/>
          <a:lstStyle/>
          <a:p>
            <a:r>
              <a:rPr lang="es-ES_tradnl" dirty="0"/>
              <a:t>RAG</a:t>
            </a:r>
          </a:p>
        </p:txBody>
      </p:sp>
      <p:sp>
        <p:nvSpPr>
          <p:cNvPr id="2" name="CuadroTexto 1">
            <a:extLst>
              <a:ext uri="{FF2B5EF4-FFF2-40B4-BE49-F238E27FC236}">
                <a16:creationId xmlns:a16="http://schemas.microsoft.com/office/drawing/2014/main" id="{4079470E-B83B-5625-1596-7379295B61D2}"/>
              </a:ext>
            </a:extLst>
          </p:cNvPr>
          <p:cNvSpPr txBox="1"/>
          <p:nvPr/>
        </p:nvSpPr>
        <p:spPr>
          <a:xfrm>
            <a:off x="489619" y="6477000"/>
            <a:ext cx="4006290" cy="369332"/>
          </a:xfrm>
          <a:prstGeom prst="rect">
            <a:avLst/>
          </a:prstGeom>
          <a:noFill/>
        </p:spPr>
        <p:txBody>
          <a:bodyPr wrap="none" rtlCol="0">
            <a:spAutoFit/>
          </a:bodyPr>
          <a:lstStyle/>
          <a:p>
            <a:r>
              <a:rPr lang="es-MX" dirty="0"/>
              <a:t>Fuente: Traducción de Medium, 2026</a:t>
            </a:r>
          </a:p>
        </p:txBody>
      </p:sp>
      <p:pic>
        <p:nvPicPr>
          <p:cNvPr id="38" name="Imagen 37">
            <a:extLst>
              <a:ext uri="{FF2B5EF4-FFF2-40B4-BE49-F238E27FC236}">
                <a16:creationId xmlns:a16="http://schemas.microsoft.com/office/drawing/2014/main" id="{9103A77C-251F-C700-020E-E2436AE28A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876871"/>
            <a:ext cx="9141954" cy="5139615"/>
          </a:xfrm>
          <a:prstGeom prst="rect">
            <a:avLst/>
          </a:prstGeom>
        </p:spPr>
      </p:pic>
    </p:spTree>
    <p:extLst>
      <p:ext uri="{BB962C8B-B14F-4D97-AF65-F5344CB8AC3E}">
        <p14:creationId xmlns:p14="http://schemas.microsoft.com/office/powerpoint/2010/main" val="148074486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A80422-11E1-34B0-CE72-06424B86E43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DB4ABB0-E633-A682-ED34-B6370E3E01E9}"/>
              </a:ext>
            </a:extLst>
          </p:cNvPr>
          <p:cNvSpPr>
            <a:spLocks noGrp="1"/>
          </p:cNvSpPr>
          <p:nvPr>
            <p:ph type="title"/>
          </p:nvPr>
        </p:nvSpPr>
        <p:spPr>
          <a:xfrm>
            <a:off x="-1" y="0"/>
            <a:ext cx="9143999" cy="941736"/>
          </a:xfrm>
        </p:spPr>
        <p:txBody>
          <a:bodyPr/>
          <a:lstStyle/>
          <a:p>
            <a:pPr algn="ctr"/>
            <a:r>
              <a:rPr lang="es-MX" dirty="0"/>
              <a:t>Agentes</a:t>
            </a:r>
            <a:endParaRPr dirty="0"/>
          </a:p>
        </p:txBody>
      </p:sp>
      <p:pic>
        <p:nvPicPr>
          <p:cNvPr id="41" name="Imagen 40">
            <a:extLst>
              <a:ext uri="{FF2B5EF4-FFF2-40B4-BE49-F238E27FC236}">
                <a16:creationId xmlns:a16="http://schemas.microsoft.com/office/drawing/2014/main" id="{DFB07C68-5DB6-31E2-A201-8952B99C602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749559"/>
            <a:ext cx="9145159" cy="6096773"/>
          </a:xfrm>
          <a:prstGeom prst="rect">
            <a:avLst/>
          </a:prstGeom>
        </p:spPr>
      </p:pic>
      <p:sp>
        <p:nvSpPr>
          <p:cNvPr id="3" name="CuadroTexto 2">
            <a:extLst>
              <a:ext uri="{FF2B5EF4-FFF2-40B4-BE49-F238E27FC236}">
                <a16:creationId xmlns:a16="http://schemas.microsoft.com/office/drawing/2014/main" id="{3FFE03DC-3D35-B1F6-BAFB-69F0A3E836F6}"/>
              </a:ext>
            </a:extLst>
          </p:cNvPr>
          <p:cNvSpPr txBox="1"/>
          <p:nvPr/>
        </p:nvSpPr>
        <p:spPr>
          <a:xfrm>
            <a:off x="489619" y="6477000"/>
            <a:ext cx="2608471" cy="369332"/>
          </a:xfrm>
          <a:prstGeom prst="rect">
            <a:avLst/>
          </a:prstGeom>
          <a:noFill/>
        </p:spPr>
        <p:txBody>
          <a:bodyPr wrap="none" rtlCol="0">
            <a:spAutoFit/>
          </a:bodyPr>
          <a:lstStyle/>
          <a:p>
            <a:r>
              <a:rPr lang="es-MX" dirty="0"/>
              <a:t>Fuente: ChatGPT, 2026</a:t>
            </a:r>
          </a:p>
        </p:txBody>
      </p:sp>
    </p:spTree>
    <p:extLst>
      <p:ext uri="{BB962C8B-B14F-4D97-AF65-F5344CB8AC3E}">
        <p14:creationId xmlns:p14="http://schemas.microsoft.com/office/powerpoint/2010/main" val="71256105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EBAA44-08CB-05D1-8602-A3C797069DB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8790548-D8A6-153B-DB1F-DE49610ACBA5}"/>
              </a:ext>
            </a:extLst>
          </p:cNvPr>
          <p:cNvSpPr>
            <a:spLocks noGrp="1"/>
          </p:cNvSpPr>
          <p:nvPr>
            <p:ph type="title"/>
          </p:nvPr>
        </p:nvSpPr>
        <p:spPr>
          <a:xfrm>
            <a:off x="-1" y="0"/>
            <a:ext cx="9143999" cy="941736"/>
          </a:xfrm>
        </p:spPr>
        <p:txBody>
          <a:bodyPr/>
          <a:lstStyle/>
          <a:p>
            <a:pPr algn="ctr"/>
            <a:r>
              <a:rPr lang="es-419" dirty="0"/>
              <a:t>Agentes</a:t>
            </a:r>
            <a:endParaRPr dirty="0"/>
          </a:p>
        </p:txBody>
      </p:sp>
      <p:pic>
        <p:nvPicPr>
          <p:cNvPr id="43" name="Imagen 42">
            <a:extLst>
              <a:ext uri="{FF2B5EF4-FFF2-40B4-BE49-F238E27FC236}">
                <a16:creationId xmlns:a16="http://schemas.microsoft.com/office/drawing/2014/main" id="{8B6C34D5-DAA6-3069-717F-94887B87E46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89" y="1032433"/>
            <a:ext cx="9137711" cy="4563705"/>
          </a:xfrm>
          <a:prstGeom prst="rect">
            <a:avLst/>
          </a:prstGeom>
        </p:spPr>
      </p:pic>
      <p:sp>
        <p:nvSpPr>
          <p:cNvPr id="3" name="CuadroTexto 2">
            <a:extLst>
              <a:ext uri="{FF2B5EF4-FFF2-40B4-BE49-F238E27FC236}">
                <a16:creationId xmlns:a16="http://schemas.microsoft.com/office/drawing/2014/main" id="{61B98DB4-B507-156C-1E82-1F5342BAAD54}"/>
              </a:ext>
            </a:extLst>
          </p:cNvPr>
          <p:cNvSpPr txBox="1"/>
          <p:nvPr/>
        </p:nvSpPr>
        <p:spPr>
          <a:xfrm>
            <a:off x="489619" y="6477000"/>
            <a:ext cx="2608471" cy="369332"/>
          </a:xfrm>
          <a:prstGeom prst="rect">
            <a:avLst/>
          </a:prstGeom>
          <a:noFill/>
        </p:spPr>
        <p:txBody>
          <a:bodyPr wrap="none" rtlCol="0">
            <a:spAutoFit/>
          </a:bodyPr>
          <a:lstStyle/>
          <a:p>
            <a:r>
              <a:rPr lang="es-MX" dirty="0"/>
              <a:t>Fuente: ChatGPT, 2026</a:t>
            </a:r>
          </a:p>
        </p:txBody>
      </p:sp>
    </p:spTree>
    <p:extLst>
      <p:ext uri="{BB962C8B-B14F-4D97-AF65-F5344CB8AC3E}">
        <p14:creationId xmlns:p14="http://schemas.microsoft.com/office/powerpoint/2010/main" val="22772499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9C7EAE-7241-A2F5-BB70-1CDFE02DC48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0D49824-4458-650D-B47D-1F7C69F3B40B}"/>
              </a:ext>
            </a:extLst>
          </p:cNvPr>
          <p:cNvSpPr>
            <a:spLocks noGrp="1"/>
          </p:cNvSpPr>
          <p:nvPr>
            <p:ph type="title"/>
          </p:nvPr>
        </p:nvSpPr>
        <p:spPr>
          <a:xfrm>
            <a:off x="-1" y="0"/>
            <a:ext cx="9143999" cy="941736"/>
          </a:xfrm>
        </p:spPr>
        <p:txBody>
          <a:bodyPr/>
          <a:lstStyle/>
          <a:p>
            <a:r>
              <a:rPr lang="es-419" dirty="0"/>
              <a:t>Agentes</a:t>
            </a:r>
            <a:endParaRPr dirty="0"/>
          </a:p>
        </p:txBody>
      </p:sp>
      <p:pic>
        <p:nvPicPr>
          <p:cNvPr id="47" name="Imagen 46">
            <a:extLst>
              <a:ext uri="{FF2B5EF4-FFF2-40B4-BE49-F238E27FC236}">
                <a16:creationId xmlns:a16="http://schemas.microsoft.com/office/drawing/2014/main" id="{D35EEDD5-100E-45FB-1D87-C6CC138C085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00498" y="0"/>
            <a:ext cx="5143500" cy="6858000"/>
          </a:xfrm>
          <a:prstGeom prst="rect">
            <a:avLst/>
          </a:prstGeom>
        </p:spPr>
      </p:pic>
      <p:sp>
        <p:nvSpPr>
          <p:cNvPr id="3" name="CuadroTexto 2">
            <a:extLst>
              <a:ext uri="{FF2B5EF4-FFF2-40B4-BE49-F238E27FC236}">
                <a16:creationId xmlns:a16="http://schemas.microsoft.com/office/drawing/2014/main" id="{0AD38141-87BF-26D0-D5B1-BC1174A9D909}"/>
              </a:ext>
            </a:extLst>
          </p:cNvPr>
          <p:cNvSpPr txBox="1"/>
          <p:nvPr/>
        </p:nvSpPr>
        <p:spPr>
          <a:xfrm>
            <a:off x="489619" y="6477000"/>
            <a:ext cx="2608471" cy="369332"/>
          </a:xfrm>
          <a:prstGeom prst="rect">
            <a:avLst/>
          </a:prstGeom>
          <a:noFill/>
        </p:spPr>
        <p:txBody>
          <a:bodyPr wrap="none" rtlCol="0">
            <a:spAutoFit/>
          </a:bodyPr>
          <a:lstStyle/>
          <a:p>
            <a:r>
              <a:rPr lang="es-MX" dirty="0"/>
              <a:t>Fuente: ChatGPT, 2026</a:t>
            </a:r>
          </a:p>
        </p:txBody>
      </p:sp>
    </p:spTree>
    <p:extLst>
      <p:ext uri="{BB962C8B-B14F-4D97-AF65-F5344CB8AC3E}">
        <p14:creationId xmlns:p14="http://schemas.microsoft.com/office/powerpoint/2010/main" val="3613594201"/>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00BCC6-3FF3-A8E1-5DE7-C6BA7632363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A2F9C99-45AB-259D-71CA-75BEA4C3F959}"/>
              </a:ext>
            </a:extLst>
          </p:cNvPr>
          <p:cNvSpPr>
            <a:spLocks noGrp="1"/>
          </p:cNvSpPr>
          <p:nvPr>
            <p:ph type="title"/>
          </p:nvPr>
        </p:nvSpPr>
        <p:spPr>
          <a:xfrm>
            <a:off x="-1" y="0"/>
            <a:ext cx="9143999" cy="941736"/>
          </a:xfrm>
        </p:spPr>
        <p:txBody>
          <a:bodyPr/>
          <a:lstStyle/>
          <a:p>
            <a:pPr algn="ctr"/>
            <a:r>
              <a:rPr lang="es-ES" dirty="0"/>
              <a:t>Agentes</a:t>
            </a:r>
            <a:endParaRPr dirty="0"/>
          </a:p>
        </p:txBody>
      </p:sp>
      <p:pic>
        <p:nvPicPr>
          <p:cNvPr id="22" name="Imagen 21">
            <a:extLst>
              <a:ext uri="{FF2B5EF4-FFF2-40B4-BE49-F238E27FC236}">
                <a16:creationId xmlns:a16="http://schemas.microsoft.com/office/drawing/2014/main" id="{AA454DBC-505F-F7B2-B052-783C735F5D8A}"/>
              </a:ext>
            </a:extLst>
          </p:cNvPr>
          <p:cNvPicPr>
            <a:picLocks noChangeAspect="1"/>
          </p:cNvPicPr>
          <p:nvPr/>
        </p:nvPicPr>
        <p:blipFill>
          <a:blip r:embed="rId3">
            <a:extLst>
              <a:ext uri="{28A0092B-C50C-407E-A947-70E740481C1C}">
                <a14:useLocalDpi xmlns:a14="http://schemas.microsoft.com/office/drawing/2010/main" val="0"/>
              </a:ext>
            </a:extLst>
          </a:blip>
          <a:srcRect t="12058"/>
          <a:stretch>
            <a:fillRect/>
          </a:stretch>
        </p:blipFill>
        <p:spPr>
          <a:xfrm>
            <a:off x="0" y="890547"/>
            <a:ext cx="9143998" cy="5360945"/>
          </a:xfrm>
          <a:prstGeom prst="rect">
            <a:avLst/>
          </a:prstGeom>
        </p:spPr>
      </p:pic>
      <p:sp>
        <p:nvSpPr>
          <p:cNvPr id="3" name="CuadroTexto 2">
            <a:extLst>
              <a:ext uri="{FF2B5EF4-FFF2-40B4-BE49-F238E27FC236}">
                <a16:creationId xmlns:a16="http://schemas.microsoft.com/office/drawing/2014/main" id="{5FEE377D-E95F-0556-B396-EDE1F9F9DA6E}"/>
              </a:ext>
            </a:extLst>
          </p:cNvPr>
          <p:cNvSpPr txBox="1"/>
          <p:nvPr/>
        </p:nvSpPr>
        <p:spPr>
          <a:xfrm>
            <a:off x="489619" y="6477000"/>
            <a:ext cx="2608471" cy="369332"/>
          </a:xfrm>
          <a:prstGeom prst="rect">
            <a:avLst/>
          </a:prstGeom>
          <a:noFill/>
        </p:spPr>
        <p:txBody>
          <a:bodyPr wrap="none" rtlCol="0">
            <a:spAutoFit/>
          </a:bodyPr>
          <a:lstStyle/>
          <a:p>
            <a:r>
              <a:rPr lang="es-MX" dirty="0"/>
              <a:t>Fuente: ChatGPT, 2026</a:t>
            </a:r>
          </a:p>
        </p:txBody>
      </p:sp>
    </p:spTree>
    <p:extLst>
      <p:ext uri="{BB962C8B-B14F-4D97-AF65-F5344CB8AC3E}">
        <p14:creationId xmlns:p14="http://schemas.microsoft.com/office/powerpoint/2010/main" val="227227016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75D2E0-0D64-BBF0-3E8F-96B3BED6DC7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5E70258-C01A-B41F-9D26-55D7D7702067}"/>
              </a:ext>
            </a:extLst>
          </p:cNvPr>
          <p:cNvSpPr>
            <a:spLocks noGrp="1"/>
          </p:cNvSpPr>
          <p:nvPr>
            <p:ph type="title"/>
          </p:nvPr>
        </p:nvSpPr>
        <p:spPr>
          <a:xfrm>
            <a:off x="-1" y="0"/>
            <a:ext cx="9143999" cy="941736"/>
          </a:xfrm>
        </p:spPr>
        <p:txBody>
          <a:bodyPr/>
          <a:lstStyle/>
          <a:p>
            <a:pPr algn="ctr"/>
            <a:r>
              <a:rPr lang="es-ES" dirty="0"/>
              <a:t>Agentes</a:t>
            </a:r>
            <a:endParaRPr dirty="0"/>
          </a:p>
        </p:txBody>
      </p:sp>
      <p:pic>
        <p:nvPicPr>
          <p:cNvPr id="57" name="Imagen 56">
            <a:extLst>
              <a:ext uri="{FF2B5EF4-FFF2-40B4-BE49-F238E27FC236}">
                <a16:creationId xmlns:a16="http://schemas.microsoft.com/office/drawing/2014/main" id="{5E5826AC-D5CD-E1FF-3C94-8ED141061C4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109919"/>
            <a:ext cx="9143998" cy="5009226"/>
          </a:xfrm>
          <a:prstGeom prst="rect">
            <a:avLst/>
          </a:prstGeom>
        </p:spPr>
      </p:pic>
      <p:sp>
        <p:nvSpPr>
          <p:cNvPr id="3" name="CuadroTexto 2">
            <a:extLst>
              <a:ext uri="{FF2B5EF4-FFF2-40B4-BE49-F238E27FC236}">
                <a16:creationId xmlns:a16="http://schemas.microsoft.com/office/drawing/2014/main" id="{1B5B020F-5914-B242-B055-D52A7FE947B8}"/>
              </a:ext>
            </a:extLst>
          </p:cNvPr>
          <p:cNvSpPr txBox="1"/>
          <p:nvPr/>
        </p:nvSpPr>
        <p:spPr>
          <a:xfrm>
            <a:off x="489619" y="6477000"/>
            <a:ext cx="2608471" cy="369332"/>
          </a:xfrm>
          <a:prstGeom prst="rect">
            <a:avLst/>
          </a:prstGeom>
          <a:noFill/>
        </p:spPr>
        <p:txBody>
          <a:bodyPr wrap="none" rtlCol="0">
            <a:spAutoFit/>
          </a:bodyPr>
          <a:lstStyle/>
          <a:p>
            <a:r>
              <a:rPr lang="es-MX" dirty="0"/>
              <a:t>Fuente: ChatGPT, 2026</a:t>
            </a:r>
          </a:p>
        </p:txBody>
      </p:sp>
    </p:spTree>
    <p:extLst>
      <p:ext uri="{BB962C8B-B14F-4D97-AF65-F5344CB8AC3E}">
        <p14:creationId xmlns:p14="http://schemas.microsoft.com/office/powerpoint/2010/main" val="212734270"/>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54FEB6-D0FD-9856-9635-B1BC31366C1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EDB23FF-958C-BE9A-3D93-45BFEA6EC176}"/>
              </a:ext>
            </a:extLst>
          </p:cNvPr>
          <p:cNvSpPr>
            <a:spLocks noGrp="1"/>
          </p:cNvSpPr>
          <p:nvPr>
            <p:ph type="title"/>
          </p:nvPr>
        </p:nvSpPr>
        <p:spPr>
          <a:xfrm>
            <a:off x="-1" y="0"/>
            <a:ext cx="9143999" cy="941736"/>
          </a:xfrm>
        </p:spPr>
        <p:txBody>
          <a:bodyPr/>
          <a:lstStyle/>
          <a:p>
            <a:pPr algn="ctr"/>
            <a:r>
              <a:rPr lang="es-ES" dirty="0"/>
              <a:t>Agente </a:t>
            </a:r>
            <a:r>
              <a:rPr lang="es-ES" dirty="0" err="1"/>
              <a:t>Triage</a:t>
            </a:r>
            <a:endParaRPr dirty="0"/>
          </a:p>
        </p:txBody>
      </p:sp>
      <p:pic>
        <p:nvPicPr>
          <p:cNvPr id="63" name="Imagen 62">
            <a:extLst>
              <a:ext uri="{FF2B5EF4-FFF2-40B4-BE49-F238E27FC236}">
                <a16:creationId xmlns:a16="http://schemas.microsoft.com/office/drawing/2014/main" id="{CFCD526F-00EA-4168-16ED-6033016F5B4E}"/>
              </a:ext>
            </a:extLst>
          </p:cNvPr>
          <p:cNvPicPr>
            <a:picLocks noChangeAspect="1"/>
          </p:cNvPicPr>
          <p:nvPr/>
        </p:nvPicPr>
        <p:blipFill>
          <a:blip r:embed="rId3">
            <a:extLst>
              <a:ext uri="{28A0092B-C50C-407E-A947-70E740481C1C}">
                <a14:useLocalDpi xmlns:a14="http://schemas.microsoft.com/office/drawing/2010/main" val="0"/>
              </a:ext>
            </a:extLst>
          </a:blip>
          <a:srcRect t="9323"/>
          <a:stretch>
            <a:fillRect/>
          </a:stretch>
        </p:blipFill>
        <p:spPr>
          <a:xfrm>
            <a:off x="23757" y="1126066"/>
            <a:ext cx="9120243" cy="5513316"/>
          </a:xfrm>
          <a:prstGeom prst="rect">
            <a:avLst/>
          </a:prstGeom>
        </p:spPr>
      </p:pic>
      <p:sp>
        <p:nvSpPr>
          <p:cNvPr id="3" name="CuadroTexto 2">
            <a:extLst>
              <a:ext uri="{FF2B5EF4-FFF2-40B4-BE49-F238E27FC236}">
                <a16:creationId xmlns:a16="http://schemas.microsoft.com/office/drawing/2014/main" id="{E5FD21F4-6138-2659-B414-E4A47AB30C3C}"/>
              </a:ext>
            </a:extLst>
          </p:cNvPr>
          <p:cNvSpPr txBox="1"/>
          <p:nvPr/>
        </p:nvSpPr>
        <p:spPr>
          <a:xfrm>
            <a:off x="489619" y="6477000"/>
            <a:ext cx="4515019" cy="369332"/>
          </a:xfrm>
          <a:prstGeom prst="rect">
            <a:avLst/>
          </a:prstGeom>
          <a:noFill/>
        </p:spPr>
        <p:txBody>
          <a:bodyPr wrap="none" rtlCol="0">
            <a:spAutoFit/>
          </a:bodyPr>
          <a:lstStyle/>
          <a:p>
            <a:r>
              <a:rPr lang="es-MX" dirty="0"/>
              <a:t>Fuente: ChatGPT con datos propios, 2026</a:t>
            </a:r>
          </a:p>
        </p:txBody>
      </p:sp>
    </p:spTree>
    <p:extLst>
      <p:ext uri="{BB962C8B-B14F-4D97-AF65-F5344CB8AC3E}">
        <p14:creationId xmlns:p14="http://schemas.microsoft.com/office/powerpoint/2010/main" val="1685642664"/>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490A5A-1483-6D8B-C359-B23880471B1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11070BC-3FF0-930A-B44E-CBC66A80BBFC}"/>
              </a:ext>
            </a:extLst>
          </p:cNvPr>
          <p:cNvSpPr>
            <a:spLocks noGrp="1"/>
          </p:cNvSpPr>
          <p:nvPr>
            <p:ph type="title"/>
          </p:nvPr>
        </p:nvSpPr>
        <p:spPr>
          <a:xfrm>
            <a:off x="-1" y="0"/>
            <a:ext cx="9143999" cy="941736"/>
          </a:xfrm>
        </p:spPr>
        <p:txBody>
          <a:bodyPr/>
          <a:lstStyle/>
          <a:p>
            <a:pPr algn="ctr"/>
            <a:r>
              <a:rPr lang="es-ES" dirty="0"/>
              <a:t>Agente Documentación Clínica</a:t>
            </a:r>
            <a:endParaRPr dirty="0"/>
          </a:p>
        </p:txBody>
      </p:sp>
      <p:pic>
        <p:nvPicPr>
          <p:cNvPr id="65" name="Imagen 64">
            <a:extLst>
              <a:ext uri="{FF2B5EF4-FFF2-40B4-BE49-F238E27FC236}">
                <a16:creationId xmlns:a16="http://schemas.microsoft.com/office/drawing/2014/main" id="{EA69C8E8-67D0-7F8F-8808-EB869150B72F}"/>
              </a:ext>
            </a:extLst>
          </p:cNvPr>
          <p:cNvPicPr>
            <a:picLocks noChangeAspect="1"/>
          </p:cNvPicPr>
          <p:nvPr/>
        </p:nvPicPr>
        <p:blipFill>
          <a:blip r:embed="rId3">
            <a:extLst>
              <a:ext uri="{28A0092B-C50C-407E-A947-70E740481C1C}">
                <a14:useLocalDpi xmlns:a14="http://schemas.microsoft.com/office/drawing/2010/main" val="0"/>
              </a:ext>
            </a:extLst>
          </a:blip>
          <a:srcRect t="9669"/>
          <a:stretch>
            <a:fillRect/>
          </a:stretch>
        </p:blipFill>
        <p:spPr>
          <a:xfrm>
            <a:off x="5340" y="973667"/>
            <a:ext cx="9138660" cy="5503333"/>
          </a:xfrm>
          <a:prstGeom prst="rect">
            <a:avLst/>
          </a:prstGeom>
        </p:spPr>
      </p:pic>
      <p:sp>
        <p:nvSpPr>
          <p:cNvPr id="3" name="CuadroTexto 2">
            <a:extLst>
              <a:ext uri="{FF2B5EF4-FFF2-40B4-BE49-F238E27FC236}">
                <a16:creationId xmlns:a16="http://schemas.microsoft.com/office/drawing/2014/main" id="{1761FB9D-8148-9C70-46B2-6992E21C7D6F}"/>
              </a:ext>
            </a:extLst>
          </p:cNvPr>
          <p:cNvSpPr txBox="1"/>
          <p:nvPr/>
        </p:nvSpPr>
        <p:spPr>
          <a:xfrm>
            <a:off x="489619" y="6477000"/>
            <a:ext cx="4515019" cy="369332"/>
          </a:xfrm>
          <a:prstGeom prst="rect">
            <a:avLst/>
          </a:prstGeom>
          <a:noFill/>
        </p:spPr>
        <p:txBody>
          <a:bodyPr wrap="none" rtlCol="0">
            <a:spAutoFit/>
          </a:bodyPr>
          <a:lstStyle/>
          <a:p>
            <a:r>
              <a:rPr lang="es-MX" dirty="0"/>
              <a:t>Fuente: ChatGPT con datos propios, 2026</a:t>
            </a:r>
          </a:p>
        </p:txBody>
      </p:sp>
    </p:spTree>
    <p:extLst>
      <p:ext uri="{BB962C8B-B14F-4D97-AF65-F5344CB8AC3E}">
        <p14:creationId xmlns:p14="http://schemas.microsoft.com/office/powerpoint/2010/main" val="1258917942"/>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6242BC-9559-F402-0B62-1AF0CF4FCE9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81CC97F-B313-B8D8-8F4B-2E80F39DBE3C}"/>
              </a:ext>
            </a:extLst>
          </p:cNvPr>
          <p:cNvSpPr>
            <a:spLocks noGrp="1"/>
          </p:cNvSpPr>
          <p:nvPr>
            <p:ph type="title"/>
          </p:nvPr>
        </p:nvSpPr>
        <p:spPr>
          <a:xfrm>
            <a:off x="-1" y="0"/>
            <a:ext cx="9143999" cy="941736"/>
          </a:xfrm>
        </p:spPr>
        <p:txBody>
          <a:bodyPr/>
          <a:lstStyle/>
          <a:p>
            <a:pPr algn="ctr"/>
            <a:r>
              <a:rPr lang="es-ES" dirty="0"/>
              <a:t>Agente de Apoyo a Diagnóstico</a:t>
            </a:r>
            <a:endParaRPr dirty="0"/>
          </a:p>
        </p:txBody>
      </p:sp>
      <p:pic>
        <p:nvPicPr>
          <p:cNvPr id="67" name="Imagen 66">
            <a:extLst>
              <a:ext uri="{FF2B5EF4-FFF2-40B4-BE49-F238E27FC236}">
                <a16:creationId xmlns:a16="http://schemas.microsoft.com/office/drawing/2014/main" id="{5D2EB4CD-EF3C-8768-18FC-8A6BEF19C875}"/>
              </a:ext>
            </a:extLst>
          </p:cNvPr>
          <p:cNvPicPr>
            <a:picLocks noChangeAspect="1"/>
          </p:cNvPicPr>
          <p:nvPr/>
        </p:nvPicPr>
        <p:blipFill>
          <a:blip r:embed="rId3">
            <a:extLst>
              <a:ext uri="{28A0092B-C50C-407E-A947-70E740481C1C}">
                <a14:useLocalDpi xmlns:a14="http://schemas.microsoft.com/office/drawing/2010/main" val="0"/>
              </a:ext>
            </a:extLst>
          </a:blip>
          <a:srcRect t="8141"/>
          <a:stretch>
            <a:fillRect/>
          </a:stretch>
        </p:blipFill>
        <p:spPr>
          <a:xfrm>
            <a:off x="0" y="941736"/>
            <a:ext cx="9144000" cy="5599732"/>
          </a:xfrm>
          <a:prstGeom prst="rect">
            <a:avLst/>
          </a:prstGeom>
        </p:spPr>
      </p:pic>
      <p:sp>
        <p:nvSpPr>
          <p:cNvPr id="3" name="CuadroTexto 2">
            <a:extLst>
              <a:ext uri="{FF2B5EF4-FFF2-40B4-BE49-F238E27FC236}">
                <a16:creationId xmlns:a16="http://schemas.microsoft.com/office/drawing/2014/main" id="{EE42F8C0-F074-0AC1-EDFD-014F8F13C40B}"/>
              </a:ext>
            </a:extLst>
          </p:cNvPr>
          <p:cNvSpPr txBox="1"/>
          <p:nvPr/>
        </p:nvSpPr>
        <p:spPr>
          <a:xfrm>
            <a:off x="489619" y="6477000"/>
            <a:ext cx="4515019" cy="369332"/>
          </a:xfrm>
          <a:prstGeom prst="rect">
            <a:avLst/>
          </a:prstGeom>
          <a:noFill/>
        </p:spPr>
        <p:txBody>
          <a:bodyPr wrap="none" rtlCol="0">
            <a:spAutoFit/>
          </a:bodyPr>
          <a:lstStyle/>
          <a:p>
            <a:r>
              <a:rPr lang="es-MX" dirty="0"/>
              <a:t>Fuente: ChatGPT con datos propios, 2026</a:t>
            </a:r>
          </a:p>
        </p:txBody>
      </p:sp>
    </p:spTree>
    <p:extLst>
      <p:ext uri="{BB962C8B-B14F-4D97-AF65-F5344CB8AC3E}">
        <p14:creationId xmlns:p14="http://schemas.microsoft.com/office/powerpoint/2010/main" val="1328798193"/>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5B49E4-F7AC-80CC-534E-C1F654EB8F9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02F9F9F-2602-7339-DB4E-AD2E1AA99042}"/>
              </a:ext>
            </a:extLst>
          </p:cNvPr>
          <p:cNvSpPr>
            <a:spLocks noGrp="1"/>
          </p:cNvSpPr>
          <p:nvPr>
            <p:ph type="title"/>
          </p:nvPr>
        </p:nvSpPr>
        <p:spPr>
          <a:xfrm>
            <a:off x="-1" y="0"/>
            <a:ext cx="9143999" cy="941736"/>
          </a:xfrm>
        </p:spPr>
        <p:txBody>
          <a:bodyPr/>
          <a:lstStyle/>
          <a:p>
            <a:pPr algn="ctr"/>
            <a:r>
              <a:rPr lang="es-ES" dirty="0"/>
              <a:t>Agente para Diabetes</a:t>
            </a:r>
            <a:endParaRPr dirty="0"/>
          </a:p>
        </p:txBody>
      </p:sp>
      <p:pic>
        <p:nvPicPr>
          <p:cNvPr id="69" name="Imagen 68">
            <a:extLst>
              <a:ext uri="{FF2B5EF4-FFF2-40B4-BE49-F238E27FC236}">
                <a16:creationId xmlns:a16="http://schemas.microsoft.com/office/drawing/2014/main" id="{F9C68209-08FD-18E6-7A48-42C84720A96F}"/>
              </a:ext>
            </a:extLst>
          </p:cNvPr>
          <p:cNvPicPr>
            <a:picLocks noChangeAspect="1"/>
          </p:cNvPicPr>
          <p:nvPr/>
        </p:nvPicPr>
        <p:blipFill>
          <a:blip r:embed="rId3">
            <a:extLst>
              <a:ext uri="{28A0092B-C50C-407E-A947-70E740481C1C}">
                <a14:useLocalDpi xmlns:a14="http://schemas.microsoft.com/office/drawing/2010/main" val="0"/>
              </a:ext>
            </a:extLst>
          </a:blip>
          <a:srcRect t="16843"/>
          <a:stretch>
            <a:fillRect/>
          </a:stretch>
        </p:blipFill>
        <p:spPr>
          <a:xfrm>
            <a:off x="3310465" y="738612"/>
            <a:ext cx="4896557" cy="6107719"/>
          </a:xfrm>
          <a:prstGeom prst="rect">
            <a:avLst/>
          </a:prstGeom>
        </p:spPr>
      </p:pic>
      <p:sp>
        <p:nvSpPr>
          <p:cNvPr id="3" name="CuadroTexto 2">
            <a:extLst>
              <a:ext uri="{FF2B5EF4-FFF2-40B4-BE49-F238E27FC236}">
                <a16:creationId xmlns:a16="http://schemas.microsoft.com/office/drawing/2014/main" id="{2A4D4905-D48A-A8F1-9A23-7D6E95571149}"/>
              </a:ext>
            </a:extLst>
          </p:cNvPr>
          <p:cNvSpPr txBox="1"/>
          <p:nvPr/>
        </p:nvSpPr>
        <p:spPr>
          <a:xfrm>
            <a:off x="68886" y="4135582"/>
            <a:ext cx="3172692" cy="646331"/>
          </a:xfrm>
          <a:prstGeom prst="rect">
            <a:avLst/>
          </a:prstGeom>
          <a:noFill/>
        </p:spPr>
        <p:txBody>
          <a:bodyPr wrap="square" rtlCol="0">
            <a:spAutoFit/>
          </a:bodyPr>
          <a:lstStyle/>
          <a:p>
            <a:r>
              <a:rPr lang="es-MX" dirty="0"/>
              <a:t>Fuente: ChatGPT con datos propios, 2026</a:t>
            </a:r>
          </a:p>
        </p:txBody>
      </p:sp>
    </p:spTree>
    <p:extLst>
      <p:ext uri="{BB962C8B-B14F-4D97-AF65-F5344CB8AC3E}">
        <p14:creationId xmlns:p14="http://schemas.microsoft.com/office/powerpoint/2010/main" val="1492374650"/>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B025AB-131D-6C18-DBD7-5AA9B384182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7E5C43D-8F5C-6561-1D46-B075A817DD9D}"/>
              </a:ext>
            </a:extLst>
          </p:cNvPr>
          <p:cNvSpPr>
            <a:spLocks noGrp="1"/>
          </p:cNvSpPr>
          <p:nvPr>
            <p:ph type="title"/>
          </p:nvPr>
        </p:nvSpPr>
        <p:spPr>
          <a:xfrm>
            <a:off x="-1" y="0"/>
            <a:ext cx="9143999" cy="941736"/>
          </a:xfrm>
        </p:spPr>
        <p:txBody>
          <a:bodyPr/>
          <a:lstStyle/>
          <a:p>
            <a:pPr algn="ctr"/>
            <a:r>
              <a:rPr lang="es-ES" dirty="0"/>
              <a:t>Agente Hospital </a:t>
            </a:r>
            <a:r>
              <a:rPr lang="es-ES" dirty="0" err="1"/>
              <a:t>Adminsitrativo</a:t>
            </a:r>
            <a:endParaRPr dirty="0"/>
          </a:p>
        </p:txBody>
      </p:sp>
      <p:pic>
        <p:nvPicPr>
          <p:cNvPr id="71" name="Imagen 70">
            <a:extLst>
              <a:ext uri="{FF2B5EF4-FFF2-40B4-BE49-F238E27FC236}">
                <a16:creationId xmlns:a16="http://schemas.microsoft.com/office/drawing/2014/main" id="{FEC761E8-8F9A-3D33-9238-C39508AACCB5}"/>
              </a:ext>
            </a:extLst>
          </p:cNvPr>
          <p:cNvPicPr>
            <a:picLocks noChangeAspect="1"/>
          </p:cNvPicPr>
          <p:nvPr/>
        </p:nvPicPr>
        <p:blipFill>
          <a:blip r:embed="rId3">
            <a:extLst>
              <a:ext uri="{28A0092B-C50C-407E-A947-70E740481C1C}">
                <a14:useLocalDpi xmlns:a14="http://schemas.microsoft.com/office/drawing/2010/main" val="0"/>
              </a:ext>
            </a:extLst>
          </a:blip>
          <a:srcRect t="10139"/>
          <a:stretch>
            <a:fillRect/>
          </a:stretch>
        </p:blipFill>
        <p:spPr>
          <a:xfrm>
            <a:off x="0" y="941736"/>
            <a:ext cx="9144000" cy="5477935"/>
          </a:xfrm>
          <a:prstGeom prst="rect">
            <a:avLst/>
          </a:prstGeom>
        </p:spPr>
      </p:pic>
      <p:sp>
        <p:nvSpPr>
          <p:cNvPr id="3" name="CuadroTexto 2">
            <a:extLst>
              <a:ext uri="{FF2B5EF4-FFF2-40B4-BE49-F238E27FC236}">
                <a16:creationId xmlns:a16="http://schemas.microsoft.com/office/drawing/2014/main" id="{D2AF486B-FE0C-20D9-2500-A0BD1E2B0E07}"/>
              </a:ext>
            </a:extLst>
          </p:cNvPr>
          <p:cNvSpPr txBox="1"/>
          <p:nvPr/>
        </p:nvSpPr>
        <p:spPr>
          <a:xfrm>
            <a:off x="489619" y="6477000"/>
            <a:ext cx="4515019" cy="369332"/>
          </a:xfrm>
          <a:prstGeom prst="rect">
            <a:avLst/>
          </a:prstGeom>
          <a:noFill/>
        </p:spPr>
        <p:txBody>
          <a:bodyPr wrap="none" rtlCol="0">
            <a:spAutoFit/>
          </a:bodyPr>
          <a:lstStyle/>
          <a:p>
            <a:r>
              <a:rPr lang="es-MX" dirty="0"/>
              <a:t>Fuente: ChatGPT con datos propios, 2026</a:t>
            </a:r>
          </a:p>
        </p:txBody>
      </p:sp>
    </p:spTree>
    <p:extLst>
      <p:ext uri="{BB962C8B-B14F-4D97-AF65-F5344CB8AC3E}">
        <p14:creationId xmlns:p14="http://schemas.microsoft.com/office/powerpoint/2010/main" val="2182003222"/>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6E40A6-F795-9ABF-9858-B8BD386445E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3E5AF70-BD88-E9D0-F9B8-87289A2C57D2}"/>
              </a:ext>
            </a:extLst>
          </p:cNvPr>
          <p:cNvSpPr>
            <a:spLocks noGrp="1"/>
          </p:cNvSpPr>
          <p:nvPr>
            <p:ph type="title"/>
          </p:nvPr>
        </p:nvSpPr>
        <p:spPr>
          <a:xfrm>
            <a:off x="-1" y="0"/>
            <a:ext cx="9143999" cy="941736"/>
          </a:xfrm>
        </p:spPr>
        <p:txBody>
          <a:bodyPr/>
          <a:lstStyle/>
          <a:p>
            <a:pPr algn="ctr"/>
            <a:r>
              <a:rPr lang="es-ES" dirty="0"/>
              <a:t>Arquitectura Agente en salud</a:t>
            </a:r>
            <a:endParaRPr dirty="0"/>
          </a:p>
        </p:txBody>
      </p:sp>
      <p:pic>
        <p:nvPicPr>
          <p:cNvPr id="77" name="Imagen 76">
            <a:extLst>
              <a:ext uri="{FF2B5EF4-FFF2-40B4-BE49-F238E27FC236}">
                <a16:creationId xmlns:a16="http://schemas.microsoft.com/office/drawing/2014/main" id="{51AE7AE5-061F-4DFE-3736-929C8B26E65A}"/>
              </a:ext>
            </a:extLst>
          </p:cNvPr>
          <p:cNvPicPr>
            <a:picLocks noChangeAspect="1"/>
          </p:cNvPicPr>
          <p:nvPr/>
        </p:nvPicPr>
        <p:blipFill>
          <a:blip r:embed="rId3">
            <a:extLst>
              <a:ext uri="{28A0092B-C50C-407E-A947-70E740481C1C}">
                <a14:useLocalDpi xmlns:a14="http://schemas.microsoft.com/office/drawing/2010/main" val="0"/>
              </a:ext>
            </a:extLst>
          </a:blip>
          <a:srcRect t="11133"/>
          <a:stretch>
            <a:fillRect/>
          </a:stretch>
        </p:blipFill>
        <p:spPr>
          <a:xfrm>
            <a:off x="-6241" y="990801"/>
            <a:ext cx="9143999" cy="5417334"/>
          </a:xfrm>
          <a:prstGeom prst="rect">
            <a:avLst/>
          </a:prstGeom>
        </p:spPr>
      </p:pic>
      <p:sp>
        <p:nvSpPr>
          <p:cNvPr id="3" name="CuadroTexto 2">
            <a:extLst>
              <a:ext uri="{FF2B5EF4-FFF2-40B4-BE49-F238E27FC236}">
                <a16:creationId xmlns:a16="http://schemas.microsoft.com/office/drawing/2014/main" id="{B2BFA00D-4C8D-4120-3D37-C1599C75BFBC}"/>
              </a:ext>
            </a:extLst>
          </p:cNvPr>
          <p:cNvSpPr txBox="1"/>
          <p:nvPr/>
        </p:nvSpPr>
        <p:spPr>
          <a:xfrm>
            <a:off x="489619" y="6477000"/>
            <a:ext cx="4515019" cy="369332"/>
          </a:xfrm>
          <a:prstGeom prst="rect">
            <a:avLst/>
          </a:prstGeom>
          <a:noFill/>
        </p:spPr>
        <p:txBody>
          <a:bodyPr wrap="none" rtlCol="0">
            <a:spAutoFit/>
          </a:bodyPr>
          <a:lstStyle/>
          <a:p>
            <a:r>
              <a:rPr lang="es-MX" dirty="0"/>
              <a:t>Fuente: ChatGPT con datos propios, 2026</a:t>
            </a:r>
          </a:p>
        </p:txBody>
      </p:sp>
    </p:spTree>
    <p:extLst>
      <p:ext uri="{BB962C8B-B14F-4D97-AF65-F5344CB8AC3E}">
        <p14:creationId xmlns:p14="http://schemas.microsoft.com/office/powerpoint/2010/main" val="343791532"/>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29AEFE-1D6F-2C2B-9476-1396AC91BBC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98F463C-7477-05C2-B4DB-D19751ED9EEC}"/>
              </a:ext>
            </a:extLst>
          </p:cNvPr>
          <p:cNvSpPr>
            <a:spLocks noGrp="1"/>
          </p:cNvSpPr>
          <p:nvPr>
            <p:ph type="title"/>
          </p:nvPr>
        </p:nvSpPr>
        <p:spPr>
          <a:xfrm>
            <a:off x="-1" y="0"/>
            <a:ext cx="9143999" cy="941736"/>
          </a:xfrm>
        </p:spPr>
        <p:txBody>
          <a:bodyPr/>
          <a:lstStyle/>
          <a:p>
            <a:pPr algn="ctr"/>
            <a:r>
              <a:rPr lang="es-ES" dirty="0"/>
              <a:t>Agentes</a:t>
            </a:r>
            <a:endParaRPr dirty="0"/>
          </a:p>
        </p:txBody>
      </p:sp>
      <p:pic>
        <p:nvPicPr>
          <p:cNvPr id="79" name="Imagen 78">
            <a:extLst>
              <a:ext uri="{FF2B5EF4-FFF2-40B4-BE49-F238E27FC236}">
                <a16:creationId xmlns:a16="http://schemas.microsoft.com/office/drawing/2014/main" id="{EFE35A61-F53E-7F2A-9971-3B9239A1773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838199"/>
            <a:ext cx="9144000" cy="6096000"/>
          </a:xfrm>
          <a:prstGeom prst="rect">
            <a:avLst/>
          </a:prstGeom>
        </p:spPr>
      </p:pic>
      <p:sp>
        <p:nvSpPr>
          <p:cNvPr id="3" name="CuadroTexto 2">
            <a:extLst>
              <a:ext uri="{FF2B5EF4-FFF2-40B4-BE49-F238E27FC236}">
                <a16:creationId xmlns:a16="http://schemas.microsoft.com/office/drawing/2014/main" id="{50592770-D9AA-602D-9130-82F8CB663EF2}"/>
              </a:ext>
            </a:extLst>
          </p:cNvPr>
          <p:cNvSpPr txBox="1"/>
          <p:nvPr/>
        </p:nvSpPr>
        <p:spPr>
          <a:xfrm>
            <a:off x="4742963" y="757070"/>
            <a:ext cx="4515019" cy="369332"/>
          </a:xfrm>
          <a:prstGeom prst="rect">
            <a:avLst/>
          </a:prstGeom>
          <a:noFill/>
        </p:spPr>
        <p:txBody>
          <a:bodyPr wrap="none" rtlCol="0">
            <a:spAutoFit/>
          </a:bodyPr>
          <a:lstStyle/>
          <a:p>
            <a:r>
              <a:rPr lang="es-MX" dirty="0"/>
              <a:t>Fuente: ChatGPT con datos propios, 2026</a:t>
            </a:r>
          </a:p>
        </p:txBody>
      </p:sp>
    </p:spTree>
    <p:extLst>
      <p:ext uri="{BB962C8B-B14F-4D97-AF65-F5344CB8AC3E}">
        <p14:creationId xmlns:p14="http://schemas.microsoft.com/office/powerpoint/2010/main" val="3375857946"/>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043C19-A447-CD75-2A6E-2F891BDF9AA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FEC2FC7-A041-5708-B31B-E74C4092FE83}"/>
              </a:ext>
            </a:extLst>
          </p:cNvPr>
          <p:cNvSpPr>
            <a:spLocks noGrp="1"/>
          </p:cNvSpPr>
          <p:nvPr>
            <p:ph type="title"/>
          </p:nvPr>
        </p:nvSpPr>
        <p:spPr>
          <a:xfrm>
            <a:off x="-1" y="0"/>
            <a:ext cx="9143999" cy="941736"/>
          </a:xfrm>
        </p:spPr>
        <p:txBody>
          <a:bodyPr/>
          <a:lstStyle/>
          <a:p>
            <a:pPr algn="ctr"/>
            <a:r>
              <a:rPr lang="es-ES" dirty="0"/>
              <a:t>Tendencias en Agentes</a:t>
            </a:r>
            <a:endParaRPr dirty="0"/>
          </a:p>
        </p:txBody>
      </p:sp>
      <p:pic>
        <p:nvPicPr>
          <p:cNvPr id="83" name="Imagen 82">
            <a:extLst>
              <a:ext uri="{FF2B5EF4-FFF2-40B4-BE49-F238E27FC236}">
                <a16:creationId xmlns:a16="http://schemas.microsoft.com/office/drawing/2014/main" id="{E76D9093-5D52-9A32-DCA6-CFD2EC41630E}"/>
              </a:ext>
            </a:extLst>
          </p:cNvPr>
          <p:cNvPicPr>
            <a:picLocks noChangeAspect="1"/>
          </p:cNvPicPr>
          <p:nvPr/>
        </p:nvPicPr>
        <p:blipFill>
          <a:blip r:embed="rId3">
            <a:extLst>
              <a:ext uri="{28A0092B-C50C-407E-A947-70E740481C1C}">
                <a14:useLocalDpi xmlns:a14="http://schemas.microsoft.com/office/drawing/2010/main" val="0"/>
              </a:ext>
            </a:extLst>
          </a:blip>
          <a:srcRect t="13173"/>
          <a:stretch>
            <a:fillRect/>
          </a:stretch>
        </p:blipFill>
        <p:spPr>
          <a:xfrm>
            <a:off x="-1" y="836432"/>
            <a:ext cx="9143999" cy="5292953"/>
          </a:xfrm>
          <a:prstGeom prst="rect">
            <a:avLst/>
          </a:prstGeom>
        </p:spPr>
      </p:pic>
      <p:sp>
        <p:nvSpPr>
          <p:cNvPr id="3" name="CuadroTexto 2">
            <a:extLst>
              <a:ext uri="{FF2B5EF4-FFF2-40B4-BE49-F238E27FC236}">
                <a16:creationId xmlns:a16="http://schemas.microsoft.com/office/drawing/2014/main" id="{1639E518-38B0-5F1F-632A-72ECB1D2473F}"/>
              </a:ext>
            </a:extLst>
          </p:cNvPr>
          <p:cNvSpPr txBox="1"/>
          <p:nvPr/>
        </p:nvSpPr>
        <p:spPr>
          <a:xfrm>
            <a:off x="489619" y="6477000"/>
            <a:ext cx="2608471" cy="369332"/>
          </a:xfrm>
          <a:prstGeom prst="rect">
            <a:avLst/>
          </a:prstGeom>
          <a:noFill/>
        </p:spPr>
        <p:txBody>
          <a:bodyPr wrap="none" rtlCol="0">
            <a:spAutoFit/>
          </a:bodyPr>
          <a:lstStyle/>
          <a:p>
            <a:r>
              <a:rPr lang="es-MX" dirty="0"/>
              <a:t>Fuente: ChatGPT, 2026</a:t>
            </a:r>
          </a:p>
        </p:txBody>
      </p:sp>
    </p:spTree>
    <p:extLst>
      <p:ext uri="{BB962C8B-B14F-4D97-AF65-F5344CB8AC3E}">
        <p14:creationId xmlns:p14="http://schemas.microsoft.com/office/powerpoint/2010/main" val="3870961581"/>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01B6D6-CEA5-DA08-AAFE-D8EC2AEF689A}"/>
            </a:ext>
          </a:extLst>
        </p:cNvPr>
        <p:cNvGrpSpPr/>
        <p:nvPr/>
      </p:nvGrpSpPr>
      <p:grpSpPr>
        <a:xfrm>
          <a:off x="0" y="0"/>
          <a:ext cx="0" cy="0"/>
          <a:chOff x="0" y="0"/>
          <a:chExt cx="0" cy="0"/>
        </a:xfrm>
      </p:grpSpPr>
      <p:sp>
        <p:nvSpPr>
          <p:cNvPr id="2" name="CuadroTexto 1">
            <a:extLst>
              <a:ext uri="{FF2B5EF4-FFF2-40B4-BE49-F238E27FC236}">
                <a16:creationId xmlns:a16="http://schemas.microsoft.com/office/drawing/2014/main" id="{52AFD08B-CC33-7E70-A91B-695213546467}"/>
              </a:ext>
            </a:extLst>
          </p:cNvPr>
          <p:cNvSpPr txBox="1"/>
          <p:nvPr/>
        </p:nvSpPr>
        <p:spPr>
          <a:xfrm>
            <a:off x="489619" y="6477000"/>
            <a:ext cx="2608471" cy="369332"/>
          </a:xfrm>
          <a:prstGeom prst="rect">
            <a:avLst/>
          </a:prstGeom>
          <a:noFill/>
        </p:spPr>
        <p:txBody>
          <a:bodyPr wrap="none" rtlCol="0">
            <a:spAutoFit/>
          </a:bodyPr>
          <a:lstStyle/>
          <a:p>
            <a:r>
              <a:rPr lang="es-MX" dirty="0"/>
              <a:t>Fuente: ChatGPT, 2026</a:t>
            </a:r>
          </a:p>
        </p:txBody>
      </p:sp>
      <p:sp>
        <p:nvSpPr>
          <p:cNvPr id="6" name="Título 5">
            <a:extLst>
              <a:ext uri="{FF2B5EF4-FFF2-40B4-BE49-F238E27FC236}">
                <a16:creationId xmlns:a16="http://schemas.microsoft.com/office/drawing/2014/main" id="{3AF58E14-B0AF-1F42-C188-D3BCC8FA32A6}"/>
              </a:ext>
            </a:extLst>
          </p:cNvPr>
          <p:cNvSpPr>
            <a:spLocks noGrp="1"/>
          </p:cNvSpPr>
          <p:nvPr>
            <p:ph type="title"/>
          </p:nvPr>
        </p:nvSpPr>
        <p:spPr/>
        <p:txBody>
          <a:bodyPr/>
          <a:lstStyle/>
          <a:p>
            <a:r>
              <a:rPr lang="es-MX" dirty="0"/>
              <a:t>Beneficios y Oportunidades</a:t>
            </a:r>
          </a:p>
        </p:txBody>
      </p:sp>
      <p:pic>
        <p:nvPicPr>
          <p:cNvPr id="22" name="Imagen 21">
            <a:extLst>
              <a:ext uri="{FF2B5EF4-FFF2-40B4-BE49-F238E27FC236}">
                <a16:creationId xmlns:a16="http://schemas.microsoft.com/office/drawing/2014/main" id="{A4038C26-3A77-95DB-1B3F-02173F7F5E76}"/>
              </a:ext>
            </a:extLst>
          </p:cNvPr>
          <p:cNvPicPr>
            <a:picLocks noChangeAspect="1"/>
          </p:cNvPicPr>
          <p:nvPr/>
        </p:nvPicPr>
        <p:blipFill>
          <a:blip r:embed="rId3">
            <a:extLst>
              <a:ext uri="{28A0092B-C50C-407E-A947-70E740481C1C}">
                <a14:useLocalDpi xmlns:a14="http://schemas.microsoft.com/office/drawing/2010/main" val="0"/>
              </a:ext>
            </a:extLst>
          </a:blip>
          <a:srcRect t="17107"/>
          <a:stretch>
            <a:fillRect/>
          </a:stretch>
        </p:blipFill>
        <p:spPr>
          <a:xfrm>
            <a:off x="0" y="949125"/>
            <a:ext cx="9175726" cy="5070676"/>
          </a:xfrm>
          <a:prstGeom prst="rect">
            <a:avLst/>
          </a:prstGeom>
        </p:spPr>
      </p:pic>
    </p:spTree>
    <p:extLst>
      <p:ext uri="{BB962C8B-B14F-4D97-AF65-F5344CB8AC3E}">
        <p14:creationId xmlns:p14="http://schemas.microsoft.com/office/powerpoint/2010/main" val="2353568181"/>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0"/>
            <a:ext cx="9143999" cy="941736"/>
          </a:xfrm>
        </p:spPr>
        <p:txBody>
          <a:bodyPr/>
          <a:lstStyle/>
          <a:p>
            <a:pPr algn="ctr"/>
            <a:r>
              <a:rPr dirty="0" err="1"/>
              <a:t>Beneficios</a:t>
            </a:r>
            <a:r>
              <a:rPr dirty="0"/>
              <a:t> </a:t>
            </a:r>
            <a:r>
              <a:rPr dirty="0" err="1"/>
              <a:t>Potenciales</a:t>
            </a:r>
            <a:endParaRPr dirty="0"/>
          </a:p>
        </p:txBody>
      </p:sp>
      <p:pic>
        <p:nvPicPr>
          <p:cNvPr id="5" name="Marcador de contenido 4">
            <a:extLst>
              <a:ext uri="{FF2B5EF4-FFF2-40B4-BE49-F238E27FC236}">
                <a16:creationId xmlns:a16="http://schemas.microsoft.com/office/drawing/2014/main" id="{ADF27377-AED8-5D4A-84C5-851FB99A5D78}"/>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t="8626"/>
          <a:stretch>
            <a:fillRect/>
          </a:stretch>
        </p:blipFill>
        <p:spPr>
          <a:xfrm>
            <a:off x="-1" y="948268"/>
            <a:ext cx="9143999" cy="5570133"/>
          </a:xfrm>
          <a:prstGeom prst="rect">
            <a:avLst/>
          </a:prstGeom>
        </p:spPr>
      </p:pic>
      <p:sp>
        <p:nvSpPr>
          <p:cNvPr id="3" name="CuadroTexto 2">
            <a:extLst>
              <a:ext uri="{FF2B5EF4-FFF2-40B4-BE49-F238E27FC236}">
                <a16:creationId xmlns:a16="http://schemas.microsoft.com/office/drawing/2014/main" id="{B702A22B-4DED-84BA-0847-AE691E4F2339}"/>
              </a:ext>
            </a:extLst>
          </p:cNvPr>
          <p:cNvSpPr txBox="1"/>
          <p:nvPr/>
        </p:nvSpPr>
        <p:spPr>
          <a:xfrm>
            <a:off x="489619" y="6477000"/>
            <a:ext cx="2608471" cy="369332"/>
          </a:xfrm>
          <a:prstGeom prst="rect">
            <a:avLst/>
          </a:prstGeom>
          <a:noFill/>
        </p:spPr>
        <p:txBody>
          <a:bodyPr wrap="none" rtlCol="0">
            <a:spAutoFit/>
          </a:bodyPr>
          <a:lstStyle/>
          <a:p>
            <a:r>
              <a:rPr lang="es-MX" dirty="0"/>
              <a:t>Fuente: ChatGPT, 2026</a:t>
            </a:r>
          </a:p>
        </p:txBody>
      </p:sp>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A518AA-C6F3-F7A6-E805-FE43B55B6739}"/>
            </a:ext>
          </a:extLst>
        </p:cNvPr>
        <p:cNvGrpSpPr/>
        <p:nvPr/>
      </p:nvGrpSpPr>
      <p:grpSpPr>
        <a:xfrm>
          <a:off x="0" y="0"/>
          <a:ext cx="0" cy="0"/>
          <a:chOff x="0" y="0"/>
          <a:chExt cx="0" cy="0"/>
        </a:xfrm>
      </p:grpSpPr>
      <p:sp>
        <p:nvSpPr>
          <p:cNvPr id="2" name="CuadroTexto 1">
            <a:extLst>
              <a:ext uri="{FF2B5EF4-FFF2-40B4-BE49-F238E27FC236}">
                <a16:creationId xmlns:a16="http://schemas.microsoft.com/office/drawing/2014/main" id="{A94E120D-6A48-C898-C4A7-A11BD340EC61}"/>
              </a:ext>
            </a:extLst>
          </p:cNvPr>
          <p:cNvSpPr txBox="1"/>
          <p:nvPr/>
        </p:nvSpPr>
        <p:spPr>
          <a:xfrm>
            <a:off x="489619" y="6477000"/>
            <a:ext cx="2736711" cy="369332"/>
          </a:xfrm>
          <a:prstGeom prst="rect">
            <a:avLst/>
          </a:prstGeom>
          <a:noFill/>
        </p:spPr>
        <p:txBody>
          <a:bodyPr wrap="none" rtlCol="0">
            <a:spAutoFit/>
          </a:bodyPr>
          <a:lstStyle/>
          <a:p>
            <a:r>
              <a:rPr lang="es-MX" dirty="0"/>
              <a:t>Fuente: AI Multiple, 2026</a:t>
            </a:r>
          </a:p>
        </p:txBody>
      </p:sp>
      <p:sp>
        <p:nvSpPr>
          <p:cNvPr id="6" name="Título 5">
            <a:extLst>
              <a:ext uri="{FF2B5EF4-FFF2-40B4-BE49-F238E27FC236}">
                <a16:creationId xmlns:a16="http://schemas.microsoft.com/office/drawing/2014/main" id="{48EDB619-A505-F238-4E3F-8AE7E6E07A5A}"/>
              </a:ext>
            </a:extLst>
          </p:cNvPr>
          <p:cNvSpPr>
            <a:spLocks noGrp="1"/>
          </p:cNvSpPr>
          <p:nvPr>
            <p:ph type="title"/>
          </p:nvPr>
        </p:nvSpPr>
        <p:spPr/>
        <p:txBody>
          <a:bodyPr/>
          <a:lstStyle/>
          <a:p>
            <a:r>
              <a:rPr lang="es-MX" dirty="0"/>
              <a:t>LLMs Salud y Desempeño</a:t>
            </a:r>
          </a:p>
        </p:txBody>
      </p:sp>
      <p:pic>
        <p:nvPicPr>
          <p:cNvPr id="8" name="Imagen 7">
            <a:extLst>
              <a:ext uri="{FF2B5EF4-FFF2-40B4-BE49-F238E27FC236}">
                <a16:creationId xmlns:a16="http://schemas.microsoft.com/office/drawing/2014/main" id="{4BC45AE9-7CD6-DF6C-BDB8-C179DF5B77E7}"/>
              </a:ext>
            </a:extLst>
          </p:cNvPr>
          <p:cNvPicPr>
            <a:picLocks noChangeAspect="1"/>
          </p:cNvPicPr>
          <p:nvPr/>
        </p:nvPicPr>
        <p:blipFill>
          <a:blip r:embed="rId3">
            <a:extLst>
              <a:ext uri="{28A0092B-C50C-407E-A947-70E740481C1C}">
                <a14:useLocalDpi xmlns:a14="http://schemas.microsoft.com/office/drawing/2010/main" val="0"/>
              </a:ext>
            </a:extLst>
          </a:blip>
          <a:srcRect b="9206"/>
          <a:stretch>
            <a:fillRect/>
          </a:stretch>
        </p:blipFill>
        <p:spPr>
          <a:xfrm>
            <a:off x="489619" y="615562"/>
            <a:ext cx="7930738" cy="5861438"/>
          </a:xfrm>
          <a:prstGeom prst="rect">
            <a:avLst/>
          </a:prstGeom>
        </p:spPr>
      </p:pic>
    </p:spTree>
    <p:extLst>
      <p:ext uri="{BB962C8B-B14F-4D97-AF65-F5344CB8AC3E}">
        <p14:creationId xmlns:p14="http://schemas.microsoft.com/office/powerpoint/2010/main" val="231312930"/>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0"/>
            <a:ext cx="9143999" cy="941736"/>
          </a:xfrm>
        </p:spPr>
        <p:txBody>
          <a:bodyPr/>
          <a:lstStyle/>
          <a:p>
            <a:pPr algn="ctr"/>
            <a:r>
              <a:rPr dirty="0" err="1"/>
              <a:t>Riesgos</a:t>
            </a:r>
            <a:r>
              <a:rPr dirty="0"/>
              <a:t> y </a:t>
            </a:r>
            <a:r>
              <a:rPr dirty="0" err="1"/>
              <a:t>Limitaciones</a:t>
            </a:r>
            <a:endParaRPr dirty="0"/>
          </a:p>
        </p:txBody>
      </p:sp>
      <p:pic>
        <p:nvPicPr>
          <p:cNvPr id="5" name="Marcador de contenido 4">
            <a:extLst>
              <a:ext uri="{FF2B5EF4-FFF2-40B4-BE49-F238E27FC236}">
                <a16:creationId xmlns:a16="http://schemas.microsoft.com/office/drawing/2014/main" id="{B9EF08A2-1319-0C87-12AB-A18D0043A7F8}"/>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t="9096"/>
          <a:stretch>
            <a:fillRect/>
          </a:stretch>
        </p:blipFill>
        <p:spPr>
          <a:xfrm>
            <a:off x="-2" y="941736"/>
            <a:ext cx="9144000" cy="5541514"/>
          </a:xfrm>
          <a:prstGeom prst="rect">
            <a:avLst/>
          </a:prstGeom>
        </p:spPr>
      </p:pic>
      <p:sp>
        <p:nvSpPr>
          <p:cNvPr id="6" name="CuadroTexto 5">
            <a:extLst>
              <a:ext uri="{FF2B5EF4-FFF2-40B4-BE49-F238E27FC236}">
                <a16:creationId xmlns:a16="http://schemas.microsoft.com/office/drawing/2014/main" id="{F6AF1394-08A0-D7FB-9564-B8C033A2486A}"/>
              </a:ext>
            </a:extLst>
          </p:cNvPr>
          <p:cNvSpPr txBox="1"/>
          <p:nvPr/>
        </p:nvSpPr>
        <p:spPr>
          <a:xfrm>
            <a:off x="489619" y="6477000"/>
            <a:ext cx="2608471" cy="369332"/>
          </a:xfrm>
          <a:prstGeom prst="rect">
            <a:avLst/>
          </a:prstGeom>
          <a:noFill/>
        </p:spPr>
        <p:txBody>
          <a:bodyPr wrap="none" rtlCol="0">
            <a:spAutoFit/>
          </a:bodyPr>
          <a:lstStyle/>
          <a:p>
            <a:r>
              <a:rPr lang="es-MX" dirty="0"/>
              <a:t>Fuente: ChatGPT, 2026</a:t>
            </a:r>
          </a:p>
        </p:txBody>
      </p:sp>
    </p:spTree>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0"/>
            <a:ext cx="9143999" cy="941736"/>
          </a:xfrm>
        </p:spPr>
        <p:txBody>
          <a:bodyPr/>
          <a:lstStyle/>
          <a:p>
            <a:pPr algn="ctr"/>
            <a:r>
              <a:rPr dirty="0" err="1"/>
              <a:t>Aspectos</a:t>
            </a:r>
            <a:r>
              <a:rPr dirty="0"/>
              <a:t> </a:t>
            </a:r>
            <a:r>
              <a:rPr dirty="0" err="1"/>
              <a:t>Éticos</a:t>
            </a:r>
            <a:endParaRPr dirty="0"/>
          </a:p>
        </p:txBody>
      </p:sp>
      <p:pic>
        <p:nvPicPr>
          <p:cNvPr id="5" name="Marcador de contenido 4">
            <a:extLst>
              <a:ext uri="{FF2B5EF4-FFF2-40B4-BE49-F238E27FC236}">
                <a16:creationId xmlns:a16="http://schemas.microsoft.com/office/drawing/2014/main" id="{DF322FC3-797E-3D02-3E9B-1E01419669BF}"/>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t="12080"/>
          <a:stretch>
            <a:fillRect/>
          </a:stretch>
        </p:blipFill>
        <p:spPr>
          <a:xfrm>
            <a:off x="0" y="1096649"/>
            <a:ext cx="9143999" cy="5359583"/>
          </a:xfrm>
          <a:prstGeom prst="rect">
            <a:avLst/>
          </a:prstGeom>
        </p:spPr>
      </p:pic>
      <p:sp>
        <p:nvSpPr>
          <p:cNvPr id="3" name="CuadroTexto 2">
            <a:extLst>
              <a:ext uri="{FF2B5EF4-FFF2-40B4-BE49-F238E27FC236}">
                <a16:creationId xmlns:a16="http://schemas.microsoft.com/office/drawing/2014/main" id="{B12FE60F-689E-3CCC-BF8B-BC6350062325}"/>
              </a:ext>
            </a:extLst>
          </p:cNvPr>
          <p:cNvSpPr txBox="1"/>
          <p:nvPr/>
        </p:nvSpPr>
        <p:spPr>
          <a:xfrm>
            <a:off x="489619" y="6477000"/>
            <a:ext cx="2608471" cy="369332"/>
          </a:xfrm>
          <a:prstGeom prst="rect">
            <a:avLst/>
          </a:prstGeom>
          <a:noFill/>
        </p:spPr>
        <p:txBody>
          <a:bodyPr wrap="none" rtlCol="0">
            <a:spAutoFit/>
          </a:bodyPr>
          <a:lstStyle/>
          <a:p>
            <a:r>
              <a:rPr lang="es-MX" dirty="0"/>
              <a:t>Fuente: ChatGPT, 2026</a:t>
            </a:r>
          </a:p>
        </p:txBody>
      </p:sp>
    </p:spTree>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A1550A-F6E8-3E61-E142-2BCF498EF226}"/>
            </a:ext>
          </a:extLst>
        </p:cNvPr>
        <p:cNvGrpSpPr/>
        <p:nvPr/>
      </p:nvGrpSpPr>
      <p:grpSpPr>
        <a:xfrm>
          <a:off x="0" y="0"/>
          <a:ext cx="0" cy="0"/>
          <a:chOff x="0" y="0"/>
          <a:chExt cx="0" cy="0"/>
        </a:xfrm>
      </p:grpSpPr>
      <p:sp>
        <p:nvSpPr>
          <p:cNvPr id="2" name="CuadroTexto 1">
            <a:extLst>
              <a:ext uri="{FF2B5EF4-FFF2-40B4-BE49-F238E27FC236}">
                <a16:creationId xmlns:a16="http://schemas.microsoft.com/office/drawing/2014/main" id="{5562202E-6A2E-2467-79D0-62CAA41F08E1}"/>
              </a:ext>
            </a:extLst>
          </p:cNvPr>
          <p:cNvSpPr txBox="1"/>
          <p:nvPr/>
        </p:nvSpPr>
        <p:spPr>
          <a:xfrm>
            <a:off x="489619" y="6477000"/>
            <a:ext cx="2813591" cy="369332"/>
          </a:xfrm>
          <a:prstGeom prst="rect">
            <a:avLst/>
          </a:prstGeom>
          <a:noFill/>
        </p:spPr>
        <p:txBody>
          <a:bodyPr wrap="none" rtlCol="0">
            <a:spAutoFit/>
          </a:bodyPr>
          <a:lstStyle/>
          <a:p>
            <a:r>
              <a:rPr lang="es-MX" dirty="0"/>
              <a:t>Fuente: NatureMed, 2026</a:t>
            </a:r>
          </a:p>
        </p:txBody>
      </p:sp>
      <p:sp>
        <p:nvSpPr>
          <p:cNvPr id="6" name="Título 5">
            <a:extLst>
              <a:ext uri="{FF2B5EF4-FFF2-40B4-BE49-F238E27FC236}">
                <a16:creationId xmlns:a16="http://schemas.microsoft.com/office/drawing/2014/main" id="{CF4D6F30-76EF-BCDB-2E92-EB9065487185}"/>
              </a:ext>
            </a:extLst>
          </p:cNvPr>
          <p:cNvSpPr>
            <a:spLocks noGrp="1"/>
          </p:cNvSpPr>
          <p:nvPr>
            <p:ph type="title"/>
          </p:nvPr>
        </p:nvSpPr>
        <p:spPr/>
        <p:txBody>
          <a:bodyPr/>
          <a:lstStyle/>
          <a:p>
            <a:r>
              <a:rPr lang="es-MX" dirty="0"/>
              <a:t>Evidencia y Validación de los LLMs</a:t>
            </a:r>
          </a:p>
        </p:txBody>
      </p:sp>
      <p:pic>
        <p:nvPicPr>
          <p:cNvPr id="26" name="Imagen 25">
            <a:extLst>
              <a:ext uri="{FF2B5EF4-FFF2-40B4-BE49-F238E27FC236}">
                <a16:creationId xmlns:a16="http://schemas.microsoft.com/office/drawing/2014/main" id="{8CBBE1DE-FBE7-09BB-DDA9-7327797D1635}"/>
              </a:ext>
            </a:extLst>
          </p:cNvPr>
          <p:cNvPicPr>
            <a:picLocks noChangeAspect="1"/>
          </p:cNvPicPr>
          <p:nvPr/>
        </p:nvPicPr>
        <p:blipFill>
          <a:blip r:embed="rId3">
            <a:extLst>
              <a:ext uri="{28A0092B-C50C-407E-A947-70E740481C1C}">
                <a14:useLocalDpi xmlns:a14="http://schemas.microsoft.com/office/drawing/2010/main" val="0"/>
              </a:ext>
            </a:extLst>
          </a:blip>
          <a:srcRect t="12863"/>
          <a:stretch>
            <a:fillRect/>
          </a:stretch>
        </p:blipFill>
        <p:spPr>
          <a:xfrm>
            <a:off x="0" y="977754"/>
            <a:ext cx="9144000" cy="5311872"/>
          </a:xfrm>
          <a:prstGeom prst="rect">
            <a:avLst/>
          </a:prstGeom>
        </p:spPr>
      </p:pic>
    </p:spTree>
    <p:extLst>
      <p:ext uri="{BB962C8B-B14F-4D97-AF65-F5344CB8AC3E}">
        <p14:creationId xmlns:p14="http://schemas.microsoft.com/office/powerpoint/2010/main" val="2091200312"/>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5B7FFE-5671-822B-C99E-0D8AE44EB9D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29758E3-74CE-2E5C-2DF7-F19F4B025208}"/>
              </a:ext>
            </a:extLst>
          </p:cNvPr>
          <p:cNvSpPr>
            <a:spLocks noGrp="1"/>
          </p:cNvSpPr>
          <p:nvPr>
            <p:ph type="title"/>
          </p:nvPr>
        </p:nvSpPr>
        <p:spPr>
          <a:xfrm>
            <a:off x="-1" y="0"/>
            <a:ext cx="9143999" cy="941736"/>
          </a:xfrm>
        </p:spPr>
        <p:txBody>
          <a:bodyPr/>
          <a:lstStyle/>
          <a:p>
            <a:pPr algn="ctr"/>
            <a:r>
              <a:rPr lang="es-ES" dirty="0"/>
              <a:t>Trabajo</a:t>
            </a:r>
            <a:endParaRPr dirty="0"/>
          </a:p>
        </p:txBody>
      </p:sp>
      <p:pic>
        <p:nvPicPr>
          <p:cNvPr id="103" name="Imagen 102">
            <a:extLst>
              <a:ext uri="{FF2B5EF4-FFF2-40B4-BE49-F238E27FC236}">
                <a16:creationId xmlns:a16="http://schemas.microsoft.com/office/drawing/2014/main" id="{890D4408-F82E-EE90-326C-4B5688040C5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 y="761999"/>
            <a:ext cx="9144001" cy="6096001"/>
          </a:xfrm>
          <a:prstGeom prst="rect">
            <a:avLst/>
          </a:prstGeom>
        </p:spPr>
      </p:pic>
    </p:spTree>
    <p:extLst>
      <p:ext uri="{BB962C8B-B14F-4D97-AF65-F5344CB8AC3E}">
        <p14:creationId xmlns:p14="http://schemas.microsoft.com/office/powerpoint/2010/main" val="894704033"/>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403A96-50E7-9DA8-82A0-B5D8451255AC}"/>
            </a:ext>
          </a:extLst>
        </p:cNvPr>
        <p:cNvGrpSpPr/>
        <p:nvPr/>
      </p:nvGrpSpPr>
      <p:grpSpPr>
        <a:xfrm>
          <a:off x="0" y="0"/>
          <a:ext cx="0" cy="0"/>
          <a:chOff x="0" y="0"/>
          <a:chExt cx="0" cy="0"/>
        </a:xfrm>
      </p:grpSpPr>
      <p:sp>
        <p:nvSpPr>
          <p:cNvPr id="253" name="PlaceHolder 1">
            <a:extLst>
              <a:ext uri="{FF2B5EF4-FFF2-40B4-BE49-F238E27FC236}">
                <a16:creationId xmlns:a16="http://schemas.microsoft.com/office/drawing/2014/main" id="{44023304-36C0-0FA7-4EDA-C942E7C2B595}"/>
              </a:ext>
            </a:extLst>
          </p:cNvPr>
          <p:cNvSpPr>
            <a:spLocks noGrp="1"/>
          </p:cNvSpPr>
          <p:nvPr>
            <p:ph type="title"/>
          </p:nvPr>
        </p:nvSpPr>
        <p:spPr>
          <a:xfrm>
            <a:off x="0" y="0"/>
            <a:ext cx="9143280" cy="783000"/>
          </a:xfrm>
          <a:prstGeom prst="rect">
            <a:avLst/>
          </a:prstGeom>
          <a:noFill/>
          <a:ln w="0">
            <a:noFill/>
          </a:ln>
        </p:spPr>
        <p:txBody>
          <a:bodyPr lIns="0" tIns="0" rIns="0" bIns="0" anchor="ctr">
            <a:noAutofit/>
          </a:bodyPr>
          <a:lstStyle/>
          <a:p>
            <a:pPr algn="ctr">
              <a:lnSpc>
                <a:spcPct val="90000"/>
              </a:lnSpc>
              <a:buNone/>
            </a:pPr>
            <a:r>
              <a:rPr lang="es-ES_tradnl" sz="4400" b="0" strike="noStrike" spc="-1" dirty="0">
                <a:solidFill>
                  <a:srgbClr val="FF0000"/>
                </a:solidFill>
                <a:latin typeface="Arial"/>
                <a:ea typeface="DejaVu Sans"/>
              </a:rPr>
              <a:t>Trabajo</a:t>
            </a:r>
            <a:endParaRPr lang="es-MX" sz="4400" b="0" strike="noStrike" spc="-1" dirty="0">
              <a:latin typeface="Arial"/>
            </a:endParaRPr>
          </a:p>
        </p:txBody>
      </p:sp>
      <p:pic>
        <p:nvPicPr>
          <p:cNvPr id="5" name="Imagen 4" descr="Imagen que contiene Diagrama&#10;&#10;Descripción generada automáticamente">
            <a:extLst>
              <a:ext uri="{FF2B5EF4-FFF2-40B4-BE49-F238E27FC236}">
                <a16:creationId xmlns:a16="http://schemas.microsoft.com/office/drawing/2014/main" id="{F7E88918-0EB0-62E6-6B07-58007A5294B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73517" y="750212"/>
            <a:ext cx="3943851" cy="2283389"/>
          </a:xfrm>
          <a:prstGeom prst="rect">
            <a:avLst/>
          </a:prstGeom>
        </p:spPr>
      </p:pic>
      <p:sp>
        <p:nvSpPr>
          <p:cNvPr id="6" name="CuadroTexto 5">
            <a:extLst>
              <a:ext uri="{FF2B5EF4-FFF2-40B4-BE49-F238E27FC236}">
                <a16:creationId xmlns:a16="http://schemas.microsoft.com/office/drawing/2014/main" id="{4435FCA8-74B0-7CD8-AF7B-FBE1D4CF4216}"/>
              </a:ext>
            </a:extLst>
          </p:cNvPr>
          <p:cNvSpPr txBox="1"/>
          <p:nvPr/>
        </p:nvSpPr>
        <p:spPr>
          <a:xfrm>
            <a:off x="0" y="5934670"/>
            <a:ext cx="9143280" cy="923330"/>
          </a:xfrm>
          <a:prstGeom prst="rect">
            <a:avLst/>
          </a:prstGeom>
          <a:noFill/>
        </p:spPr>
        <p:txBody>
          <a:bodyPr wrap="square">
            <a:spAutoFit/>
          </a:bodyPr>
          <a:lstStyle/>
          <a:p>
            <a:r>
              <a:rPr lang="es-MX" dirty="0">
                <a:solidFill>
                  <a:srgbClr val="000000"/>
                </a:solidFill>
                <a:effectLst/>
                <a:latin typeface="Helvetica" pitchFamily="2" charset="0"/>
              </a:rPr>
              <a:t>Fuente: Jonathan Zavala Díaz, Tesis Doctoral en Desarrollo: “Procesamiento de Lenguaje Natural para Búsquedas en Lago de Datos Médicas”, Instituto Tecnológico de Morelia</a:t>
            </a:r>
          </a:p>
        </p:txBody>
      </p:sp>
      <p:grpSp>
        <p:nvGrpSpPr>
          <p:cNvPr id="7" name="Grupo 6">
            <a:extLst>
              <a:ext uri="{FF2B5EF4-FFF2-40B4-BE49-F238E27FC236}">
                <a16:creationId xmlns:a16="http://schemas.microsoft.com/office/drawing/2014/main" id="{880E5C28-3D7A-38E5-4CBE-AF2AA4572BEF}"/>
              </a:ext>
            </a:extLst>
          </p:cNvPr>
          <p:cNvGrpSpPr/>
          <p:nvPr/>
        </p:nvGrpSpPr>
        <p:grpSpPr>
          <a:xfrm>
            <a:off x="1" y="3145214"/>
            <a:ext cx="8818179" cy="2569112"/>
            <a:chOff x="0" y="0"/>
            <a:chExt cx="6818186" cy="1311484"/>
          </a:xfrm>
        </p:grpSpPr>
        <p:sp>
          <p:nvSpPr>
            <p:cNvPr id="8" name="Cuadro de texto 2">
              <a:extLst>
                <a:ext uri="{FF2B5EF4-FFF2-40B4-BE49-F238E27FC236}">
                  <a16:creationId xmlns:a16="http://schemas.microsoft.com/office/drawing/2014/main" id="{1FEE0C4E-C1F9-5E3B-5BA7-0CC35FB71FCE}"/>
                </a:ext>
              </a:extLst>
            </p:cNvPr>
            <p:cNvSpPr txBox="1">
              <a:spLocks noChangeArrowheads="1"/>
            </p:cNvSpPr>
            <p:nvPr/>
          </p:nvSpPr>
          <p:spPr bwMode="auto">
            <a:xfrm>
              <a:off x="0" y="286247"/>
              <a:ext cx="2551430" cy="765863"/>
            </a:xfrm>
            <a:prstGeom prst="rect">
              <a:avLst/>
            </a:prstGeom>
            <a:solidFill>
              <a:srgbClr val="FFFFFF"/>
            </a:solidFill>
            <a:ln w="9525">
              <a:solidFill>
                <a:srgbClr val="000000"/>
              </a:solidFill>
              <a:miter lim="800000"/>
              <a:headEnd/>
              <a:tailEnd/>
            </a:ln>
          </p:spPr>
          <p:txBody>
            <a:bodyPr rot="0" vert="horz" wrap="square" lIns="68580" tIns="34290" rIns="68580" bIns="34290" anchor="t" anchorCtr="0">
              <a:spAutoFit/>
            </a:bodyPr>
            <a:lstStyle/>
            <a:p>
              <a:pPr>
                <a:lnSpc>
                  <a:spcPct val="107000"/>
                </a:lnSpc>
                <a:spcAft>
                  <a:spcPts val="600"/>
                </a:spcAft>
              </a:pPr>
              <a:r>
                <a:rPr lang="es-MX" sz="1200" dirty="0">
                  <a:solidFill>
                    <a:srgbClr val="293745"/>
                  </a:solidFill>
                  <a:latin typeface="Calibri" panose="020F0502020204030204" pitchFamily="34" charset="0"/>
                  <a:ea typeface="Calibri" panose="020F0502020204030204" pitchFamily="34" charset="0"/>
                  <a:cs typeface="Times New Roman" panose="02020603050405020304" pitchFamily="18" charset="0"/>
                </a:rPr>
                <a:t>Mujer de 23 años que refiere dolor de garganta, fiebre y fatiga. El examen clínico sugiere una faringitis bacteriana debido a la inflamación de los ganglios linfáticos y a la presencia de manchas blancas en la garganta.</a:t>
              </a:r>
              <a:endParaRPr lang="es-MX" sz="1500" dirty="0">
                <a:latin typeface="Calibri" panose="020F0502020204030204" pitchFamily="34" charset="0"/>
                <a:ea typeface="Calibri" panose="020F0502020204030204" pitchFamily="34" charset="0"/>
                <a:cs typeface="Times New Roman" panose="02020603050405020304" pitchFamily="18" charset="0"/>
              </a:endParaRPr>
            </a:p>
          </p:txBody>
        </p:sp>
        <p:sp>
          <p:nvSpPr>
            <p:cNvPr id="9" name="Rectángulo: esquinas redondeadas 5">
              <a:extLst>
                <a:ext uri="{FF2B5EF4-FFF2-40B4-BE49-F238E27FC236}">
                  <a16:creationId xmlns:a16="http://schemas.microsoft.com/office/drawing/2014/main" id="{0579FA29-958A-5700-407B-5E4C0B9C5FC7}"/>
                </a:ext>
              </a:extLst>
            </p:cNvPr>
            <p:cNvSpPr/>
            <p:nvPr/>
          </p:nvSpPr>
          <p:spPr>
            <a:xfrm>
              <a:off x="2679589" y="435973"/>
              <a:ext cx="932617" cy="469127"/>
            </a:xfrm>
            <a:prstGeom prst="roundRect">
              <a:avLst/>
            </a:prstGeom>
          </p:spPr>
          <p:style>
            <a:lnRef idx="1">
              <a:schemeClr val="accent3"/>
            </a:lnRef>
            <a:fillRef idx="2">
              <a:schemeClr val="accent3"/>
            </a:fillRef>
            <a:effectRef idx="1">
              <a:schemeClr val="accent3"/>
            </a:effectRef>
            <a:fontRef idx="minor">
              <a:schemeClr val="dk1"/>
            </a:fontRef>
          </p:style>
          <p:txBody>
            <a:bodyPr rot="0" spcFirstLastPara="0" vert="horz" wrap="square" lIns="68580" tIns="34290" rIns="68580" bIns="34290" numCol="1" spcCol="0" rtlCol="0" fromWordArt="0" anchor="ctr" anchorCtr="0" forceAA="0" compatLnSpc="1">
              <a:prstTxWarp prst="textNoShape">
                <a:avLst/>
              </a:prstTxWarp>
              <a:noAutofit/>
            </a:bodyPr>
            <a:lstStyle/>
            <a:p>
              <a:pPr algn="ctr">
                <a:lnSpc>
                  <a:spcPct val="107000"/>
                </a:lnSpc>
                <a:spcAft>
                  <a:spcPts val="600"/>
                </a:spcAft>
              </a:pPr>
              <a:r>
                <a:rPr lang="es-MX" sz="1200" b="1">
                  <a:ea typeface="Calibri" panose="020F0502020204030204" pitchFamily="34" charset="0"/>
                  <a:cs typeface="Times New Roman" panose="02020603050405020304" pitchFamily="18" charset="0"/>
                </a:rPr>
                <a:t>PLN</a:t>
              </a:r>
              <a:endParaRPr lang="es-MX" sz="825">
                <a:ea typeface="Calibri" panose="020F0502020204030204" pitchFamily="34" charset="0"/>
                <a:cs typeface="Times New Roman" panose="02020603050405020304" pitchFamily="18" charset="0"/>
              </a:endParaRPr>
            </a:p>
          </p:txBody>
        </p:sp>
        <p:sp>
          <p:nvSpPr>
            <p:cNvPr id="10" name="Cuadro de texto 2">
              <a:extLst>
                <a:ext uri="{FF2B5EF4-FFF2-40B4-BE49-F238E27FC236}">
                  <a16:creationId xmlns:a16="http://schemas.microsoft.com/office/drawing/2014/main" id="{9202267F-0639-6D64-BBBA-D8800B4411ED}"/>
                </a:ext>
              </a:extLst>
            </p:cNvPr>
            <p:cNvSpPr txBox="1">
              <a:spLocks noChangeArrowheads="1"/>
            </p:cNvSpPr>
            <p:nvPr/>
          </p:nvSpPr>
          <p:spPr bwMode="auto">
            <a:xfrm>
              <a:off x="3737113" y="286247"/>
              <a:ext cx="2551430" cy="765863"/>
            </a:xfrm>
            <a:prstGeom prst="rect">
              <a:avLst/>
            </a:prstGeom>
            <a:solidFill>
              <a:srgbClr val="FFFFFF"/>
            </a:solidFill>
            <a:ln w="9525">
              <a:solidFill>
                <a:srgbClr val="000000"/>
              </a:solidFill>
              <a:miter lim="800000"/>
              <a:headEnd/>
              <a:tailEnd/>
            </a:ln>
          </p:spPr>
          <p:txBody>
            <a:bodyPr rot="0" vert="horz" wrap="square" lIns="68580" tIns="34290" rIns="68580" bIns="34290" anchor="t" anchorCtr="0">
              <a:spAutoFit/>
            </a:bodyPr>
            <a:lstStyle/>
            <a:p>
              <a:pPr>
                <a:lnSpc>
                  <a:spcPct val="107000"/>
                </a:lnSpc>
                <a:spcAft>
                  <a:spcPts val="600"/>
                </a:spcAft>
              </a:pPr>
              <a:r>
                <a:rPr lang="es-MX" sz="1200" dirty="0">
                  <a:solidFill>
                    <a:srgbClr val="293745"/>
                  </a:solidFill>
                  <a:highlight>
                    <a:srgbClr val="00FF00"/>
                  </a:highlight>
                  <a:latin typeface="Calibri" panose="020F0502020204030204" pitchFamily="34" charset="0"/>
                  <a:ea typeface="Calibri" panose="020F0502020204030204" pitchFamily="34" charset="0"/>
                  <a:cs typeface="Times New Roman" panose="02020603050405020304" pitchFamily="18" charset="0"/>
                </a:rPr>
                <a:t>Mujer</a:t>
              </a:r>
              <a:r>
                <a:rPr lang="es-MX" sz="1200" dirty="0">
                  <a:solidFill>
                    <a:srgbClr val="293745"/>
                  </a:solidFill>
                  <a:latin typeface="Calibri" panose="020F0502020204030204" pitchFamily="34" charset="0"/>
                  <a:ea typeface="Calibri" panose="020F0502020204030204" pitchFamily="34" charset="0"/>
                  <a:cs typeface="Times New Roman" panose="02020603050405020304" pitchFamily="18" charset="0"/>
                </a:rPr>
                <a:t> de </a:t>
              </a:r>
              <a:r>
                <a:rPr lang="es-MX" sz="1200" dirty="0">
                  <a:solidFill>
                    <a:srgbClr val="293745"/>
                  </a:solidFill>
                  <a:highlight>
                    <a:srgbClr val="FFFF00"/>
                  </a:highlight>
                  <a:latin typeface="Calibri" panose="020F0502020204030204" pitchFamily="34" charset="0"/>
                  <a:ea typeface="Calibri" panose="020F0502020204030204" pitchFamily="34" charset="0"/>
                  <a:cs typeface="Times New Roman" panose="02020603050405020304" pitchFamily="18" charset="0"/>
                </a:rPr>
                <a:t>23 años</a:t>
              </a:r>
              <a:r>
                <a:rPr lang="es-MX" sz="1200" dirty="0">
                  <a:solidFill>
                    <a:srgbClr val="293745"/>
                  </a:solidFill>
                  <a:latin typeface="Calibri" panose="020F0502020204030204" pitchFamily="34" charset="0"/>
                  <a:ea typeface="Calibri" panose="020F0502020204030204" pitchFamily="34" charset="0"/>
                  <a:cs typeface="Times New Roman" panose="02020603050405020304" pitchFamily="18" charset="0"/>
                </a:rPr>
                <a:t> que refiere </a:t>
              </a:r>
              <a:r>
                <a:rPr lang="es-MX" sz="1200" dirty="0">
                  <a:solidFill>
                    <a:srgbClr val="293745"/>
                  </a:solidFill>
                  <a:highlight>
                    <a:srgbClr val="00FFFF"/>
                  </a:highlight>
                  <a:latin typeface="Calibri" panose="020F0502020204030204" pitchFamily="34" charset="0"/>
                  <a:ea typeface="Calibri" panose="020F0502020204030204" pitchFamily="34" charset="0"/>
                  <a:cs typeface="Times New Roman" panose="02020603050405020304" pitchFamily="18" charset="0"/>
                </a:rPr>
                <a:t>dolor de garganta</a:t>
              </a:r>
              <a:r>
                <a:rPr lang="es-MX" sz="1200" dirty="0">
                  <a:solidFill>
                    <a:srgbClr val="293745"/>
                  </a:solidFill>
                  <a:latin typeface="Calibri" panose="020F0502020204030204" pitchFamily="34" charset="0"/>
                  <a:ea typeface="Calibri" panose="020F0502020204030204" pitchFamily="34" charset="0"/>
                  <a:cs typeface="Times New Roman" panose="02020603050405020304" pitchFamily="18" charset="0"/>
                </a:rPr>
                <a:t>, </a:t>
              </a:r>
              <a:r>
                <a:rPr lang="es-MX" sz="1200" dirty="0">
                  <a:solidFill>
                    <a:srgbClr val="293745"/>
                  </a:solidFill>
                  <a:highlight>
                    <a:srgbClr val="00FFFF"/>
                  </a:highlight>
                  <a:latin typeface="Calibri" panose="020F0502020204030204" pitchFamily="34" charset="0"/>
                  <a:ea typeface="Calibri" panose="020F0502020204030204" pitchFamily="34" charset="0"/>
                  <a:cs typeface="Times New Roman" panose="02020603050405020304" pitchFamily="18" charset="0"/>
                </a:rPr>
                <a:t>fiebre</a:t>
              </a:r>
              <a:r>
                <a:rPr lang="es-MX" sz="1200" dirty="0">
                  <a:solidFill>
                    <a:srgbClr val="293745"/>
                  </a:solidFill>
                  <a:latin typeface="Calibri" panose="020F0502020204030204" pitchFamily="34" charset="0"/>
                  <a:ea typeface="Calibri" panose="020F0502020204030204" pitchFamily="34" charset="0"/>
                  <a:cs typeface="Times New Roman" panose="02020603050405020304" pitchFamily="18" charset="0"/>
                </a:rPr>
                <a:t> y </a:t>
              </a:r>
              <a:r>
                <a:rPr lang="es-MX" sz="1200" dirty="0">
                  <a:solidFill>
                    <a:srgbClr val="293745"/>
                  </a:solidFill>
                  <a:highlight>
                    <a:srgbClr val="00FFFF"/>
                  </a:highlight>
                  <a:latin typeface="Calibri" panose="020F0502020204030204" pitchFamily="34" charset="0"/>
                  <a:ea typeface="Calibri" panose="020F0502020204030204" pitchFamily="34" charset="0"/>
                  <a:cs typeface="Times New Roman" panose="02020603050405020304" pitchFamily="18" charset="0"/>
                </a:rPr>
                <a:t>fatiga</a:t>
              </a:r>
              <a:r>
                <a:rPr lang="es-MX" sz="1200" dirty="0">
                  <a:solidFill>
                    <a:srgbClr val="293745"/>
                  </a:solidFill>
                  <a:latin typeface="Calibri" panose="020F0502020204030204" pitchFamily="34" charset="0"/>
                  <a:ea typeface="Calibri" panose="020F0502020204030204" pitchFamily="34" charset="0"/>
                  <a:cs typeface="Times New Roman" panose="02020603050405020304" pitchFamily="18" charset="0"/>
                </a:rPr>
                <a:t>. El examen clínico sugiere una </a:t>
              </a:r>
              <a:r>
                <a:rPr lang="es-MX" sz="1200" dirty="0">
                  <a:solidFill>
                    <a:srgbClr val="293745"/>
                  </a:solidFill>
                  <a:highlight>
                    <a:srgbClr val="FF00FF"/>
                  </a:highlight>
                  <a:latin typeface="Calibri" panose="020F0502020204030204" pitchFamily="34" charset="0"/>
                  <a:ea typeface="Calibri" panose="020F0502020204030204" pitchFamily="34" charset="0"/>
                  <a:cs typeface="Times New Roman" panose="02020603050405020304" pitchFamily="18" charset="0"/>
                </a:rPr>
                <a:t>faringitis bacteriana</a:t>
              </a:r>
              <a:r>
                <a:rPr lang="es-MX" sz="1200" dirty="0">
                  <a:solidFill>
                    <a:srgbClr val="293745"/>
                  </a:solidFill>
                  <a:latin typeface="Calibri" panose="020F0502020204030204" pitchFamily="34" charset="0"/>
                  <a:ea typeface="Calibri" panose="020F0502020204030204" pitchFamily="34" charset="0"/>
                  <a:cs typeface="Times New Roman" panose="02020603050405020304" pitchFamily="18" charset="0"/>
                </a:rPr>
                <a:t> debido a la </a:t>
              </a:r>
              <a:r>
                <a:rPr lang="es-MX" sz="1200" dirty="0">
                  <a:solidFill>
                    <a:srgbClr val="293745"/>
                  </a:solidFill>
                  <a:highlight>
                    <a:srgbClr val="0000FF"/>
                  </a:highlight>
                  <a:latin typeface="Calibri" panose="020F0502020204030204" pitchFamily="34" charset="0"/>
                  <a:ea typeface="Calibri" panose="020F0502020204030204" pitchFamily="34" charset="0"/>
                  <a:cs typeface="Times New Roman" panose="02020603050405020304" pitchFamily="18" charset="0"/>
                </a:rPr>
                <a:t>inflamación de los ganglios linfáticos</a:t>
              </a:r>
              <a:r>
                <a:rPr lang="es-MX" sz="1200" dirty="0">
                  <a:solidFill>
                    <a:srgbClr val="293745"/>
                  </a:solidFill>
                  <a:latin typeface="Calibri" panose="020F0502020204030204" pitchFamily="34" charset="0"/>
                  <a:ea typeface="Calibri" panose="020F0502020204030204" pitchFamily="34" charset="0"/>
                  <a:cs typeface="Times New Roman" panose="02020603050405020304" pitchFamily="18" charset="0"/>
                </a:rPr>
                <a:t> y a la presencia de </a:t>
              </a:r>
              <a:r>
                <a:rPr lang="es-MX" sz="1200" dirty="0">
                  <a:solidFill>
                    <a:srgbClr val="293745"/>
                  </a:solidFill>
                  <a:highlight>
                    <a:srgbClr val="0000FF"/>
                  </a:highlight>
                  <a:latin typeface="Calibri" panose="020F0502020204030204" pitchFamily="34" charset="0"/>
                  <a:ea typeface="Calibri" panose="020F0502020204030204" pitchFamily="34" charset="0"/>
                  <a:cs typeface="Times New Roman" panose="02020603050405020304" pitchFamily="18" charset="0"/>
                </a:rPr>
                <a:t>manchas blancas en la garganta</a:t>
              </a:r>
              <a:r>
                <a:rPr lang="es-MX" sz="1200" dirty="0">
                  <a:solidFill>
                    <a:srgbClr val="293745"/>
                  </a:solidFill>
                  <a:latin typeface="Calibri" panose="020F0502020204030204" pitchFamily="34" charset="0"/>
                  <a:ea typeface="Calibri" panose="020F0502020204030204" pitchFamily="34" charset="0"/>
                  <a:cs typeface="Times New Roman" panose="02020603050405020304" pitchFamily="18" charset="0"/>
                </a:rPr>
                <a:t>.</a:t>
              </a:r>
              <a:endParaRPr lang="es-MX" sz="1500" dirty="0">
                <a:latin typeface="Calibri" panose="020F0502020204030204" pitchFamily="34" charset="0"/>
                <a:ea typeface="Calibri" panose="020F0502020204030204" pitchFamily="34" charset="0"/>
                <a:cs typeface="Times New Roman" panose="02020603050405020304" pitchFamily="18" charset="0"/>
              </a:endParaRPr>
            </a:p>
          </p:txBody>
        </p:sp>
        <p:sp>
          <p:nvSpPr>
            <p:cNvPr id="11" name="Cuadro de texto 2">
              <a:extLst>
                <a:ext uri="{FF2B5EF4-FFF2-40B4-BE49-F238E27FC236}">
                  <a16:creationId xmlns:a16="http://schemas.microsoft.com/office/drawing/2014/main" id="{4D409343-89DE-9DFA-E17A-A5F748081BFB}"/>
                </a:ext>
              </a:extLst>
            </p:cNvPr>
            <p:cNvSpPr txBox="1">
              <a:spLocks noChangeArrowheads="1"/>
            </p:cNvSpPr>
            <p:nvPr/>
          </p:nvSpPr>
          <p:spPr bwMode="auto">
            <a:xfrm>
              <a:off x="3450866" y="0"/>
              <a:ext cx="651510" cy="2463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rot="0" vert="horz" wrap="square" lIns="68580" tIns="34290" rIns="68580" bIns="34290" anchor="t" anchorCtr="0" upright="1">
              <a:noAutofit/>
            </a:bodyPr>
            <a:lstStyle/>
            <a:p>
              <a:pPr algn="ctr">
                <a:lnSpc>
                  <a:spcPct val="107000"/>
                </a:lnSpc>
                <a:spcAft>
                  <a:spcPts val="600"/>
                </a:spcAft>
              </a:pPr>
              <a:r>
                <a:rPr lang="es-MX" sz="1050" b="1" dirty="0">
                  <a:latin typeface="Calibri" panose="020F0502020204030204" pitchFamily="34" charset="0"/>
                  <a:ea typeface="Calibri" panose="020F0502020204030204" pitchFamily="34" charset="0"/>
                  <a:cs typeface="Times New Roman" panose="02020603050405020304" pitchFamily="18" charset="0"/>
                </a:rPr>
                <a:t>Sexo</a:t>
              </a:r>
              <a:endParaRPr lang="es-MX" sz="1500" dirty="0">
                <a:latin typeface="Calibri" panose="020F0502020204030204" pitchFamily="34" charset="0"/>
                <a:ea typeface="Calibri" panose="020F0502020204030204" pitchFamily="34" charset="0"/>
                <a:cs typeface="Times New Roman" panose="02020603050405020304" pitchFamily="18" charset="0"/>
              </a:endParaRPr>
            </a:p>
          </p:txBody>
        </p:sp>
        <p:sp>
          <p:nvSpPr>
            <p:cNvPr id="12" name="Cuadro de texto 2">
              <a:extLst>
                <a:ext uri="{FF2B5EF4-FFF2-40B4-BE49-F238E27FC236}">
                  <a16:creationId xmlns:a16="http://schemas.microsoft.com/office/drawing/2014/main" id="{C37660EA-5BD0-A499-A261-24B445E3D2E5}"/>
                </a:ext>
              </a:extLst>
            </p:cNvPr>
            <p:cNvSpPr txBox="1">
              <a:spLocks noChangeArrowheads="1"/>
            </p:cNvSpPr>
            <p:nvPr/>
          </p:nvSpPr>
          <p:spPr bwMode="auto">
            <a:xfrm>
              <a:off x="4253947" y="31805"/>
              <a:ext cx="652007" cy="2464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rot="0" vert="horz" wrap="square" lIns="68580" tIns="34290" rIns="68580" bIns="34290" anchor="t" anchorCtr="0" upright="1">
              <a:noAutofit/>
            </a:bodyPr>
            <a:lstStyle/>
            <a:p>
              <a:pPr algn="ctr">
                <a:lnSpc>
                  <a:spcPct val="107000"/>
                </a:lnSpc>
                <a:spcAft>
                  <a:spcPts val="600"/>
                </a:spcAft>
              </a:pPr>
              <a:r>
                <a:rPr lang="es-MX" sz="1050" b="1" dirty="0">
                  <a:latin typeface="Calibri" panose="020F0502020204030204" pitchFamily="34" charset="0"/>
                  <a:ea typeface="Calibri" panose="020F0502020204030204" pitchFamily="34" charset="0"/>
                  <a:cs typeface="Times New Roman" panose="02020603050405020304" pitchFamily="18" charset="0"/>
                </a:rPr>
                <a:t>Edad</a:t>
              </a:r>
              <a:endParaRPr lang="es-MX" sz="1500" dirty="0">
                <a:latin typeface="Calibri" panose="020F0502020204030204" pitchFamily="34" charset="0"/>
                <a:ea typeface="Calibri" panose="020F0502020204030204" pitchFamily="34" charset="0"/>
                <a:cs typeface="Times New Roman" panose="02020603050405020304" pitchFamily="18" charset="0"/>
              </a:endParaRPr>
            </a:p>
          </p:txBody>
        </p:sp>
        <p:sp>
          <p:nvSpPr>
            <p:cNvPr id="13" name="Cuadro de texto 2">
              <a:extLst>
                <a:ext uri="{FF2B5EF4-FFF2-40B4-BE49-F238E27FC236}">
                  <a16:creationId xmlns:a16="http://schemas.microsoft.com/office/drawing/2014/main" id="{8F209B47-46C4-3E77-CDC0-63B2D9A0D401}"/>
                </a:ext>
              </a:extLst>
            </p:cNvPr>
            <p:cNvSpPr txBox="1">
              <a:spLocks noChangeArrowheads="1"/>
            </p:cNvSpPr>
            <p:nvPr/>
          </p:nvSpPr>
          <p:spPr bwMode="auto">
            <a:xfrm>
              <a:off x="5812403" y="79513"/>
              <a:ext cx="652007" cy="2464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rot="0" vert="horz" wrap="square" lIns="68580" tIns="34290" rIns="68580" bIns="34290" anchor="t" anchorCtr="0" upright="1">
              <a:noAutofit/>
            </a:bodyPr>
            <a:lstStyle/>
            <a:p>
              <a:pPr algn="ctr">
                <a:lnSpc>
                  <a:spcPct val="107000"/>
                </a:lnSpc>
                <a:spcAft>
                  <a:spcPts val="600"/>
                </a:spcAft>
              </a:pPr>
              <a:r>
                <a:rPr lang="es-MX" sz="1050" b="1" dirty="0">
                  <a:latin typeface="Calibri" panose="020F0502020204030204" pitchFamily="34" charset="0"/>
                  <a:ea typeface="Calibri" panose="020F0502020204030204" pitchFamily="34" charset="0"/>
                  <a:cs typeface="Times New Roman" panose="02020603050405020304" pitchFamily="18" charset="0"/>
                </a:rPr>
                <a:t>Síntomas</a:t>
              </a:r>
              <a:endParaRPr lang="es-MX" sz="825" dirty="0">
                <a:latin typeface="Calibri" panose="020F0502020204030204" pitchFamily="34" charset="0"/>
                <a:ea typeface="Calibri" panose="020F0502020204030204" pitchFamily="34" charset="0"/>
                <a:cs typeface="Times New Roman" panose="02020603050405020304" pitchFamily="18" charset="0"/>
              </a:endParaRPr>
            </a:p>
          </p:txBody>
        </p:sp>
        <p:sp>
          <p:nvSpPr>
            <p:cNvPr id="14" name="Cuadro de texto 2">
              <a:extLst>
                <a:ext uri="{FF2B5EF4-FFF2-40B4-BE49-F238E27FC236}">
                  <a16:creationId xmlns:a16="http://schemas.microsoft.com/office/drawing/2014/main" id="{2F6EB743-928D-B692-F305-1E0A9C163BB7}"/>
                </a:ext>
              </a:extLst>
            </p:cNvPr>
            <p:cNvSpPr txBox="1">
              <a:spLocks noChangeArrowheads="1"/>
            </p:cNvSpPr>
            <p:nvPr/>
          </p:nvSpPr>
          <p:spPr bwMode="auto">
            <a:xfrm>
              <a:off x="6031504" y="347537"/>
              <a:ext cx="786682" cy="2464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rot="0" vert="horz" wrap="square" lIns="68580" tIns="34290" rIns="68580" bIns="34290" anchor="t" anchorCtr="0" upright="1">
              <a:noAutofit/>
            </a:bodyPr>
            <a:lstStyle/>
            <a:p>
              <a:pPr algn="ctr">
                <a:lnSpc>
                  <a:spcPct val="107000"/>
                </a:lnSpc>
                <a:spcAft>
                  <a:spcPts val="600"/>
                </a:spcAft>
              </a:pPr>
              <a:r>
                <a:rPr lang="es-MX" sz="1050" b="1" dirty="0">
                  <a:latin typeface="Calibri" panose="020F0502020204030204" pitchFamily="34" charset="0"/>
                  <a:ea typeface="Calibri" panose="020F0502020204030204" pitchFamily="34" charset="0"/>
                  <a:cs typeface="Times New Roman" panose="02020603050405020304" pitchFamily="18" charset="0"/>
                </a:rPr>
                <a:t>Diagnostico</a:t>
              </a:r>
              <a:endParaRPr lang="es-MX" sz="825" dirty="0">
                <a:latin typeface="Calibri" panose="020F0502020204030204" pitchFamily="34" charset="0"/>
                <a:ea typeface="Calibri" panose="020F0502020204030204" pitchFamily="34" charset="0"/>
                <a:cs typeface="Times New Roman" panose="02020603050405020304" pitchFamily="18" charset="0"/>
              </a:endParaRPr>
            </a:p>
          </p:txBody>
        </p:sp>
        <p:sp>
          <p:nvSpPr>
            <p:cNvPr id="15" name="Cuadro de texto 2">
              <a:extLst>
                <a:ext uri="{FF2B5EF4-FFF2-40B4-BE49-F238E27FC236}">
                  <a16:creationId xmlns:a16="http://schemas.microsoft.com/office/drawing/2014/main" id="{C81FA2A4-F49C-BDFA-2A89-2FE5C27196BC}"/>
                </a:ext>
              </a:extLst>
            </p:cNvPr>
            <p:cNvSpPr txBox="1">
              <a:spLocks noChangeArrowheads="1"/>
            </p:cNvSpPr>
            <p:nvPr/>
          </p:nvSpPr>
          <p:spPr bwMode="auto">
            <a:xfrm>
              <a:off x="5151190" y="1064994"/>
              <a:ext cx="922352" cy="2464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rot="0" vert="horz" wrap="square" lIns="68580" tIns="34290" rIns="68580" bIns="34290" anchor="t" anchorCtr="0" upright="1">
              <a:noAutofit/>
            </a:bodyPr>
            <a:lstStyle/>
            <a:p>
              <a:pPr algn="ctr">
                <a:lnSpc>
                  <a:spcPct val="107000"/>
                </a:lnSpc>
                <a:spcAft>
                  <a:spcPts val="600"/>
                </a:spcAft>
              </a:pPr>
              <a:r>
                <a:rPr lang="es-MX" sz="1050" b="1" dirty="0">
                  <a:latin typeface="Calibri" panose="020F0502020204030204" pitchFamily="34" charset="0"/>
                  <a:ea typeface="Calibri" panose="020F0502020204030204" pitchFamily="34" charset="0"/>
                  <a:cs typeface="Times New Roman" panose="02020603050405020304" pitchFamily="18" charset="0"/>
                </a:rPr>
                <a:t>Observaciones</a:t>
              </a:r>
              <a:endParaRPr lang="es-MX" sz="825" dirty="0">
                <a:latin typeface="Calibri" panose="020F0502020204030204" pitchFamily="34" charset="0"/>
                <a:ea typeface="Calibri" panose="020F0502020204030204" pitchFamily="34" charset="0"/>
                <a:cs typeface="Times New Roman" panose="02020603050405020304" pitchFamily="18" charset="0"/>
              </a:endParaRPr>
            </a:p>
          </p:txBody>
        </p:sp>
        <p:cxnSp>
          <p:nvCxnSpPr>
            <p:cNvPr id="16" name="Conector: curvado 12">
              <a:extLst>
                <a:ext uri="{FF2B5EF4-FFF2-40B4-BE49-F238E27FC236}">
                  <a16:creationId xmlns:a16="http://schemas.microsoft.com/office/drawing/2014/main" id="{D565B164-CBEC-B8A5-BE6A-6EFE6C0CFDAF}"/>
                </a:ext>
              </a:extLst>
            </p:cNvPr>
            <p:cNvCxnSpPr/>
            <p:nvPr/>
          </p:nvCxnSpPr>
          <p:spPr>
            <a:xfrm>
              <a:off x="3737113" y="151075"/>
              <a:ext cx="135172" cy="238539"/>
            </a:xfrm>
            <a:prstGeom prst="curvedConnector3">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7" name="Conector: curvado 13">
              <a:extLst>
                <a:ext uri="{FF2B5EF4-FFF2-40B4-BE49-F238E27FC236}">
                  <a16:creationId xmlns:a16="http://schemas.microsoft.com/office/drawing/2014/main" id="{80CC3AA0-3D3A-C170-F935-51420EF56EE7}"/>
                </a:ext>
              </a:extLst>
            </p:cNvPr>
            <p:cNvCxnSpPr/>
            <p:nvPr/>
          </p:nvCxnSpPr>
          <p:spPr>
            <a:xfrm flipH="1">
              <a:off x="4546489" y="214685"/>
              <a:ext cx="55659" cy="151075"/>
            </a:xfrm>
            <a:prstGeom prst="curvedConnector3">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8" name="Conector: curvado 14">
              <a:extLst>
                <a:ext uri="{FF2B5EF4-FFF2-40B4-BE49-F238E27FC236}">
                  <a16:creationId xmlns:a16="http://schemas.microsoft.com/office/drawing/2014/main" id="{5C2D22DF-9499-911D-133C-49F167D311BC}"/>
                </a:ext>
              </a:extLst>
            </p:cNvPr>
            <p:cNvCxnSpPr/>
            <p:nvPr/>
          </p:nvCxnSpPr>
          <p:spPr>
            <a:xfrm flipH="1">
              <a:off x="5651720" y="246491"/>
              <a:ext cx="351736" cy="103477"/>
            </a:xfrm>
            <a:prstGeom prst="curvedConnector3">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9" name="Conector: curvado 15">
              <a:extLst>
                <a:ext uri="{FF2B5EF4-FFF2-40B4-BE49-F238E27FC236}">
                  <a16:creationId xmlns:a16="http://schemas.microsoft.com/office/drawing/2014/main" id="{2F543FE1-3418-ED86-33DF-EEA920DA1298}"/>
                </a:ext>
              </a:extLst>
            </p:cNvPr>
            <p:cNvCxnSpPr/>
            <p:nvPr/>
          </p:nvCxnSpPr>
          <p:spPr>
            <a:xfrm flipH="1">
              <a:off x="5526157" y="459112"/>
              <a:ext cx="1065474" cy="182880"/>
            </a:xfrm>
            <a:prstGeom prst="curvedConnector3">
              <a:avLst>
                <a:gd name="adj1" fmla="val 42510"/>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20" name="Conector: curvado 16">
              <a:extLst>
                <a:ext uri="{FF2B5EF4-FFF2-40B4-BE49-F238E27FC236}">
                  <a16:creationId xmlns:a16="http://schemas.microsoft.com/office/drawing/2014/main" id="{7888AEF7-89CD-3C44-DC12-8B76379CD804}"/>
                </a:ext>
              </a:extLst>
            </p:cNvPr>
            <p:cNvCxnSpPr/>
            <p:nvPr/>
          </p:nvCxnSpPr>
          <p:spPr>
            <a:xfrm flipH="1" flipV="1">
              <a:off x="5061005" y="881006"/>
              <a:ext cx="151075" cy="262393"/>
            </a:xfrm>
            <a:prstGeom prst="curvedConnector3">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21" name="Conector recto de flecha 20">
              <a:extLst>
                <a:ext uri="{FF2B5EF4-FFF2-40B4-BE49-F238E27FC236}">
                  <a16:creationId xmlns:a16="http://schemas.microsoft.com/office/drawing/2014/main" id="{762CDA86-1C8C-A21C-5222-A1D8EA977A9A}"/>
                </a:ext>
              </a:extLst>
            </p:cNvPr>
            <p:cNvCxnSpPr/>
            <p:nvPr/>
          </p:nvCxnSpPr>
          <p:spPr>
            <a:xfrm>
              <a:off x="2536466" y="665823"/>
              <a:ext cx="142875" cy="762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22" name="Conector recto de flecha 21">
              <a:extLst>
                <a:ext uri="{FF2B5EF4-FFF2-40B4-BE49-F238E27FC236}">
                  <a16:creationId xmlns:a16="http://schemas.microsoft.com/office/drawing/2014/main" id="{CBD66DE1-934E-4A2C-18B9-1A9256EA02F6}"/>
                </a:ext>
              </a:extLst>
            </p:cNvPr>
            <p:cNvCxnSpPr/>
            <p:nvPr/>
          </p:nvCxnSpPr>
          <p:spPr>
            <a:xfrm>
              <a:off x="3617843" y="661201"/>
              <a:ext cx="142875" cy="762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grpSp>
      <p:pic>
        <p:nvPicPr>
          <p:cNvPr id="2" name="Imagen 1">
            <a:extLst>
              <a:ext uri="{FF2B5EF4-FFF2-40B4-BE49-F238E27FC236}">
                <a16:creationId xmlns:a16="http://schemas.microsoft.com/office/drawing/2014/main" id="{D7D0DE94-DEFE-00E6-48FB-BE072718137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8092" y="803925"/>
            <a:ext cx="3191755" cy="2393816"/>
          </a:xfrm>
          <a:prstGeom prst="rect">
            <a:avLst/>
          </a:prstGeom>
        </p:spPr>
      </p:pic>
      <p:pic>
        <p:nvPicPr>
          <p:cNvPr id="3" name="Imagen 2">
            <a:extLst>
              <a:ext uri="{FF2B5EF4-FFF2-40B4-BE49-F238E27FC236}">
                <a16:creationId xmlns:a16="http://schemas.microsoft.com/office/drawing/2014/main" id="{EC89EB35-5AE1-D963-48E0-4FE293974D16}"/>
              </a:ext>
            </a:extLst>
          </p:cNvPr>
          <p:cNvPicPr>
            <a:picLocks noChangeAspect="1"/>
          </p:cNvPicPr>
          <p:nvPr/>
        </p:nvPicPr>
        <p:blipFill>
          <a:blip r:embed="rId5">
            <a:extLst>
              <a:ext uri="{28A0092B-C50C-407E-A947-70E740481C1C}">
                <a14:useLocalDpi xmlns:a14="http://schemas.microsoft.com/office/drawing/2010/main" val="0"/>
              </a:ext>
            </a:extLst>
          </a:blip>
          <a:srcRect l="7425" t="9850" r="79848" b="67853"/>
          <a:stretch>
            <a:fillRect/>
          </a:stretch>
        </p:blipFill>
        <p:spPr>
          <a:xfrm>
            <a:off x="7517368" y="103334"/>
            <a:ext cx="1626632" cy="1602962"/>
          </a:xfrm>
          <a:prstGeom prst="rect">
            <a:avLst/>
          </a:prstGeom>
        </p:spPr>
      </p:pic>
    </p:spTree>
    <p:extLst>
      <p:ext uri="{BB962C8B-B14F-4D97-AF65-F5344CB8AC3E}">
        <p14:creationId xmlns:p14="http://schemas.microsoft.com/office/powerpoint/2010/main" val="3101142457"/>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6570C347-8BAE-4237-B7F0-07C079784984}"/>
              </a:ext>
            </a:extLst>
          </p:cNvPr>
          <p:cNvSpPr>
            <a:spLocks noGrp="1"/>
          </p:cNvSpPr>
          <p:nvPr>
            <p:ph type="title"/>
          </p:nvPr>
        </p:nvSpPr>
        <p:spPr>
          <a:xfrm>
            <a:off x="628650" y="609191"/>
            <a:ext cx="7886700" cy="569119"/>
          </a:xfrm>
        </p:spPr>
        <p:txBody>
          <a:bodyPr>
            <a:normAutofit/>
          </a:bodyPr>
          <a:lstStyle/>
          <a:p>
            <a:pPr algn="ctr"/>
            <a:r>
              <a:rPr lang="es-MX" sz="3000" dirty="0">
                <a:latin typeface="Raleway Regular" pitchFamily="2" charset="0"/>
              </a:rPr>
              <a:t>Validación de modelo </a:t>
            </a:r>
            <a:r>
              <a:rPr lang="es-MX" sz="3000" dirty="0" err="1">
                <a:latin typeface="Raleway Regular" pitchFamily="2" charset="0"/>
              </a:rPr>
              <a:t>CliBERTo_QA</a:t>
            </a:r>
            <a:endParaRPr lang="es-MX" sz="3000" dirty="0">
              <a:latin typeface="Raleway Regular" pitchFamily="2" charset="0"/>
            </a:endParaRPr>
          </a:p>
        </p:txBody>
      </p:sp>
      <p:pic>
        <p:nvPicPr>
          <p:cNvPr id="10" name="Marcador de contenido 9">
            <a:extLst>
              <a:ext uri="{FF2B5EF4-FFF2-40B4-BE49-F238E27FC236}">
                <a16:creationId xmlns:a16="http://schemas.microsoft.com/office/drawing/2014/main" id="{4EAADAB6-4B0B-4B5F-9550-70D923098100}"/>
              </a:ext>
            </a:extLst>
          </p:cNvPr>
          <p:cNvPicPr>
            <a:picLocks noGrp="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5007769" y="1985248"/>
            <a:ext cx="1954530" cy="1954530"/>
          </a:xfrm>
          <a:prstGeom prst="rect">
            <a:avLst/>
          </a:prstGeom>
          <a:noFill/>
        </p:spPr>
      </p:pic>
      <p:pic>
        <p:nvPicPr>
          <p:cNvPr id="11" name="Imagen 10">
            <a:extLst>
              <a:ext uri="{FF2B5EF4-FFF2-40B4-BE49-F238E27FC236}">
                <a16:creationId xmlns:a16="http://schemas.microsoft.com/office/drawing/2014/main" id="{AAA86E4C-3832-47BF-9720-49A48A803413}"/>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036356" y="1985248"/>
            <a:ext cx="1843564" cy="1950244"/>
          </a:xfrm>
          <a:prstGeom prst="rect">
            <a:avLst/>
          </a:prstGeom>
          <a:noFill/>
          <a:ln>
            <a:noFill/>
          </a:ln>
        </p:spPr>
      </p:pic>
      <p:pic>
        <p:nvPicPr>
          <p:cNvPr id="12" name="Imagen 11">
            <a:extLst>
              <a:ext uri="{FF2B5EF4-FFF2-40B4-BE49-F238E27FC236}">
                <a16:creationId xmlns:a16="http://schemas.microsoft.com/office/drawing/2014/main" id="{79C10B73-EC5C-47CD-B067-3504AD1E6BEE}"/>
              </a:ext>
            </a:extLst>
          </p:cNvPr>
          <p:cNvPicPr/>
          <p:nvPr/>
        </p:nvPicPr>
        <p:blipFill rotWithShape="1">
          <a:blip r:embed="rId4" cstate="print">
            <a:extLst>
              <a:ext uri="{28A0092B-C50C-407E-A947-70E740481C1C}">
                <a14:useLocalDpi xmlns:a14="http://schemas.microsoft.com/office/drawing/2010/main" val="0"/>
              </a:ext>
            </a:extLst>
          </a:blip>
          <a:srcRect l="4350" r="6822"/>
          <a:stretch/>
        </p:blipFill>
        <p:spPr bwMode="auto">
          <a:xfrm>
            <a:off x="335757" y="1700213"/>
            <a:ext cx="4521994" cy="2993231"/>
          </a:xfrm>
          <a:prstGeom prst="rect">
            <a:avLst/>
          </a:prstGeom>
          <a:noFill/>
          <a:ln>
            <a:noFill/>
          </a:ln>
        </p:spPr>
      </p:pic>
      <p:sp>
        <p:nvSpPr>
          <p:cNvPr id="3" name="Título 1">
            <a:extLst>
              <a:ext uri="{FF2B5EF4-FFF2-40B4-BE49-F238E27FC236}">
                <a16:creationId xmlns:a16="http://schemas.microsoft.com/office/drawing/2014/main" id="{65B24516-469D-C1C2-3113-2E2FF3594CD1}"/>
              </a:ext>
            </a:extLst>
          </p:cNvPr>
          <p:cNvSpPr txBox="1">
            <a:spLocks/>
          </p:cNvSpPr>
          <p:nvPr/>
        </p:nvSpPr>
        <p:spPr>
          <a:xfrm>
            <a:off x="0" y="0"/>
            <a:ext cx="9144000" cy="590264"/>
          </a:xfrm>
          <a:prstGeom prst="rect">
            <a:avLst/>
          </a:prstGeom>
        </p:spPr>
        <p:txBody>
          <a:bodyPr lIns="0" tIns="0" rIns="0" bIns="0" anchor="ctr">
            <a:noAutofit/>
          </a:bodyPr>
          <a:lstStyle>
            <a:lvl1pPr algn="l" defTabSz="914400" rtl="0" eaLnBrk="1" latinLnBrk="0" hangingPunct="1">
              <a:lnSpc>
                <a:spcPct val="90000"/>
              </a:lnSpc>
              <a:spcBef>
                <a:spcPct val="0"/>
              </a:spcBef>
              <a:buNone/>
              <a:defRPr sz="4400" kern="1200">
                <a:solidFill>
                  <a:srgbClr val="FF0000"/>
                </a:solidFill>
                <a:latin typeface="+mj-lt"/>
                <a:ea typeface="+mj-ea"/>
                <a:cs typeface="+mj-cs"/>
              </a:defRPr>
            </a:lvl1pPr>
          </a:lstStyle>
          <a:p>
            <a:pPr algn="ctr"/>
            <a:r>
              <a:rPr lang="es-MX">
                <a:cs typeface="Times New Roman" panose="02020603050405020304" pitchFamily="18" charset="0"/>
              </a:rPr>
              <a:t>Trabajo</a:t>
            </a:r>
            <a:endParaRPr lang="es-MX" dirty="0">
              <a:cs typeface="Times New Roman" panose="02020603050405020304" pitchFamily="18" charset="0"/>
            </a:endParaRPr>
          </a:p>
        </p:txBody>
      </p:sp>
      <p:pic>
        <p:nvPicPr>
          <p:cNvPr id="4" name="Picture 2" descr="Raspberry Pi 4 Model B 2019 Quad Core 64 bit WiFi Bluetooth (2GB) :  Amazon.com.mx: Electrónicos">
            <a:extLst>
              <a:ext uri="{FF2B5EF4-FFF2-40B4-BE49-F238E27FC236}">
                <a16:creationId xmlns:a16="http://schemas.microsoft.com/office/drawing/2014/main" id="{24E859FA-8C91-957C-72BD-1DB4DB2CCFD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325213" y="4304112"/>
            <a:ext cx="1754779" cy="1422794"/>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11">
            <a:extLst>
              <a:ext uri="{FF2B5EF4-FFF2-40B4-BE49-F238E27FC236}">
                <a16:creationId xmlns:a16="http://schemas.microsoft.com/office/drawing/2014/main" id="{1D0786B4-4A84-2936-595F-43D25EEDF299}"/>
              </a:ext>
            </a:extLst>
          </p:cNvPr>
          <p:cNvSpPr>
            <a:spLocks noChangeArrowheads="1"/>
          </p:cNvSpPr>
          <p:nvPr/>
        </p:nvSpPr>
        <p:spPr bwMode="auto">
          <a:xfrm>
            <a:off x="1883392" y="2671234"/>
            <a:ext cx="138564"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68580" tIns="34290" rIns="68580" bIns="34290" numCol="1" anchor="ctr" anchorCtr="0" compatLnSpc="1">
            <a:prstTxWarp prst="textNoShape">
              <a:avLst/>
            </a:prstTxWarp>
            <a:spAutoFit/>
          </a:bodyPr>
          <a:lstStyle/>
          <a:p>
            <a:endParaRPr lang="es-MX" sz="1350"/>
          </a:p>
        </p:txBody>
      </p:sp>
      <p:pic>
        <p:nvPicPr>
          <p:cNvPr id="6" name="Picture 2" descr="LattePandaTeam · GitHub">
            <a:extLst>
              <a:ext uri="{FF2B5EF4-FFF2-40B4-BE49-F238E27FC236}">
                <a16:creationId xmlns:a16="http://schemas.microsoft.com/office/drawing/2014/main" id="{8B07F631-DA7E-1C07-033C-0C50E120704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417968" y="3988457"/>
            <a:ext cx="999698" cy="999698"/>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4" descr="NVIDIA L4T Base | NVIDIA NGC">
            <a:extLst>
              <a:ext uri="{FF2B5EF4-FFF2-40B4-BE49-F238E27FC236}">
                <a16:creationId xmlns:a16="http://schemas.microsoft.com/office/drawing/2014/main" id="{229AB60E-801E-DD9A-B63E-AA5C323301C7}"/>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32311" t="20161" r="31578" b="18985"/>
          <a:stretch/>
        </p:blipFill>
        <p:spPr bwMode="auto">
          <a:xfrm>
            <a:off x="4967186" y="4070641"/>
            <a:ext cx="1393062" cy="1321550"/>
          </a:xfrm>
          <a:prstGeom prst="rect">
            <a:avLst/>
          </a:prstGeom>
          <a:noFill/>
          <a:extLst>
            <a:ext uri="{909E8E84-426E-40DD-AFC4-6F175D3DCCD1}">
              <a14:hiddenFill xmlns:a14="http://schemas.microsoft.com/office/drawing/2010/main">
                <a:solidFill>
                  <a:srgbClr val="FFFFFF"/>
                </a:solidFill>
              </a14:hiddenFill>
            </a:ext>
          </a:extLst>
        </p:spPr>
      </p:pic>
      <p:sp>
        <p:nvSpPr>
          <p:cNvPr id="16" name="Flecha: a la derecha 18">
            <a:extLst>
              <a:ext uri="{FF2B5EF4-FFF2-40B4-BE49-F238E27FC236}">
                <a16:creationId xmlns:a16="http://schemas.microsoft.com/office/drawing/2014/main" id="{CB9B63BB-81A9-46EC-3B71-45203BD5489E}"/>
              </a:ext>
            </a:extLst>
          </p:cNvPr>
          <p:cNvSpPr/>
          <p:nvPr/>
        </p:nvSpPr>
        <p:spPr>
          <a:xfrm>
            <a:off x="2395823" y="3988457"/>
            <a:ext cx="343049" cy="224335"/>
          </a:xfrm>
          <a:prstGeom prst="rightArrow">
            <a:avLst/>
          </a:prstGeom>
          <a:solidFill>
            <a:srgbClr val="3A44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18" name="Imagen 17">
            <a:extLst>
              <a:ext uri="{FF2B5EF4-FFF2-40B4-BE49-F238E27FC236}">
                <a16:creationId xmlns:a16="http://schemas.microsoft.com/office/drawing/2014/main" id="{11D91381-80A9-129D-2C62-88FB5B580226}"/>
              </a:ext>
            </a:extLst>
          </p:cNvPr>
          <p:cNvPicPr>
            <a:picLocks noChangeAspect="1"/>
          </p:cNvPicPr>
          <p:nvPr/>
        </p:nvPicPr>
        <p:blipFill>
          <a:blip r:embed="rId8"/>
          <a:stretch>
            <a:fillRect/>
          </a:stretch>
        </p:blipFill>
        <p:spPr>
          <a:xfrm>
            <a:off x="1557867" y="4816565"/>
            <a:ext cx="2191830" cy="1973944"/>
          </a:xfrm>
          <a:prstGeom prst="rect">
            <a:avLst/>
          </a:prstGeom>
        </p:spPr>
      </p:pic>
      <p:sp>
        <p:nvSpPr>
          <p:cNvPr id="8" name="CuadroTexto 7">
            <a:extLst>
              <a:ext uri="{FF2B5EF4-FFF2-40B4-BE49-F238E27FC236}">
                <a16:creationId xmlns:a16="http://schemas.microsoft.com/office/drawing/2014/main" id="{8116CFE8-9036-9467-A473-241D43212463}"/>
              </a:ext>
            </a:extLst>
          </p:cNvPr>
          <p:cNvSpPr txBox="1"/>
          <p:nvPr/>
        </p:nvSpPr>
        <p:spPr>
          <a:xfrm>
            <a:off x="3749696" y="5671431"/>
            <a:ext cx="5393583" cy="1200329"/>
          </a:xfrm>
          <a:prstGeom prst="rect">
            <a:avLst/>
          </a:prstGeom>
          <a:noFill/>
        </p:spPr>
        <p:txBody>
          <a:bodyPr wrap="square">
            <a:spAutoFit/>
          </a:bodyPr>
          <a:lstStyle/>
          <a:p>
            <a:r>
              <a:rPr lang="es-MX" dirty="0">
                <a:solidFill>
                  <a:srgbClr val="000000"/>
                </a:solidFill>
                <a:effectLst/>
                <a:latin typeface="Helvetica" pitchFamily="2" charset="0"/>
              </a:rPr>
              <a:t>Fuente: Jonathan Zavala Díaz, Tesis Doctoral en Desarrollo: “Procesamiento de Lenguaje Natural para Búsquedas en Lago de Datos Médicas”, Instituto Tecnológico de Morelia</a:t>
            </a:r>
          </a:p>
        </p:txBody>
      </p:sp>
    </p:spTree>
    <p:extLst>
      <p:ext uri="{BB962C8B-B14F-4D97-AF65-F5344CB8AC3E}">
        <p14:creationId xmlns:p14="http://schemas.microsoft.com/office/powerpoint/2010/main" val="677544331"/>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7B51AC-E3E9-E93D-762F-C301BF91699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2CA6BB7-B4D8-3EF9-F9F2-9B2C12611946}"/>
              </a:ext>
            </a:extLst>
          </p:cNvPr>
          <p:cNvSpPr>
            <a:spLocks noGrp="1"/>
          </p:cNvSpPr>
          <p:nvPr>
            <p:ph type="title"/>
          </p:nvPr>
        </p:nvSpPr>
        <p:spPr>
          <a:xfrm>
            <a:off x="1" y="0"/>
            <a:ext cx="9143999" cy="941736"/>
          </a:xfrm>
        </p:spPr>
        <p:txBody>
          <a:bodyPr/>
          <a:lstStyle/>
          <a:p>
            <a:pPr algn="ctr"/>
            <a:r>
              <a:rPr lang="es-ES" dirty="0"/>
              <a:t>Trabajo</a:t>
            </a:r>
            <a:endParaRPr dirty="0"/>
          </a:p>
        </p:txBody>
      </p:sp>
      <p:pic>
        <p:nvPicPr>
          <p:cNvPr id="11" name="Imagen 10">
            <a:extLst>
              <a:ext uri="{FF2B5EF4-FFF2-40B4-BE49-F238E27FC236}">
                <a16:creationId xmlns:a16="http://schemas.microsoft.com/office/drawing/2014/main" id="{9BF3ADD7-4D60-15B9-0F30-63B5F5D0553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907888"/>
            <a:ext cx="6549205" cy="5042224"/>
          </a:xfrm>
          <a:prstGeom prst="rect">
            <a:avLst/>
          </a:prstGeom>
        </p:spPr>
      </p:pic>
      <p:pic>
        <p:nvPicPr>
          <p:cNvPr id="15" name="Imagen 14">
            <a:extLst>
              <a:ext uri="{FF2B5EF4-FFF2-40B4-BE49-F238E27FC236}">
                <a16:creationId xmlns:a16="http://schemas.microsoft.com/office/drawing/2014/main" id="{8DE1A512-331B-7A94-F069-8F5B7B2C1AD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71600" y="2688479"/>
            <a:ext cx="7772400" cy="4169521"/>
          </a:xfrm>
          <a:prstGeom prst="rect">
            <a:avLst/>
          </a:prstGeom>
        </p:spPr>
      </p:pic>
      <p:sp>
        <p:nvSpPr>
          <p:cNvPr id="16" name="CuadroTexto 15">
            <a:extLst>
              <a:ext uri="{FF2B5EF4-FFF2-40B4-BE49-F238E27FC236}">
                <a16:creationId xmlns:a16="http://schemas.microsoft.com/office/drawing/2014/main" id="{F92D36C7-FCB9-F244-CFB6-789AF0DB2B92}"/>
              </a:ext>
            </a:extLst>
          </p:cNvPr>
          <p:cNvSpPr txBox="1"/>
          <p:nvPr/>
        </p:nvSpPr>
        <p:spPr>
          <a:xfrm>
            <a:off x="5972029" y="941736"/>
            <a:ext cx="3171970" cy="1200329"/>
          </a:xfrm>
          <a:prstGeom prst="rect">
            <a:avLst/>
          </a:prstGeom>
          <a:noFill/>
        </p:spPr>
        <p:txBody>
          <a:bodyPr wrap="square">
            <a:spAutoFit/>
          </a:bodyPr>
          <a:lstStyle/>
          <a:p>
            <a:r>
              <a:rPr lang="es-MX" dirty="0">
                <a:solidFill>
                  <a:srgbClr val="000000"/>
                </a:solidFill>
                <a:effectLst/>
                <a:latin typeface="Helvetica" pitchFamily="2" charset="0"/>
              </a:rPr>
              <a:t>Fuente: Rocio Contreras Jiménez, Tesis Doctoral en Desarrollo, Instituto Tecnológico de Morelia</a:t>
            </a:r>
          </a:p>
        </p:txBody>
      </p:sp>
    </p:spTree>
    <p:extLst>
      <p:ext uri="{BB962C8B-B14F-4D97-AF65-F5344CB8AC3E}">
        <p14:creationId xmlns:p14="http://schemas.microsoft.com/office/powerpoint/2010/main" val="3940290837"/>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0"/>
            <a:ext cx="9143999" cy="941736"/>
          </a:xfrm>
        </p:spPr>
        <p:txBody>
          <a:bodyPr/>
          <a:lstStyle/>
          <a:p>
            <a:pPr algn="ctr"/>
            <a:r>
              <a:rPr dirty="0"/>
              <a:t>Futuro de </a:t>
            </a:r>
            <a:r>
              <a:rPr dirty="0" err="1"/>
              <a:t>los</a:t>
            </a:r>
            <a:r>
              <a:rPr dirty="0"/>
              <a:t> LLMs</a:t>
            </a:r>
          </a:p>
        </p:txBody>
      </p:sp>
      <p:pic>
        <p:nvPicPr>
          <p:cNvPr id="5" name="Marcador de contenido 4">
            <a:extLst>
              <a:ext uri="{FF2B5EF4-FFF2-40B4-BE49-F238E27FC236}">
                <a16:creationId xmlns:a16="http://schemas.microsoft.com/office/drawing/2014/main" id="{1EDD02A5-6F8A-3CC3-B6C7-19CD604476BF}"/>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80434" y="664443"/>
            <a:ext cx="8983132" cy="5988755"/>
          </a:xfrm>
          <a:prstGeom prst="rect">
            <a:avLst/>
          </a:prstGeom>
        </p:spPr>
      </p:pic>
      <p:sp>
        <p:nvSpPr>
          <p:cNvPr id="3" name="CuadroTexto 2">
            <a:extLst>
              <a:ext uri="{FF2B5EF4-FFF2-40B4-BE49-F238E27FC236}">
                <a16:creationId xmlns:a16="http://schemas.microsoft.com/office/drawing/2014/main" id="{F8179D9D-C3DD-DB52-5576-828CBF2FBEDD}"/>
              </a:ext>
            </a:extLst>
          </p:cNvPr>
          <p:cNvSpPr txBox="1"/>
          <p:nvPr/>
        </p:nvSpPr>
        <p:spPr>
          <a:xfrm>
            <a:off x="489619" y="6477000"/>
            <a:ext cx="2608471" cy="369332"/>
          </a:xfrm>
          <a:prstGeom prst="rect">
            <a:avLst/>
          </a:prstGeom>
          <a:noFill/>
        </p:spPr>
        <p:txBody>
          <a:bodyPr wrap="none" rtlCol="0">
            <a:spAutoFit/>
          </a:bodyPr>
          <a:lstStyle/>
          <a:p>
            <a:r>
              <a:rPr lang="es-MX" dirty="0"/>
              <a:t>Fuente: ChatGPT, 2026</a:t>
            </a:r>
          </a:p>
        </p:txBody>
      </p:sp>
    </p:spTree>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E36B6D-92FC-C5B2-A7C6-605A09DC247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7D89606-71F0-FC6D-65A1-6A162936B37B}"/>
              </a:ext>
            </a:extLst>
          </p:cNvPr>
          <p:cNvSpPr>
            <a:spLocks noGrp="1"/>
          </p:cNvSpPr>
          <p:nvPr>
            <p:ph type="title"/>
          </p:nvPr>
        </p:nvSpPr>
        <p:spPr>
          <a:xfrm>
            <a:off x="-1" y="0"/>
            <a:ext cx="9143999" cy="941736"/>
          </a:xfrm>
        </p:spPr>
        <p:txBody>
          <a:bodyPr/>
          <a:lstStyle/>
          <a:p>
            <a:pPr algn="ctr"/>
            <a:r>
              <a:rPr lang="es-ES" dirty="0" err="1"/>
              <a:t>LCMs</a:t>
            </a:r>
            <a:endParaRPr dirty="0"/>
          </a:p>
        </p:txBody>
      </p:sp>
      <p:pic>
        <p:nvPicPr>
          <p:cNvPr id="13" name="Imagen 12">
            <a:extLst>
              <a:ext uri="{FF2B5EF4-FFF2-40B4-BE49-F238E27FC236}">
                <a16:creationId xmlns:a16="http://schemas.microsoft.com/office/drawing/2014/main" id="{80365131-9F17-401C-D4C9-42FF5364ED96}"/>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244809" y="707414"/>
            <a:ext cx="8654378" cy="5769586"/>
          </a:xfrm>
          <a:prstGeom prst="rect">
            <a:avLst/>
          </a:prstGeom>
        </p:spPr>
      </p:pic>
      <p:sp>
        <p:nvSpPr>
          <p:cNvPr id="3" name="CuadroTexto 2">
            <a:extLst>
              <a:ext uri="{FF2B5EF4-FFF2-40B4-BE49-F238E27FC236}">
                <a16:creationId xmlns:a16="http://schemas.microsoft.com/office/drawing/2014/main" id="{93416ED2-362A-81FE-E492-764C82C74B71}"/>
              </a:ext>
            </a:extLst>
          </p:cNvPr>
          <p:cNvSpPr txBox="1"/>
          <p:nvPr/>
        </p:nvSpPr>
        <p:spPr>
          <a:xfrm>
            <a:off x="489619" y="6477000"/>
            <a:ext cx="4006290" cy="369332"/>
          </a:xfrm>
          <a:prstGeom prst="rect">
            <a:avLst/>
          </a:prstGeom>
          <a:noFill/>
        </p:spPr>
        <p:txBody>
          <a:bodyPr wrap="none" rtlCol="0">
            <a:spAutoFit/>
          </a:bodyPr>
          <a:lstStyle/>
          <a:p>
            <a:r>
              <a:rPr lang="es-MX" dirty="0"/>
              <a:t>Fuente: Traducción de Medium, 2026</a:t>
            </a:r>
          </a:p>
        </p:txBody>
      </p:sp>
    </p:spTree>
    <p:extLst>
      <p:ext uri="{BB962C8B-B14F-4D97-AF65-F5344CB8AC3E}">
        <p14:creationId xmlns:p14="http://schemas.microsoft.com/office/powerpoint/2010/main" val="117413751"/>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3999" cy="941736"/>
          </a:xfrm>
        </p:spPr>
        <p:txBody>
          <a:bodyPr/>
          <a:lstStyle/>
          <a:p>
            <a:pPr algn="ctr"/>
            <a:r>
              <a:rPr dirty="0" err="1"/>
              <a:t>Conclusiones</a:t>
            </a:r>
            <a:endParaRPr dirty="0"/>
          </a:p>
        </p:txBody>
      </p:sp>
      <p:pic>
        <p:nvPicPr>
          <p:cNvPr id="5" name="Marcador de contenido 4">
            <a:extLst>
              <a:ext uri="{FF2B5EF4-FFF2-40B4-BE49-F238E27FC236}">
                <a16:creationId xmlns:a16="http://schemas.microsoft.com/office/drawing/2014/main" id="{04A66FC2-3989-BB72-4520-CF4AE4A7D6DE}"/>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t="12552"/>
          <a:stretch>
            <a:fillRect/>
          </a:stretch>
        </p:blipFill>
        <p:spPr>
          <a:xfrm>
            <a:off x="0" y="1041721"/>
            <a:ext cx="9143664" cy="5330619"/>
          </a:xfrm>
          <a:prstGeom prst="rect">
            <a:avLst/>
          </a:prstGeom>
        </p:spPr>
      </p:pic>
      <p:sp>
        <p:nvSpPr>
          <p:cNvPr id="3" name="CuadroTexto 2">
            <a:extLst>
              <a:ext uri="{FF2B5EF4-FFF2-40B4-BE49-F238E27FC236}">
                <a16:creationId xmlns:a16="http://schemas.microsoft.com/office/drawing/2014/main" id="{D18F1932-7609-2798-62E9-093EE54CABA9}"/>
              </a:ext>
            </a:extLst>
          </p:cNvPr>
          <p:cNvSpPr txBox="1"/>
          <p:nvPr/>
        </p:nvSpPr>
        <p:spPr>
          <a:xfrm>
            <a:off x="489619" y="6477000"/>
            <a:ext cx="4096058" cy="369332"/>
          </a:xfrm>
          <a:prstGeom prst="rect">
            <a:avLst/>
          </a:prstGeom>
          <a:noFill/>
        </p:spPr>
        <p:txBody>
          <a:bodyPr wrap="none" rtlCol="0">
            <a:spAutoFit/>
          </a:bodyPr>
          <a:lstStyle/>
          <a:p>
            <a:r>
              <a:rPr lang="es-MX" dirty="0"/>
              <a:t>Fuente: Datos propios ChatGPT, 2026</a:t>
            </a:r>
          </a:p>
        </p:txBody>
      </p:sp>
    </p:spTree>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7BDF68-AB13-B309-131E-BA913917A1E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99BF7AB-39D2-A1F5-C884-AF88FEE3199E}"/>
              </a:ext>
            </a:extLst>
          </p:cNvPr>
          <p:cNvSpPr>
            <a:spLocks noGrp="1"/>
          </p:cNvSpPr>
          <p:nvPr>
            <p:ph type="title"/>
          </p:nvPr>
        </p:nvSpPr>
        <p:spPr>
          <a:xfrm>
            <a:off x="-1" y="0"/>
            <a:ext cx="9143999" cy="941736"/>
          </a:xfrm>
        </p:spPr>
        <p:txBody>
          <a:bodyPr/>
          <a:lstStyle/>
          <a:p>
            <a:pPr algn="ctr"/>
            <a:r>
              <a:rPr lang="es-ES" dirty="0"/>
              <a:t>Conclusiones</a:t>
            </a:r>
            <a:endParaRPr dirty="0"/>
          </a:p>
        </p:txBody>
      </p:sp>
      <p:pic>
        <p:nvPicPr>
          <p:cNvPr id="13" name="Imagen 12">
            <a:extLst>
              <a:ext uri="{FF2B5EF4-FFF2-40B4-BE49-F238E27FC236}">
                <a16:creationId xmlns:a16="http://schemas.microsoft.com/office/drawing/2014/main" id="{64F035D9-E650-B585-F4D7-7C34B08E4613}"/>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02207" y="941737"/>
            <a:ext cx="7182283" cy="5880496"/>
          </a:xfrm>
          <a:prstGeom prst="rect">
            <a:avLst/>
          </a:prstGeom>
        </p:spPr>
      </p:pic>
    </p:spTree>
    <p:extLst>
      <p:ext uri="{BB962C8B-B14F-4D97-AF65-F5344CB8AC3E}">
        <p14:creationId xmlns:p14="http://schemas.microsoft.com/office/powerpoint/2010/main" val="3394061500"/>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E77DF9-070D-F3AF-99CC-6FE4BCE95A85}"/>
            </a:ext>
          </a:extLst>
        </p:cNvPr>
        <p:cNvGrpSpPr/>
        <p:nvPr/>
      </p:nvGrpSpPr>
      <p:grpSpPr>
        <a:xfrm>
          <a:off x="0" y="0"/>
          <a:ext cx="0" cy="0"/>
          <a:chOff x="0" y="0"/>
          <a:chExt cx="0" cy="0"/>
        </a:xfrm>
      </p:grpSpPr>
      <p:sp>
        <p:nvSpPr>
          <p:cNvPr id="2" name="CuadroTexto 1">
            <a:extLst>
              <a:ext uri="{FF2B5EF4-FFF2-40B4-BE49-F238E27FC236}">
                <a16:creationId xmlns:a16="http://schemas.microsoft.com/office/drawing/2014/main" id="{8872E46F-C4B7-78E7-811D-F3E9DC60BB86}"/>
              </a:ext>
            </a:extLst>
          </p:cNvPr>
          <p:cNvSpPr txBox="1"/>
          <p:nvPr/>
        </p:nvSpPr>
        <p:spPr>
          <a:xfrm>
            <a:off x="175854" y="6397978"/>
            <a:ext cx="4006290" cy="369332"/>
          </a:xfrm>
          <a:prstGeom prst="rect">
            <a:avLst/>
          </a:prstGeom>
          <a:noFill/>
        </p:spPr>
        <p:txBody>
          <a:bodyPr wrap="none" rtlCol="0">
            <a:spAutoFit/>
          </a:bodyPr>
          <a:lstStyle/>
          <a:p>
            <a:r>
              <a:rPr lang="es-MX" dirty="0"/>
              <a:t>Fuente: Traducción de Medium, 2026</a:t>
            </a:r>
          </a:p>
        </p:txBody>
      </p:sp>
      <p:sp>
        <p:nvSpPr>
          <p:cNvPr id="6" name="Título 5">
            <a:extLst>
              <a:ext uri="{FF2B5EF4-FFF2-40B4-BE49-F238E27FC236}">
                <a16:creationId xmlns:a16="http://schemas.microsoft.com/office/drawing/2014/main" id="{8174624E-0EA0-9A48-FF4F-3251AC83A622}"/>
              </a:ext>
            </a:extLst>
          </p:cNvPr>
          <p:cNvSpPr>
            <a:spLocks noGrp="1"/>
          </p:cNvSpPr>
          <p:nvPr>
            <p:ph type="title"/>
          </p:nvPr>
        </p:nvSpPr>
        <p:spPr/>
        <p:txBody>
          <a:bodyPr/>
          <a:lstStyle/>
          <a:p>
            <a:r>
              <a:rPr lang="es-MX" dirty="0"/>
              <a:t>Conclusiones</a:t>
            </a:r>
          </a:p>
        </p:txBody>
      </p:sp>
      <p:pic>
        <p:nvPicPr>
          <p:cNvPr id="4" name="Imagen 3">
            <a:extLst>
              <a:ext uri="{FF2B5EF4-FFF2-40B4-BE49-F238E27FC236}">
                <a16:creationId xmlns:a16="http://schemas.microsoft.com/office/drawing/2014/main" id="{11D1C03D-60A4-66B2-66D5-A012BA6C8CD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57997" y="772008"/>
            <a:ext cx="4152323" cy="6074324"/>
          </a:xfrm>
          <a:prstGeom prst="rect">
            <a:avLst/>
          </a:prstGeom>
        </p:spPr>
      </p:pic>
    </p:spTree>
    <p:extLst>
      <p:ext uri="{BB962C8B-B14F-4D97-AF65-F5344CB8AC3E}">
        <p14:creationId xmlns:p14="http://schemas.microsoft.com/office/powerpoint/2010/main" val="2809734746"/>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5CC76A-92DD-CA13-2DA0-1B2ABE795A8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121F1BF-CAFC-3A98-DAAA-51960D974CC0}"/>
              </a:ext>
            </a:extLst>
          </p:cNvPr>
          <p:cNvSpPr>
            <a:spLocks noGrp="1"/>
          </p:cNvSpPr>
          <p:nvPr>
            <p:ph type="title"/>
          </p:nvPr>
        </p:nvSpPr>
        <p:spPr>
          <a:xfrm>
            <a:off x="-1" y="0"/>
            <a:ext cx="9143999" cy="941736"/>
          </a:xfrm>
        </p:spPr>
        <p:txBody>
          <a:bodyPr/>
          <a:lstStyle/>
          <a:p>
            <a:pPr algn="ctr"/>
            <a:r>
              <a:rPr lang="es-ES" dirty="0"/>
              <a:t>Conclusiones</a:t>
            </a:r>
            <a:endParaRPr dirty="0"/>
          </a:p>
        </p:txBody>
      </p:sp>
      <p:pic>
        <p:nvPicPr>
          <p:cNvPr id="40" name="Imagen 39">
            <a:extLst>
              <a:ext uri="{FF2B5EF4-FFF2-40B4-BE49-F238E27FC236}">
                <a16:creationId xmlns:a16="http://schemas.microsoft.com/office/drawing/2014/main" id="{B48A646E-4E71-E36B-0342-37BF50547A31}"/>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2" y="704668"/>
            <a:ext cx="9144001" cy="6096001"/>
          </a:xfrm>
          <a:prstGeom prst="rect">
            <a:avLst/>
          </a:prstGeom>
        </p:spPr>
      </p:pic>
      <p:sp>
        <p:nvSpPr>
          <p:cNvPr id="3" name="CuadroTexto 2">
            <a:extLst>
              <a:ext uri="{FF2B5EF4-FFF2-40B4-BE49-F238E27FC236}">
                <a16:creationId xmlns:a16="http://schemas.microsoft.com/office/drawing/2014/main" id="{01D5D2CD-4990-5B10-90DC-02F79903DD83}"/>
              </a:ext>
            </a:extLst>
          </p:cNvPr>
          <p:cNvSpPr txBox="1"/>
          <p:nvPr/>
        </p:nvSpPr>
        <p:spPr>
          <a:xfrm>
            <a:off x="489619" y="6477000"/>
            <a:ext cx="5181931" cy="369332"/>
          </a:xfrm>
          <a:prstGeom prst="rect">
            <a:avLst/>
          </a:prstGeom>
          <a:noFill/>
        </p:spPr>
        <p:txBody>
          <a:bodyPr wrap="none" rtlCol="0">
            <a:spAutoFit/>
          </a:bodyPr>
          <a:lstStyle/>
          <a:p>
            <a:r>
              <a:rPr lang="es-MX" dirty="0"/>
              <a:t>Fuente: Basado en NLP with Transformers, 2026</a:t>
            </a:r>
          </a:p>
        </p:txBody>
      </p:sp>
    </p:spTree>
    <p:extLst>
      <p:ext uri="{BB962C8B-B14F-4D97-AF65-F5344CB8AC3E}">
        <p14:creationId xmlns:p14="http://schemas.microsoft.com/office/powerpoint/2010/main" val="315864931"/>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r>
              <a:rPr lang="es-ES_tradnl" dirty="0">
                <a:latin typeface="Montserrat" panose="00000500000000000000" pitchFamily="2" charset="0"/>
              </a:rPr>
              <a:t>¿Preguntas?</a:t>
            </a:r>
          </a:p>
        </p:txBody>
      </p:sp>
      <p:sp>
        <p:nvSpPr>
          <p:cNvPr id="3" name="Subtítulo 2"/>
          <p:cNvSpPr>
            <a:spLocks noGrp="1"/>
          </p:cNvSpPr>
          <p:nvPr>
            <p:ph type="subTitle"/>
          </p:nvPr>
        </p:nvSpPr>
        <p:spPr>
          <a:xfrm>
            <a:off x="0" y="783676"/>
            <a:ext cx="5474677" cy="2902688"/>
          </a:xfrm>
        </p:spPr>
        <p:txBody>
          <a:bodyPr/>
          <a:lstStyle/>
          <a:p>
            <a:r>
              <a:rPr lang="es-ES_tradnl" sz="3600" dirty="0">
                <a:solidFill>
                  <a:schemeClr val="tx1"/>
                </a:solidFill>
                <a:latin typeface="Montserrat" panose="00000500000000000000" pitchFamily="2" charset="0"/>
              </a:rPr>
              <a:t>¡Muchas Gracias!</a:t>
            </a:r>
          </a:p>
          <a:p>
            <a:endParaRPr lang="es-ES_tradnl" sz="3600" dirty="0">
              <a:latin typeface="Montserrat" panose="00000500000000000000" pitchFamily="2" charset="0"/>
            </a:endParaRPr>
          </a:p>
          <a:p>
            <a:r>
              <a:rPr lang="es-ES_tradnl" sz="3600" dirty="0">
                <a:latin typeface="Montserrat" panose="00000500000000000000" pitchFamily="2" charset="0"/>
                <a:hlinkClick r:id="rId3"/>
              </a:rPr>
              <a:t>juan.or@morelia.tecnm.mx</a:t>
            </a:r>
            <a:endParaRPr lang="es-ES_tradnl" sz="3600" dirty="0">
              <a:latin typeface="Montserrat" panose="00000500000000000000" pitchFamily="2" charset="0"/>
            </a:endParaRPr>
          </a:p>
        </p:txBody>
      </p:sp>
      <p:sp>
        <p:nvSpPr>
          <p:cNvPr id="5" name="CuadroTexto 4">
            <a:extLst>
              <a:ext uri="{FF2B5EF4-FFF2-40B4-BE49-F238E27FC236}">
                <a16:creationId xmlns:a16="http://schemas.microsoft.com/office/drawing/2014/main" id="{97E4BA91-017C-2D68-1227-CE2A09EBB1C3}"/>
              </a:ext>
            </a:extLst>
          </p:cNvPr>
          <p:cNvSpPr txBox="1"/>
          <p:nvPr/>
        </p:nvSpPr>
        <p:spPr>
          <a:xfrm>
            <a:off x="316523" y="6404924"/>
            <a:ext cx="8159262" cy="369332"/>
          </a:xfrm>
          <a:prstGeom prst="rect">
            <a:avLst/>
          </a:prstGeom>
          <a:noFill/>
        </p:spPr>
        <p:txBody>
          <a:bodyPr wrap="square">
            <a:spAutoFit/>
          </a:bodyPr>
          <a:lstStyle/>
          <a:p>
            <a:r>
              <a:rPr lang="es-MX" dirty="0"/>
              <a:t>http://dsc.morelia.tecnm.mx/~jcolivares/downloads/llmSalud.pptx</a:t>
            </a:r>
          </a:p>
        </p:txBody>
      </p:sp>
      <p:pic>
        <p:nvPicPr>
          <p:cNvPr id="6" name="Imagen 5">
            <a:extLst>
              <a:ext uri="{FF2B5EF4-FFF2-40B4-BE49-F238E27FC236}">
                <a16:creationId xmlns:a16="http://schemas.microsoft.com/office/drawing/2014/main" id="{A25D8E98-B463-E711-C9FD-3EA980E20505}"/>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5758542" y="2710543"/>
            <a:ext cx="3385458" cy="3385458"/>
          </a:xfrm>
          <a:prstGeom prst="rect">
            <a:avLst/>
          </a:prstGeom>
        </p:spPr>
      </p:pic>
    </p:spTree>
    <p:extLst>
      <p:ext uri="{BB962C8B-B14F-4D97-AF65-F5344CB8AC3E}">
        <p14:creationId xmlns:p14="http://schemas.microsoft.com/office/powerpoint/2010/main" val="80262627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Tema de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o" ma:contentTypeID="0x01010027B44A7D004DE043AE5C722122458609" ma:contentTypeVersion="0" ma:contentTypeDescription="Crear nuevo documento." ma:contentTypeScope="" ma:versionID="67165aaf359e9dce3cf1fb88f5132366">
  <xsd:schema xmlns:xsd="http://www.w3.org/2001/XMLSchema" xmlns:xs="http://www.w3.org/2001/XMLSchema" xmlns:p="http://schemas.microsoft.com/office/2006/metadata/properties" targetNamespace="http://schemas.microsoft.com/office/2006/metadata/properties" ma:root="true" ma:fieldsID="0d52eee179b4b7cb1aba1caaea387c49">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28B82EB-457B-4E5F-8EE0-7A3082C2311A}">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144B9624-DD10-44FD-89F6-74740DB5F29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openxmlformats.org/package/2006/metadata/core-properties"/>
    <ds:schemaRef ds:uri="http://purl.org/dc/elements/1.1/"/>
    <ds:schemaRef ds:uri="http://purl.org/dc/terms/"/>
    <ds:schemaRef ds:uri="http://schemas.microsoft.com/internal/obd"/>
    <ds:schemaRef ds:uri="http://schemas.microsoft.com/office/infopath/2007/PartnerControls"/>
  </ds:schemaRefs>
</ds:datastoreItem>
</file>

<file path=customXml/itemProps3.xml><?xml version="1.0" encoding="utf-8"?>
<ds:datastoreItem xmlns:ds="http://schemas.openxmlformats.org/officeDocument/2006/customXml" ds:itemID="{626E9BD8-72BC-42C9-B534-BD8EC8FBF4F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23411</TotalTime>
  <Words>2901</Words>
  <Application>Microsoft Macintosh PowerPoint</Application>
  <PresentationFormat>Presentación en pantalla (4:3)</PresentationFormat>
  <Paragraphs>450</Paragraphs>
  <Slides>87</Slides>
  <Notes>86</Notes>
  <HiddenSlides>0</HiddenSlides>
  <MMClips>0</MMClips>
  <ScaleCrop>false</ScaleCrop>
  <HeadingPairs>
    <vt:vector size="6" baseType="variant">
      <vt:variant>
        <vt:lpstr>Fuentes usadas</vt:lpstr>
      </vt:variant>
      <vt:variant>
        <vt:i4>10</vt:i4>
      </vt:variant>
      <vt:variant>
        <vt:lpstr>Tema</vt:lpstr>
      </vt:variant>
      <vt:variant>
        <vt:i4>1</vt:i4>
      </vt:variant>
      <vt:variant>
        <vt:lpstr>Títulos de diapositiva</vt:lpstr>
      </vt:variant>
      <vt:variant>
        <vt:i4>87</vt:i4>
      </vt:variant>
    </vt:vector>
  </HeadingPairs>
  <TitlesOfParts>
    <vt:vector size="98" baseType="lpstr">
      <vt:lpstr>Arial</vt:lpstr>
      <vt:lpstr>Calibri</vt:lpstr>
      <vt:lpstr>EurekaSans-Light</vt:lpstr>
      <vt:lpstr>Helvetica</vt:lpstr>
      <vt:lpstr>Montserrat</vt:lpstr>
      <vt:lpstr>Raleway Regular</vt:lpstr>
      <vt:lpstr>Soberana Sans Light</vt:lpstr>
      <vt:lpstr>Symbol</vt:lpstr>
      <vt:lpstr>Times New Roman</vt:lpstr>
      <vt:lpstr>Wingdings</vt:lpstr>
      <vt:lpstr>Office Theme</vt:lpstr>
      <vt:lpstr>Presentación de PowerPoint</vt:lpstr>
      <vt:lpstr>Presentación de PowerPoint</vt:lpstr>
      <vt:lpstr>Uso de LLMs</vt:lpstr>
      <vt:lpstr>IA como Herramienta</vt:lpstr>
      <vt:lpstr>Uso de la IA en Salud</vt:lpstr>
      <vt:lpstr>Uso de la IA en Salud</vt:lpstr>
      <vt:lpstr>Uso de la IA en Salud</vt:lpstr>
      <vt:lpstr>Las 4Ps de la Salud</vt:lpstr>
      <vt:lpstr>Uso de la IA en Salud</vt:lpstr>
      <vt:lpstr>Interacciones Humano Máquina</vt:lpstr>
      <vt:lpstr>Mercado Mundial de la IA en Salud</vt:lpstr>
      <vt:lpstr>Estadísticas y Tendencias</vt:lpstr>
      <vt:lpstr>ROI de la IA en Salud</vt:lpstr>
      <vt:lpstr>Adopción y Crecimiento IA en Salud</vt:lpstr>
      <vt:lpstr>Interacción Hombre Máquina</vt:lpstr>
      <vt:lpstr>Componentes de un Lenguaje</vt:lpstr>
      <vt:lpstr>Diferencias entre Lenguaje y Modelo</vt:lpstr>
      <vt:lpstr>Procesamiento de Lenguaje Natural</vt:lpstr>
      <vt:lpstr>Procesamiento de Lenguaje Natural</vt:lpstr>
      <vt:lpstr>Enfoques de PLN</vt:lpstr>
      <vt:lpstr>Reglas basadas en Emparejamiento</vt:lpstr>
      <vt:lpstr>Reglas basadas en Emparejamiento</vt:lpstr>
      <vt:lpstr>Métodos de PLN</vt:lpstr>
      <vt:lpstr>Basado en Estadísticas</vt:lpstr>
      <vt:lpstr>Procesamiento de Lenguaje Natural</vt:lpstr>
      <vt:lpstr>Procesamiento de Lenguaje Natural</vt:lpstr>
      <vt:lpstr>PLN</vt:lpstr>
      <vt:lpstr>Procesamiento de Lenguaje Natural</vt:lpstr>
      <vt:lpstr>PLN en Salud</vt:lpstr>
      <vt:lpstr>PLN en Salud</vt:lpstr>
      <vt:lpstr>Uso de la IA en Salud</vt:lpstr>
      <vt:lpstr>Uso de la IA en Salud</vt:lpstr>
      <vt:lpstr>Uso de la IA en Salud</vt:lpstr>
      <vt:lpstr>Uso de la IA en Salud</vt:lpstr>
      <vt:lpstr>Uso de la IA en Salud</vt:lpstr>
      <vt:lpstr>Uso de la IA en Salud</vt:lpstr>
      <vt:lpstr>Anotación Médica (GATE)</vt:lpstr>
      <vt:lpstr>Uso de la IA en Salud</vt:lpstr>
      <vt:lpstr>Uso de la IA en Salud</vt:lpstr>
      <vt:lpstr>Uso de la IA en Salud</vt:lpstr>
      <vt:lpstr>Introducción</vt:lpstr>
      <vt:lpstr>¿Qué son los LLMs?</vt:lpstr>
      <vt:lpstr>¿Cómo funcionan los LLMs?</vt:lpstr>
      <vt:lpstr>¿Cuál es la palabra que sigue?</vt:lpstr>
      <vt:lpstr>Ejemplo de Generación de Texto</vt:lpstr>
      <vt:lpstr>PLN</vt:lpstr>
      <vt:lpstr>Modelo de Espacio Vectorial</vt:lpstr>
      <vt:lpstr>Embeddings de 10 Dimensiones</vt:lpstr>
      <vt:lpstr>¿Cómo funcionan los LLMs?</vt:lpstr>
      <vt:lpstr>¿Cómo funcionan los LLMs?</vt:lpstr>
      <vt:lpstr>¿Qué hacen los LLMs en Salud?</vt:lpstr>
      <vt:lpstr>Aplicaciones en Salud</vt:lpstr>
      <vt:lpstr>Casos Comerciales</vt:lpstr>
      <vt:lpstr>Ejemplos y Casos de Usos</vt:lpstr>
      <vt:lpstr>Uso de la IA en Salud</vt:lpstr>
      <vt:lpstr>Mejorando LLMs</vt:lpstr>
      <vt:lpstr>RAG</vt:lpstr>
      <vt:lpstr>Agentes</vt:lpstr>
      <vt:lpstr>Agentes</vt:lpstr>
      <vt:lpstr>Agentes</vt:lpstr>
      <vt:lpstr>Agentes</vt:lpstr>
      <vt:lpstr>Agentes</vt:lpstr>
      <vt:lpstr>Agente Triage</vt:lpstr>
      <vt:lpstr>Agente Documentación Clínica</vt:lpstr>
      <vt:lpstr>Agente de Apoyo a Diagnóstico</vt:lpstr>
      <vt:lpstr>Agente para Diabetes</vt:lpstr>
      <vt:lpstr>Agente Hospital Adminsitrativo</vt:lpstr>
      <vt:lpstr>Arquitectura Agente en salud</vt:lpstr>
      <vt:lpstr>Agentes</vt:lpstr>
      <vt:lpstr>Tendencias en Agentes</vt:lpstr>
      <vt:lpstr>Beneficios y Oportunidades</vt:lpstr>
      <vt:lpstr>Beneficios Potenciales</vt:lpstr>
      <vt:lpstr>LLMs Salud y Desempeño</vt:lpstr>
      <vt:lpstr>Riesgos y Limitaciones</vt:lpstr>
      <vt:lpstr>Aspectos Éticos</vt:lpstr>
      <vt:lpstr>Evidencia y Validación de los LLMs</vt:lpstr>
      <vt:lpstr>Trabajo</vt:lpstr>
      <vt:lpstr>Trabajo</vt:lpstr>
      <vt:lpstr>Validación de modelo CliBERTo_QA</vt:lpstr>
      <vt:lpstr>Trabajo</vt:lpstr>
      <vt:lpstr>Futuro de los LLMs</vt:lpstr>
      <vt:lpstr>LCMs</vt:lpstr>
      <vt:lpstr>Conclusiones</vt:lpstr>
      <vt:lpstr>Conclusiones</vt:lpstr>
      <vt:lpstr>Conclusiones</vt:lpstr>
      <vt:lpstr>Conclusiones</vt:lpstr>
      <vt:lpstr>¿Preguntas?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Presentación de PowerPoint</dc:title>
  <dc:creator>Juan Carlos Olivares Rojas</dc:creator>
  <cp:lastModifiedBy>Juan Carlos Olivares Rojas</cp:lastModifiedBy>
  <cp:revision>3986</cp:revision>
  <cp:lastPrinted>2017-12-05T14:11:13Z</cp:lastPrinted>
  <dcterms:modified xsi:type="dcterms:W3CDTF">2026-06-03T22:19:03Z</dcterms:modified>
  <dc:language>en-US</dc:languag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ppVersion">
    <vt:lpwstr>15.0027</vt:lpwstr>
  </property>
  <property fmtid="{D5CDD505-2E9C-101B-9397-08002B2CF9AE}" pid="3" name="HiddenSlides">
    <vt:i4>0</vt:i4>
  </property>
  <property fmtid="{D5CDD505-2E9C-101B-9397-08002B2CF9AE}" pid="4" name="HyperlinksChanged">
    <vt:bool>false</vt:bool>
  </property>
  <property fmtid="{D5CDD505-2E9C-101B-9397-08002B2CF9AE}" pid="5" name="LinksUpToDate">
    <vt:bool>false</vt:bool>
  </property>
  <property fmtid="{D5CDD505-2E9C-101B-9397-08002B2CF9AE}" pid="6" name="MMClips">
    <vt:i4>0</vt:i4>
  </property>
  <property fmtid="{D5CDD505-2E9C-101B-9397-08002B2CF9AE}" pid="7" name="Notes">
    <vt:i4>28</vt:i4>
  </property>
  <property fmtid="{D5CDD505-2E9C-101B-9397-08002B2CF9AE}" pid="8" name="PresentationFormat">
    <vt:lpwstr>Presentación en pantalla (4:3)</vt:lpwstr>
  </property>
  <property fmtid="{D5CDD505-2E9C-101B-9397-08002B2CF9AE}" pid="9" name="ScaleCrop">
    <vt:bool>false</vt:bool>
  </property>
  <property fmtid="{D5CDD505-2E9C-101B-9397-08002B2CF9AE}" pid="10" name="ShareDoc">
    <vt:bool>false</vt:bool>
  </property>
  <property fmtid="{D5CDD505-2E9C-101B-9397-08002B2CF9AE}" pid="11" name="Slides">
    <vt:i4>47</vt:i4>
  </property>
  <property fmtid="{D5CDD505-2E9C-101B-9397-08002B2CF9AE}" pid="12" name="ContentTypeId">
    <vt:lpwstr>0x01010027B44A7D004DE043AE5C722122458609</vt:lpwstr>
  </property>
</Properties>
</file>