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668" r:id="rId5"/>
    <p:sldId id="2426" r:id="rId6"/>
    <p:sldId id="2476" r:id="rId7"/>
    <p:sldId id="2471" r:id="rId8"/>
    <p:sldId id="2472" r:id="rId9"/>
    <p:sldId id="2473" r:id="rId10"/>
    <p:sldId id="2474" r:id="rId11"/>
    <p:sldId id="2475" r:id="rId12"/>
    <p:sldId id="2477" r:id="rId13"/>
    <p:sldId id="2478" r:id="rId14"/>
    <p:sldId id="2479" r:id="rId15"/>
    <p:sldId id="2480" r:id="rId16"/>
    <p:sldId id="2453" r:id="rId17"/>
    <p:sldId id="2467" r:id="rId18"/>
    <p:sldId id="2481" r:id="rId19"/>
    <p:sldId id="2482" r:id="rId20"/>
    <p:sldId id="514" r:id="rId21"/>
  </p:sldIdLst>
  <p:sldSz cx="9144000" cy="6858000" type="screen4x3"/>
  <p:notesSz cx="7772400" cy="100584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95"/>
    <p:restoredTop sz="92877"/>
  </p:normalViewPr>
  <p:slideViewPr>
    <p:cSldViewPr snapToGrid="0" snapToObjects="1">
      <p:cViewPr varScale="1">
        <p:scale>
          <a:sx n="118" d="100"/>
          <a:sy n="118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252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C9F6084-19EA-9B47-B6EF-E1B91794D2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7E6E1EA-E9C1-844F-A659-01582AAB3D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31BCC-1062-0043-9FD3-D3087026EBE1}" type="datetimeFigureOut">
              <a:rPr lang="es-MX" smtClean="0"/>
              <a:t>24/02/25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1C4DDAD-5A68-0042-92DC-4A9B664B2E4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7D3E45-36AF-414B-87F5-CB8CEA9E3C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68EDF-6B0A-3C41-BB9D-C70FADD808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9911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spc="-1">
                <a:latin typeface="Arial"/>
              </a:rPr>
              <a:t>Click to edit the notes format</a:t>
            </a:r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spc="-1">
                <a:latin typeface="Times New Roman"/>
              </a:rPr>
              <a:t>&lt;header&gt;</a:t>
            </a:r>
            <a:endParaRPr/>
          </a:p>
        </p:txBody>
      </p:sp>
      <p:sp>
        <p:nvSpPr>
          <p:cNvPr id="46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spc="-1">
                <a:latin typeface="Times New Roman"/>
              </a:rPr>
              <a:t>&lt;date/time&gt;</a:t>
            </a:r>
            <a:endParaRPr/>
          </a:p>
        </p:txBody>
      </p:sp>
      <p:sp>
        <p:nvSpPr>
          <p:cNvPr id="47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spc="-1">
                <a:latin typeface="Times New Roman"/>
              </a:rPr>
              <a:t>&lt;footer&gt;</a:t>
            </a:r>
            <a:endParaRPr/>
          </a:p>
        </p:txBody>
      </p:sp>
      <p:sp>
        <p:nvSpPr>
          <p:cNvPr id="48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13C3B623-6C9B-41FD-84A7-CD3729567FBE}" type="slidenum">
              <a:rPr lang="en-US" sz="1400" spc="-1">
                <a:latin typeface="Times New Roman"/>
              </a:r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body"/>
          </p:nvPr>
        </p:nvSpPr>
        <p:spPr>
          <a:xfrm>
            <a:off x="777960" y="4840200"/>
            <a:ext cx="6215760" cy="3960000"/>
          </a:xfrm>
          <a:prstGeom prst="rect">
            <a:avLst/>
          </a:prstGeom>
        </p:spPr>
        <p:txBody>
          <a:bodyPr lIns="0" tIns="0" rIns="0" bIns="0"/>
          <a:lstStyle/>
          <a:p>
            <a:pPr marL="216000" indent="-215640" algn="just">
              <a:lnSpc>
                <a:spcPct val="100000"/>
              </a:lnSpc>
            </a:pPr>
            <a:endParaRPr dirty="0"/>
          </a:p>
        </p:txBody>
      </p:sp>
      <p:sp>
        <p:nvSpPr>
          <p:cNvPr id="251" name="CustomShape 2"/>
          <p:cNvSpPr/>
          <p:nvPr/>
        </p:nvSpPr>
        <p:spPr>
          <a:xfrm>
            <a:off x="4402080" y="9553680"/>
            <a:ext cx="3367800" cy="504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CD51DA4-1314-4BFC-AA82-1584F3BD5610}" type="slidenum">
              <a:rPr lang="en-US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47575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4CF26-448E-AD9C-CCDF-8D29321F0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4F03B93-D499-BCC2-F647-704CD431DD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ACD797A-611C-832E-CF6D-3C940DB0BF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FB08750-8D46-8886-F93A-142DB76D76B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756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D2AF4-9759-85F2-D151-0D0AFEF16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CE17E3B-0755-554C-C3F7-12A0B2A1A8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E73751E-3D75-9408-3262-D72A0F64F8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EF4D10B-668F-D085-A8DA-388E067923C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9780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9720F-2269-5295-51C8-68B185139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D96224C-6878-C282-2FCF-6FAD113A75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5AA0BDE-C085-952F-ECFE-7EF14AD3D3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7B84E3D-ED79-C0D1-A7CE-0E847F59C84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095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en-US" sz="1400" spc="-1" smtClean="0">
                <a:latin typeface="Times New Roman"/>
              </a:r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61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851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A7DA2-3EC0-AE8E-9048-51ACE411D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9E6D80C-AFB4-03F7-0155-76F68641B4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401DF97-F84E-2692-DDC9-8DA233DC60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B96CC6F-D69D-D6C0-50BE-E6D4D50BA55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019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930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238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1361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310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285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CEAEC-C7CF-E7BD-7AA5-54E249AA1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821766C-8599-82B7-0BD5-97F4741E6E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7D96D88-8336-E325-FC11-1122C9B15B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D152456-53B6-822E-97AB-C03F9ED8881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13C3B623-6C9B-41FD-84A7-CD3729567FBE}" type="slidenum">
              <a:rPr lang="tr-TR" sz="1400" spc="-1" smtClean="0">
                <a:latin typeface="Times New Roman"/>
              </a:r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219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36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/>
            </a:lvl1pPr>
          </a:lstStyle>
          <a:p>
            <a:endParaRPr dirty="0"/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82880" y="938615"/>
            <a:ext cx="8749364" cy="5712442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/>
            </a:lvl1pPr>
          </a:lstStyle>
          <a:p>
            <a:pPr algn="ctr"/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24/2/25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1944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 hidden="1"/>
          <p:cNvSpPr/>
          <p:nvPr/>
        </p:nvSpPr>
        <p:spPr>
          <a:xfrm>
            <a:off x="4500000" y="-27360"/>
            <a:ext cx="4679280" cy="11538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/>
          <a:lstStyle/>
          <a:p>
            <a:pPr algn="r">
              <a:lnSpc>
                <a:spcPct val="100000"/>
              </a:lnSpc>
            </a:pPr>
            <a:r>
              <a:rPr lang="en-US" sz="1600" b="1" strike="noStrike" spc="-1">
                <a:solidFill>
                  <a:srgbClr val="737373"/>
                </a:solidFill>
                <a:uFill>
                  <a:solidFill>
                    <a:srgbClr val="FFFFFF"/>
                  </a:solidFill>
                </a:uFill>
                <a:latin typeface="Soberana Sans Light"/>
                <a:ea typeface="Soberana Sans Light"/>
              </a:rPr>
              <a:t>TECNOLÓGICO NACIONAL DE MÉXICO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1600" strike="noStrike" spc="-1">
                <a:solidFill>
                  <a:srgbClr val="737373"/>
                </a:solidFill>
                <a:uFill>
                  <a:solidFill>
                    <a:srgbClr val="FFFFFF"/>
                  </a:solidFill>
                </a:uFill>
                <a:latin typeface="Soberana Sans Light"/>
                <a:ea typeface="Soberana Sans Light"/>
              </a:rPr>
              <a:t>Instituto Tecnológico de Morelia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1600" strike="noStrike" spc="-1">
                <a:solidFill>
                  <a:srgbClr val="737373"/>
                </a:solidFill>
                <a:uFill>
                  <a:solidFill>
                    <a:srgbClr val="FFFFFF"/>
                  </a:solidFill>
                </a:uFill>
                <a:latin typeface="Soberana Sans Light"/>
                <a:ea typeface="Soberana Sans Light"/>
              </a:rPr>
              <a:t>Centro de Cómputo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1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EurekaSans-Light"/>
                <a:ea typeface="EurekaSans-Light"/>
              </a:rPr>
              <a:t> 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 </a:t>
            </a:r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title"/>
          </p:nvPr>
        </p:nvSpPr>
        <p:spPr>
          <a:xfrm>
            <a:off x="0" y="985840"/>
            <a:ext cx="9143999" cy="941736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spc="-1" dirty="0">
                <a:latin typeface="Arial"/>
              </a:rPr>
              <a:t>Click to edit the title text format</a:t>
            </a:r>
            <a:endParaRPr dirty="0"/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0" y="1927576"/>
            <a:ext cx="9143999" cy="4930423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800" spc="-1" dirty="0">
                <a:latin typeface="Arial"/>
              </a:rPr>
              <a:t>Click to edit the outline text format</a:t>
            </a:r>
            <a:endParaRPr dirty="0"/>
          </a:p>
          <a:p>
            <a:pPr marL="864000" lvl="1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spc="-1" dirty="0">
                <a:latin typeface="Arial"/>
              </a:rPr>
              <a:t>Second Outline Level</a:t>
            </a:r>
            <a:endParaRPr dirty="0"/>
          </a:p>
          <a:p>
            <a:pPr marL="1296000" lvl="2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 dirty="0">
                <a:latin typeface="Arial"/>
              </a:rPr>
              <a:t>Third Outline Level</a:t>
            </a:r>
            <a:endParaRPr dirty="0"/>
          </a:p>
          <a:p>
            <a:pPr marL="1728000" lvl="3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1800" spc="-1" dirty="0">
                <a:latin typeface="Arial"/>
              </a:rPr>
              <a:t>Fourth Outline Level</a:t>
            </a:r>
            <a:endParaRPr dirty="0"/>
          </a:p>
          <a:p>
            <a:pPr marL="2160000" lvl="4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 dirty="0">
                <a:latin typeface="Arial"/>
              </a:rPr>
              <a:t>Fifth Outline Level</a:t>
            </a:r>
            <a:endParaRPr dirty="0"/>
          </a:p>
          <a:p>
            <a:pPr marL="2592000" lvl="5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 dirty="0">
                <a:latin typeface="Arial"/>
              </a:rPr>
              <a:t>Sixth Outline Level</a:t>
            </a:r>
            <a:endParaRPr dirty="0"/>
          </a:p>
          <a:p>
            <a:pPr marL="3024000" lvl="6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 dirty="0">
                <a:latin typeface="Arial"/>
              </a:rPr>
              <a:t>Seventh Outline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9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emplos.co/discurso-publicitario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emplos.co/discurso-empresarial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jemplos.co/discurso-academico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uan.or@morelia.tecnm.mx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emplos.co/discurso-narrativo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jemplos.co/discurso-descriptivo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emplos.co/discurso-argumentativo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jemplos.co/discurso-politic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153360" y="1964340"/>
            <a:ext cx="8836560" cy="4675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MX"/>
          </a:p>
        </p:txBody>
      </p:sp>
      <p:sp>
        <p:nvSpPr>
          <p:cNvPr id="50" name="CustomShape 2"/>
          <p:cNvSpPr/>
          <p:nvPr/>
        </p:nvSpPr>
        <p:spPr>
          <a:xfrm>
            <a:off x="1005840" y="2011680"/>
            <a:ext cx="7680600" cy="458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MX"/>
          </a:p>
        </p:txBody>
      </p:sp>
      <p:sp>
        <p:nvSpPr>
          <p:cNvPr id="51" name="CustomShape 3"/>
          <p:cNvSpPr/>
          <p:nvPr/>
        </p:nvSpPr>
        <p:spPr>
          <a:xfrm>
            <a:off x="683820" y="2057364"/>
            <a:ext cx="7775640" cy="9118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/>
          <a:lstStyle/>
          <a:p>
            <a:pPr algn="ctr">
              <a:lnSpc>
                <a:spcPct val="100000"/>
              </a:lnSpc>
            </a:pPr>
            <a:r>
              <a:rPr lang="en-US" sz="4000" b="1" spc="-1" dirty="0" err="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Montserrat" panose="00000500000000000000" pitchFamily="2" charset="0"/>
                <a:ea typeface="Calibri"/>
              </a:rPr>
              <a:t>Comprensión</a:t>
            </a:r>
            <a:r>
              <a:rPr lang="en-US" sz="4000" b="1" spc="-1" dirty="0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Montserrat" panose="00000500000000000000" pitchFamily="2" charset="0"/>
                <a:ea typeface="Calibri"/>
              </a:rPr>
              <a:t> </a:t>
            </a:r>
            <a:r>
              <a:rPr lang="en-US" sz="4000" b="1" spc="-1" dirty="0" err="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Montserrat" panose="00000500000000000000" pitchFamily="2" charset="0"/>
                <a:ea typeface="Calibri"/>
              </a:rPr>
              <a:t>Automática</a:t>
            </a:r>
            <a:r>
              <a:rPr lang="en-US" sz="4000" b="1" spc="-1" dirty="0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Montserrat" panose="00000500000000000000" pitchFamily="2" charset="0"/>
                <a:ea typeface="Calibri"/>
              </a:rPr>
              <a:t> de </a:t>
            </a:r>
            <a:r>
              <a:rPr lang="en-US" sz="4000" b="1" spc="-1" dirty="0" err="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Montserrat" panose="00000500000000000000" pitchFamily="2" charset="0"/>
                <a:ea typeface="Calibri"/>
              </a:rPr>
              <a:t>Lenguaje</a:t>
            </a:r>
            <a:r>
              <a:rPr lang="en-US" sz="4000" b="1" spc="-1" dirty="0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Montserrat" panose="00000500000000000000" pitchFamily="2" charset="0"/>
                <a:ea typeface="Calibri"/>
              </a:rPr>
              <a:t> Natural</a:t>
            </a:r>
          </a:p>
        </p:txBody>
      </p:sp>
      <p:sp>
        <p:nvSpPr>
          <p:cNvPr id="52" name="CustomShape 4"/>
          <p:cNvSpPr/>
          <p:nvPr/>
        </p:nvSpPr>
        <p:spPr>
          <a:xfrm>
            <a:off x="8344" y="4914428"/>
            <a:ext cx="9126592" cy="1468101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/>
          <a:lstStyle/>
          <a:p>
            <a:pPr algn="ctr"/>
            <a:r>
              <a:rPr lang="en-US" sz="2800" spc="-1" dirty="0">
                <a:uFill>
                  <a:solidFill>
                    <a:srgbClr val="FFFFFF"/>
                  </a:solidFill>
                </a:uFill>
                <a:latin typeface="Montserrat" panose="00000500000000000000" pitchFamily="2" charset="0"/>
                <a:ea typeface="Calibri"/>
              </a:rPr>
              <a:t>Dr. Juan Carlos Olivares Rojas</a:t>
            </a:r>
          </a:p>
        </p:txBody>
      </p:sp>
      <p:sp>
        <p:nvSpPr>
          <p:cNvPr id="9" name="CustomShape 4"/>
          <p:cNvSpPr/>
          <p:nvPr/>
        </p:nvSpPr>
        <p:spPr>
          <a:xfrm>
            <a:off x="3365374" y="6392566"/>
            <a:ext cx="5769562" cy="491595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/>
          <a:lstStyle/>
          <a:p>
            <a:pPr algn="r">
              <a:lnSpc>
                <a:spcPct val="100000"/>
              </a:lnSpc>
            </a:pPr>
            <a:r>
              <a:rPr lang="en-US" sz="2400" b="1" i="1" spc="-1" dirty="0" err="1">
                <a:uFill>
                  <a:solidFill>
                    <a:srgbClr val="FFFFFF"/>
                  </a:solidFill>
                </a:uFill>
                <a:latin typeface="Montserrat" panose="00000500000000000000" pitchFamily="2" charset="0"/>
                <a:ea typeface="Calibri"/>
              </a:rPr>
              <a:t>Febrero</a:t>
            </a:r>
            <a:r>
              <a:rPr lang="en-US" sz="2400" b="1" i="1" spc="-1" dirty="0">
                <a:uFill>
                  <a:solidFill>
                    <a:srgbClr val="FFFFFF"/>
                  </a:solidFill>
                </a:uFill>
                <a:latin typeface="Montserrat" panose="00000500000000000000" pitchFamily="2" charset="0"/>
                <a:ea typeface="Calibri"/>
              </a:rPr>
              <a:t> 2025</a:t>
            </a:r>
          </a:p>
        </p:txBody>
      </p:sp>
      <p:pic>
        <p:nvPicPr>
          <p:cNvPr id="12" name="image3.png">
            <a:extLst>
              <a:ext uri="{FF2B5EF4-FFF2-40B4-BE49-F238E27FC236}">
                <a16:creationId xmlns:a16="http://schemas.microsoft.com/office/drawing/2014/main" id="{E3FC5802-4994-6F41-AEFF-8BB29AEAEBA5}"/>
              </a:ext>
            </a:extLst>
          </p:cNvPr>
          <p:cNvPicPr/>
          <p:nvPr/>
        </p:nvPicPr>
        <p:blipFill>
          <a:blip r:embed="rId3"/>
          <a:srcRect r="89894"/>
          <a:stretch/>
        </p:blipFill>
        <p:spPr>
          <a:xfrm>
            <a:off x="5401559" y="74921"/>
            <a:ext cx="1833875" cy="1228605"/>
          </a:xfrm>
          <a:prstGeom prst="rect">
            <a:avLst/>
          </a:prstGeom>
          <a:ln w="12600">
            <a:noFill/>
          </a:ln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B096BA5E-FD79-6D41-B567-5BDB5780817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43" y="101482"/>
            <a:ext cx="5316716" cy="1068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6" descr="image">
            <a:extLst>
              <a:ext uri="{FF2B5EF4-FFF2-40B4-BE49-F238E27FC236}">
                <a16:creationId xmlns:a16="http://schemas.microsoft.com/office/drawing/2014/main" id="{76CAC194-D1EF-EC94-EB85-921DB3F55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806" y="23498"/>
            <a:ext cx="2063130" cy="12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41561A9-BCEF-496C-C32D-4281ACB326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5374" cy="142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65039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78318-B9BF-F499-ED56-5E690D6B4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D000188-01F4-9187-B867-6C7263B9F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Modelo de discurso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A67E39F-4FFB-A4E7-6E45-4B4296A0BA1A}"/>
              </a:ext>
            </a:extLst>
          </p:cNvPr>
          <p:cNvSpPr/>
          <p:nvPr/>
        </p:nvSpPr>
        <p:spPr>
          <a:xfrm>
            <a:off x="183823" y="902864"/>
            <a:ext cx="877635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Discurso religioso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Transmite las bases teológicas de un credo a través de la exposición de los dogmas de fe para generar fidelidad y captar fieles.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3200" b="0" i="0" dirty="0">
              <a:solidFill>
                <a:srgbClr val="000000"/>
              </a:solidFill>
              <a:effectLst/>
              <a:latin typeface="ProximaNova" panose="02000506030000020004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F038A5"/>
                </a:solidFill>
                <a:effectLst/>
                <a:latin typeface="ProximaNova" panose="02000506030000020004" pitchFamily="2" charset="0"/>
                <a:hlinkClick r:id="rId3"/>
              </a:rPr>
              <a:t>Discurso publicitario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Transmite las características de un bien o un servicio para que el público lo quiera adquirir en el mercado.</a:t>
            </a:r>
          </a:p>
        </p:txBody>
      </p:sp>
    </p:spTree>
    <p:extLst>
      <p:ext uri="{BB962C8B-B14F-4D97-AF65-F5344CB8AC3E}">
        <p14:creationId xmlns:p14="http://schemas.microsoft.com/office/powerpoint/2010/main" val="3326576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681E0-E64B-9000-9574-7CD4C718F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3D31284-B119-4AD6-274D-9798AC683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Modelo de discurso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555EE32-0F12-FF03-9636-1E0CB4C817EE}"/>
              </a:ext>
            </a:extLst>
          </p:cNvPr>
          <p:cNvSpPr/>
          <p:nvPr/>
        </p:nvSpPr>
        <p:spPr>
          <a:xfrm>
            <a:off x="183823" y="902864"/>
            <a:ext cx="877635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F038A5"/>
                </a:solidFill>
                <a:effectLst/>
                <a:latin typeface="ProximaNova" panose="02000506030000020004" pitchFamily="2" charset="0"/>
                <a:hlinkClick r:id="rId3"/>
              </a:rPr>
              <a:t>Discurso empresarial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Transmite las decisiones, planes o proyectos de una institución, empresa u organización, para motivar a toda la cadena de valor compuesta por empleados, colaboradores, clientes y proveedores.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3200" b="0" i="0" dirty="0">
              <a:solidFill>
                <a:srgbClr val="000000"/>
              </a:solidFill>
              <a:effectLst/>
              <a:latin typeface="ProximaNova" panose="02000506030000020004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F038A5"/>
                </a:solidFill>
                <a:effectLst/>
                <a:latin typeface="ProximaNova" panose="02000506030000020004" pitchFamily="2" charset="0"/>
                <a:hlinkClick r:id="rId4"/>
              </a:rPr>
              <a:t>Discurso académico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Transmite novedades o propuestas dentro del ámbito de una institución educativa para comunicar y generar comunidad entre los miembros de la organización.</a:t>
            </a:r>
          </a:p>
        </p:txBody>
      </p:sp>
    </p:spTree>
    <p:extLst>
      <p:ext uri="{BB962C8B-B14F-4D97-AF65-F5344CB8AC3E}">
        <p14:creationId xmlns:p14="http://schemas.microsoft.com/office/powerpoint/2010/main" val="2744088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DC568-7436-CFD2-C77F-898943644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CDBB7B7-9FCE-CBC3-1844-073D5F3E4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Modelo de discurso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193F1D7-AE82-26CB-BC53-C91A383259F1}"/>
              </a:ext>
            </a:extLst>
          </p:cNvPr>
          <p:cNvSpPr/>
          <p:nvPr/>
        </p:nvSpPr>
        <p:spPr>
          <a:xfrm>
            <a:off x="183823" y="902864"/>
            <a:ext cx="877635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Discurso artístico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Transmite emociones y sentimientos de carácter creativo para entretener.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3200" b="0" i="0" dirty="0">
              <a:solidFill>
                <a:srgbClr val="000000"/>
              </a:solidFill>
              <a:effectLst/>
              <a:latin typeface="ProximaNova" panose="02000506030000020004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Discurso científico-tecnológico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Transmite cierto avance en el conocimiento de la realidad para comunicar los beneficios para la humanidad.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3200" b="1" i="0" dirty="0">
              <a:solidFill>
                <a:srgbClr val="000000"/>
              </a:solidFill>
              <a:effectLst/>
              <a:latin typeface="ProximaNova" panose="02000506030000020004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Discurso histórico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Transmite los eventos ocurridos hace un tiempo (pasados o recientes).</a:t>
            </a:r>
          </a:p>
          <a:p>
            <a:b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</a:br>
            <a:endParaRPr lang="en-US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226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Generación de Lenguaje Natural (NLG)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316829" y="1143000"/>
            <a:ext cx="82153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dirty="0"/>
              <a:t>Texto: ... Los ladrones robaron las pinturas. Fueron subsecuentemente vendidas. ...</a:t>
            </a:r>
          </a:p>
          <a:p>
            <a:pPr algn="just"/>
            <a:endParaRPr lang="es-MX" sz="3200" dirty="0"/>
          </a:p>
          <a:p>
            <a:pPr algn="just"/>
            <a:r>
              <a:rPr lang="es-MX" sz="3200" dirty="0"/>
              <a:t>Humano: ¿Quién o qué fue vendido?</a:t>
            </a:r>
          </a:p>
          <a:p>
            <a:pPr algn="just"/>
            <a:endParaRPr lang="es-MX" sz="3200" dirty="0"/>
          </a:p>
          <a:p>
            <a:pPr algn="just"/>
            <a:r>
              <a:rPr lang="es-MX" sz="3200" dirty="0"/>
              <a:t>Máquina: Las pinturas.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941736"/>
          </a:xfrm>
        </p:spPr>
        <p:txBody>
          <a:bodyPr/>
          <a:lstStyle/>
          <a:p>
            <a:pPr algn="ctr"/>
            <a:r>
              <a:rPr lang="es-MX" dirty="0"/>
              <a:t>Traducción automática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" y="963788"/>
            <a:ext cx="9143999" cy="4930423"/>
          </a:xfrm>
        </p:spPr>
        <p:txBody>
          <a:bodyPr/>
          <a:lstStyle/>
          <a:p>
            <a:pPr algn="just"/>
            <a:r>
              <a:rPr lang="es-MX" dirty="0"/>
              <a:t>Es el santo grial de los sistemas PLN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Además del entendimiento de un lenguaje se ocupa la generación de otro.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22C29-4E61-B6E6-5144-741420CDF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E7ECFE1-5038-1912-F95A-0AA436DB6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143999" cy="941736"/>
          </a:xfrm>
        </p:spPr>
        <p:txBody>
          <a:bodyPr/>
          <a:lstStyle/>
          <a:p>
            <a:pPr algn="ctr"/>
            <a:r>
              <a:rPr lang="es-MX" dirty="0"/>
              <a:t>Sistemas de Diálogo Hablado</a:t>
            </a:r>
            <a:endParaRPr lang="es-E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4517275-E548-443F-4909-6AFF16AA11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13" y="941736"/>
            <a:ext cx="8737563" cy="4718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279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9D951-0FF4-4C91-0CCC-9A14E35F7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14877FCD-659A-C40A-084F-86498BA7A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143999" cy="941736"/>
          </a:xfrm>
        </p:spPr>
        <p:txBody>
          <a:bodyPr/>
          <a:lstStyle/>
          <a:p>
            <a:pPr algn="ctr"/>
            <a:r>
              <a:rPr lang="es-MX" dirty="0"/>
              <a:t>Implicación Textual (NLI)</a:t>
            </a:r>
            <a:endParaRPr lang="es-ES" dirty="0"/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59D7DDF9-D9B2-8C0D-7FE1-BA0720811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63788"/>
            <a:ext cx="9143999" cy="4930423"/>
          </a:xfrm>
        </p:spPr>
        <p:txBody>
          <a:bodyPr/>
          <a:lstStyle/>
          <a:p>
            <a:pPr algn="just"/>
            <a:r>
              <a:rPr lang="es-MX" dirty="0">
                <a:solidFill>
                  <a:schemeClr val="accent2"/>
                </a:solidFill>
              </a:rPr>
              <a:t>Texto</a:t>
            </a:r>
            <a:r>
              <a:rPr lang="es-MX" dirty="0"/>
              <a:t>: David Golinkin es el editor o autor de 18 libros, y mas de 150 reportes, artículos, sermones y libros</a:t>
            </a:r>
          </a:p>
          <a:p>
            <a:pPr algn="just"/>
            <a:endParaRPr lang="es-MX" dirty="0"/>
          </a:p>
          <a:p>
            <a:pPr algn="just"/>
            <a:r>
              <a:rPr lang="es-MX" dirty="0">
                <a:solidFill>
                  <a:srgbClr val="92D050"/>
                </a:solidFill>
              </a:rPr>
              <a:t>Hypothesis</a:t>
            </a:r>
            <a:r>
              <a:rPr lang="es-MX" dirty="0"/>
              <a:t>: </a:t>
            </a:r>
            <a:r>
              <a:rPr lang="es-MX"/>
              <a:t>Golinkin ha escrito 18 libros.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48278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latin typeface="Montserrat" panose="00000500000000000000" pitchFamily="2" charset="0"/>
              </a:rPr>
              <a:t>¿Preguntas?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0" y="2105247"/>
            <a:ext cx="9144000" cy="2902688"/>
          </a:xfrm>
        </p:spPr>
        <p:txBody>
          <a:bodyPr/>
          <a:lstStyle/>
          <a:p>
            <a:r>
              <a:rPr lang="es-ES_tradnl" sz="3600" dirty="0">
                <a:solidFill>
                  <a:schemeClr val="tx1"/>
                </a:solidFill>
                <a:latin typeface="Montserrat" panose="00000500000000000000" pitchFamily="2" charset="0"/>
              </a:rPr>
              <a:t>¡Muchas Gracias!</a:t>
            </a:r>
          </a:p>
          <a:p>
            <a:endParaRPr lang="es-ES_tradnl" sz="3600" dirty="0">
              <a:latin typeface="Montserrat" panose="00000500000000000000" pitchFamily="2" charset="0"/>
            </a:endParaRPr>
          </a:p>
          <a:p>
            <a:r>
              <a:rPr lang="es-ES_tradnl" sz="3600" dirty="0">
                <a:latin typeface="Montserrat" panose="00000500000000000000" pitchFamily="2" charset="0"/>
                <a:hlinkClick r:id="rId3"/>
              </a:rPr>
              <a:t>juan.or@morelia.tecnm.mx</a:t>
            </a:r>
            <a:endParaRPr lang="es-ES_tradnl" sz="36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62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Comprensión Lectora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5658ECC-2312-E840-BD8C-9A799FC04452}"/>
              </a:ext>
            </a:extLst>
          </p:cNvPr>
          <p:cNvSpPr/>
          <p:nvPr/>
        </p:nvSpPr>
        <p:spPr>
          <a:xfrm>
            <a:off x="183823" y="902864"/>
            <a:ext cx="877635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Lo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importante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es </a:t>
            </a:r>
            <a:r>
              <a:rPr lang="en-US" sz="3200" dirty="0" err="1">
                <a:solidFill>
                  <a:srgbClr val="7030A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entender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el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texto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…</a:t>
            </a:r>
          </a:p>
          <a:p>
            <a:pPr algn="just"/>
            <a:endParaRPr lang="en-US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¿</a:t>
            </a:r>
            <a:r>
              <a:rPr lang="en-US" sz="3200" dirty="0" err="1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Qué</a:t>
            </a:r>
            <a:r>
              <a:rPr lang="en-US" sz="3200" dirty="0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sitios </a:t>
            </a:r>
            <a:r>
              <a:rPr lang="en-US" sz="3200" dirty="0" err="1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turísticos</a:t>
            </a:r>
            <a:r>
              <a:rPr lang="en-US" sz="3200" dirty="0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puedo</a:t>
            </a:r>
            <a:r>
              <a:rPr lang="en-US" sz="3200" dirty="0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visitar</a:t>
            </a:r>
            <a:r>
              <a:rPr lang="en-US" sz="3200" dirty="0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entre </a:t>
            </a:r>
            <a:r>
              <a:rPr lang="en-US" sz="3200" dirty="0" err="1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Filadelfia</a:t>
            </a:r>
            <a:r>
              <a:rPr lang="en-US" sz="3200" dirty="0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y Pittsburgh con un </a:t>
            </a:r>
            <a:r>
              <a:rPr lang="en-US" sz="3200" dirty="0" err="1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presupuesto</a:t>
            </a:r>
            <a:r>
              <a:rPr lang="en-US" sz="3200" dirty="0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limitado</a:t>
            </a:r>
            <a:r>
              <a:rPr lang="en-US" sz="3200" dirty="0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? 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¿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Qué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dicen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los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expertos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sobre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las 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cámaras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SLR 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digitales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?</a:t>
            </a:r>
          </a:p>
          <a:p>
            <a:pPr algn="just"/>
            <a:endParaRPr lang="en-US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Por lo que se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ocupa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una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serie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actividades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para que las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computadoras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comprandan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el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LN</a:t>
            </a:r>
          </a:p>
        </p:txBody>
      </p:sp>
    </p:spTree>
    <p:extLst>
      <p:ext uri="{BB962C8B-B14F-4D97-AF65-F5344CB8AC3E}">
        <p14:creationId xmlns:p14="http://schemas.microsoft.com/office/powerpoint/2010/main" val="288117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0AAF2-EBBA-DB0B-1956-DA9F3703E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C3594B0-3820-4B20-037D-899165251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Actividades de Comprensión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A2E3E0F-FF62-B783-28FD-14197D5D6C41}"/>
              </a:ext>
            </a:extLst>
          </p:cNvPr>
          <p:cNvSpPr/>
          <p:nvPr/>
        </p:nvSpPr>
        <p:spPr>
          <a:xfrm>
            <a:off x="183823" y="902864"/>
            <a:ext cx="877635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Extracción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información</a:t>
            </a:r>
            <a:endParaRPr lang="en-US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Inferencia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solidFill>
                  <a:srgbClr val="7030A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Resumen</a:t>
            </a:r>
            <a:endParaRPr lang="en-US" sz="3200" dirty="0">
              <a:solidFill>
                <a:srgbClr val="7030A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51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Actividades Clave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5658ECC-2312-E840-BD8C-9A799FC04452}"/>
              </a:ext>
            </a:extLst>
          </p:cNvPr>
          <p:cNvSpPr/>
          <p:nvPr/>
        </p:nvSpPr>
        <p:spPr>
          <a:xfrm>
            <a:off x="183823" y="902864"/>
            <a:ext cx="8776353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r>
              <a:rPr lang="es-MX" sz="3200" b="0" i="0" dirty="0">
                <a:effectLst/>
                <a:latin typeface="Red Hat Display"/>
              </a:rPr>
              <a:t>1. </a:t>
            </a:r>
            <a:r>
              <a:rPr lang="es-MX" sz="3200" b="0" i="0" dirty="0">
                <a:solidFill>
                  <a:schemeClr val="accent2"/>
                </a:solidFill>
                <a:effectLst/>
                <a:latin typeface="Red Hat Display"/>
              </a:rPr>
              <a:t>Preprocesamiento de Texto</a:t>
            </a:r>
          </a:p>
          <a:p>
            <a:pPr algn="just">
              <a:lnSpc>
                <a:spcPts val="1800"/>
              </a:lnSpc>
            </a:pPr>
            <a:endParaRPr lang="es-MX" sz="3200" b="0" i="0" dirty="0"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endParaRPr lang="es-MX" sz="3200" b="0" i="0" dirty="0"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r>
              <a:rPr lang="es-MX" sz="3200" b="0" i="0" dirty="0">
                <a:effectLst/>
                <a:latin typeface="Red Hat Display"/>
              </a:rPr>
              <a:t>2. Identificando Componentes Clave</a:t>
            </a:r>
          </a:p>
          <a:p>
            <a:pPr algn="just">
              <a:lnSpc>
                <a:spcPts val="1800"/>
              </a:lnSpc>
            </a:pPr>
            <a:endParaRPr lang="es-MX" sz="3200" b="0" i="0" dirty="0"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endParaRPr lang="es-MX" sz="3200" b="0" i="0" dirty="0">
              <a:solidFill>
                <a:srgbClr val="7030A0"/>
              </a:solidFill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r>
              <a:rPr lang="es-MX" sz="3200" b="0" i="0" dirty="0">
                <a:solidFill>
                  <a:srgbClr val="7030A0"/>
                </a:solidFill>
                <a:effectLst/>
                <a:latin typeface="Red Hat Display"/>
              </a:rPr>
              <a:t>3. Analizando Estructura de las Oraciones</a:t>
            </a:r>
          </a:p>
          <a:p>
            <a:pPr algn="just">
              <a:lnSpc>
                <a:spcPts val="1800"/>
              </a:lnSpc>
            </a:pPr>
            <a:endParaRPr lang="es-MX" sz="3200" b="0" i="0" dirty="0"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endParaRPr lang="es-MX" sz="3200" b="0" i="0" dirty="0"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r>
              <a:rPr lang="es-MX" sz="3200" b="0" i="0" dirty="0">
                <a:effectLst/>
                <a:latin typeface="Red Hat Display"/>
              </a:rPr>
              <a:t>4. Mapeando hacia Intentos y Metas</a:t>
            </a:r>
          </a:p>
          <a:p>
            <a:pPr algn="just">
              <a:lnSpc>
                <a:spcPts val="2430"/>
              </a:lnSpc>
            </a:pPr>
            <a:endParaRPr lang="es-MX" sz="3200" b="0" i="0" dirty="0"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endParaRPr lang="es-MX" sz="3200" b="0" i="0" dirty="0">
              <a:solidFill>
                <a:srgbClr val="00B050"/>
              </a:solidFill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r>
              <a:rPr lang="es-MX" sz="3200" b="0" i="0" dirty="0">
                <a:solidFill>
                  <a:srgbClr val="00B050"/>
                </a:solidFill>
                <a:effectLst/>
                <a:latin typeface="Red Hat Display"/>
              </a:rPr>
              <a:t>5. Refinando. Entendiendo con Contexto</a:t>
            </a:r>
          </a:p>
          <a:p>
            <a:pPr algn="just">
              <a:lnSpc>
                <a:spcPts val="1800"/>
              </a:lnSpc>
            </a:pPr>
            <a:endParaRPr lang="es-MX" sz="3200" b="0" i="0" dirty="0"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endParaRPr lang="es-MX" sz="3200" b="0" i="0" dirty="0">
              <a:effectLst/>
              <a:latin typeface="Red Hat Display"/>
            </a:endParaRPr>
          </a:p>
          <a:p>
            <a:pPr algn="just">
              <a:lnSpc>
                <a:spcPts val="1800"/>
              </a:lnSpc>
            </a:pPr>
            <a:r>
              <a:rPr lang="es-MX" sz="3200" b="0" i="0" dirty="0">
                <a:effectLst/>
                <a:latin typeface="Red Hat Display"/>
              </a:rPr>
              <a:t>6. Generando una Salida Estructurada</a:t>
            </a:r>
          </a:p>
          <a:p>
            <a:pPr algn="just"/>
            <a:endParaRPr lang="en-US" sz="3200" dirty="0">
              <a:solidFill>
                <a:srgbClr val="7030A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61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145774"/>
            <a:ext cx="9144000" cy="783676"/>
          </a:xfrm>
        </p:spPr>
        <p:txBody>
          <a:bodyPr/>
          <a:lstStyle/>
          <a:p>
            <a:r>
              <a:rPr lang="es-ES_tradnl" dirty="0"/>
              <a:t>Desambiguación del Sentido de las Palabras (WSD)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5658ECC-2312-E840-BD8C-9A799FC04452}"/>
              </a:ext>
            </a:extLst>
          </p:cNvPr>
          <p:cNvSpPr/>
          <p:nvPr/>
        </p:nvSpPr>
        <p:spPr>
          <a:xfrm>
            <a:off x="0" y="1841242"/>
            <a:ext cx="877635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Determinar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el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sentido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de las palabras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en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base a un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contexto</a:t>
            </a:r>
            <a:endParaRPr lang="en-US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Hiponimia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perro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-&gt; animal</a:t>
            </a:r>
          </a:p>
          <a:p>
            <a:pPr algn="just"/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Hiperonimia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: animal -&gt;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perro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Diccionario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/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Tesauros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Conocimiento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Aprendizaje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automático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“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sentido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comun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6674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WSD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5658ECC-2312-E840-BD8C-9A799FC04452}"/>
              </a:ext>
            </a:extLst>
          </p:cNvPr>
          <p:cNvSpPr/>
          <p:nvPr/>
        </p:nvSpPr>
        <p:spPr>
          <a:xfrm>
            <a:off x="183823" y="902864"/>
            <a:ext cx="877635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/>
              <a:t>Saca el gato de la cajuela</a:t>
            </a:r>
          </a:p>
          <a:p>
            <a:pPr algn="just"/>
            <a:endParaRPr lang="es-MX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3200" dirty="0">
                <a:solidFill>
                  <a:srgbClr val="00B05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Polisemia y ambigüedad</a:t>
            </a:r>
          </a:p>
          <a:p>
            <a:pPr algn="just"/>
            <a:endParaRPr lang="es-MX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3200" dirty="0">
                <a:solidFill>
                  <a:srgbClr val="FFC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Merónimos</a:t>
            </a:r>
            <a:r>
              <a:rPr lang="es-MX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: Rueda -&gt;coche</a:t>
            </a:r>
          </a:p>
          <a:p>
            <a:pPr algn="just"/>
            <a:r>
              <a:rPr lang="es-MX" sz="3200" dirty="0">
                <a:solidFill>
                  <a:srgbClr val="C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Holónimos</a:t>
            </a:r>
            <a:r>
              <a:rPr lang="es-MX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: Planta -&gt; hoja</a:t>
            </a:r>
          </a:p>
          <a:p>
            <a:pPr algn="just"/>
            <a:r>
              <a:rPr lang="es-MX" sz="3200" dirty="0">
                <a:solidFill>
                  <a:schemeClr val="bg2">
                    <a:lumMod val="50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Tropónimos</a:t>
            </a:r>
            <a:r>
              <a:rPr lang="es-MX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: Hablar -&gt; susurrar</a:t>
            </a:r>
          </a:p>
          <a:p>
            <a:pPr algn="just"/>
            <a:endParaRPr lang="es-MX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Enlace</a:t>
            </a:r>
            <a:r>
              <a:rPr lang="es-MX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: Si “María está en la tienda”, entonces “María está en algún lugar”</a:t>
            </a:r>
            <a:endParaRPr lang="en-US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84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Resolución de pronombres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5658ECC-2312-E840-BD8C-9A799FC04452}"/>
              </a:ext>
            </a:extLst>
          </p:cNvPr>
          <p:cNvSpPr/>
          <p:nvPr/>
        </p:nvSpPr>
        <p:spPr>
          <a:xfrm>
            <a:off x="183823" y="902864"/>
            <a:ext cx="87763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Identificar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el</a:t>
            </a:r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sujeto</a:t>
            </a:r>
            <a:endParaRPr lang="en-US" sz="3200" dirty="0">
              <a:solidFill>
                <a:srgbClr val="0070C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Resolución</a:t>
            </a:r>
            <a:r>
              <a:rPr lang="en-US" sz="3200" dirty="0">
                <a:latin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Verdana" panose="020B0604030504040204" pitchFamily="34" charset="0"/>
                <a:cs typeface="Times New Roman" panose="02020603050405020304" pitchFamily="18" charset="0"/>
              </a:rPr>
              <a:t>anáfora</a:t>
            </a:r>
            <a:endParaRPr lang="en-US" sz="320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43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Modelo de discurso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5658ECC-2312-E840-BD8C-9A799FC04452}"/>
              </a:ext>
            </a:extLst>
          </p:cNvPr>
          <p:cNvSpPr/>
          <p:nvPr/>
        </p:nvSpPr>
        <p:spPr>
          <a:xfrm>
            <a:off x="183823" y="902864"/>
            <a:ext cx="877635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b="1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Tipos de discurso según la estructura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F038A5"/>
                </a:solidFill>
                <a:effectLst/>
                <a:latin typeface="ProximaNova" panose="02000506030000020004" pitchFamily="2" charset="0"/>
                <a:hlinkClick r:id="rId3"/>
              </a:rPr>
              <a:t>Discurso narrativo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Es el que se refiere a situaciones ocurridas en un contexto espacio temporal, que puede ser real o imaginario.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3200" b="0" i="0" dirty="0">
              <a:solidFill>
                <a:srgbClr val="000000"/>
              </a:solidFill>
              <a:effectLst/>
              <a:latin typeface="ProximaNova" panose="02000506030000020004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F038A5"/>
                </a:solidFill>
                <a:effectLst/>
                <a:latin typeface="ProximaNova" panose="02000506030000020004" pitchFamily="2" charset="0"/>
                <a:hlinkClick r:id="rId4"/>
              </a:rPr>
              <a:t>Discurso descriptivo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Es el que busca mostrar las características de lo expresado sin emitir una valoración personal.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3200" b="0" i="0" dirty="0">
              <a:solidFill>
                <a:srgbClr val="000000"/>
              </a:solidFill>
              <a:effectLst/>
              <a:latin typeface="ProximaNova" panose="02000506030000020004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3200" b="1" dirty="0">
                <a:solidFill>
                  <a:srgbClr val="F038A5"/>
                </a:solidFill>
                <a:latin typeface="ProximaNova" panose="02000506030000020004" pitchFamily="2" charset="0"/>
              </a:rPr>
              <a:t>Discurso expositivo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Es el que informa acerca de determinado tema de forma ordenada y objetiva.</a:t>
            </a:r>
          </a:p>
        </p:txBody>
      </p:sp>
    </p:spTree>
    <p:extLst>
      <p:ext uri="{BB962C8B-B14F-4D97-AF65-F5344CB8AC3E}">
        <p14:creationId xmlns:p14="http://schemas.microsoft.com/office/powerpoint/2010/main" val="3919304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B9ED5-206F-8DED-9D8F-C4EDC94BA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6CD3361-4BD8-9A37-D910-D6D135DC2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Modelo de discurso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D309ED2-A48E-511D-B296-32323DC76585}"/>
              </a:ext>
            </a:extLst>
          </p:cNvPr>
          <p:cNvSpPr/>
          <p:nvPr/>
        </p:nvSpPr>
        <p:spPr>
          <a:xfrm>
            <a:off x="183823" y="902864"/>
            <a:ext cx="877635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F038A5"/>
                </a:solidFill>
                <a:effectLst/>
                <a:latin typeface="ProximaNova" panose="02000506030000020004" pitchFamily="2" charset="0"/>
                <a:hlinkClick r:id="rId3"/>
              </a:rPr>
              <a:t>Discurso argumentativo</a:t>
            </a:r>
            <a:r>
              <a:rPr lang="es-MX" sz="3200" b="1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 o retórico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Es el que intenta persuadir acerca de alguna cuestión determinada.</a:t>
            </a:r>
          </a:p>
          <a:p>
            <a:pPr algn="just"/>
            <a:endParaRPr lang="es-MX" sz="3200" b="1" i="0" dirty="0">
              <a:solidFill>
                <a:srgbClr val="000000"/>
              </a:solidFill>
              <a:effectLst/>
              <a:latin typeface="ProximaNova" panose="02000506030000020004" pitchFamily="2" charset="0"/>
            </a:endParaRPr>
          </a:p>
          <a:p>
            <a:pPr algn="just"/>
            <a:r>
              <a:rPr lang="es-MX" sz="3200" b="1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Tipos de discurso según el tema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3200" b="1" i="0" dirty="0">
                <a:solidFill>
                  <a:srgbClr val="F038A5"/>
                </a:solidFill>
                <a:effectLst/>
                <a:latin typeface="ProximaNova" panose="02000506030000020004" pitchFamily="2" charset="0"/>
                <a:hlinkClick r:id="rId4"/>
              </a:rPr>
              <a:t>Discurso político</a:t>
            </a:r>
            <a:r>
              <a:rPr lang="es-MX" sz="3200" b="0" i="0" dirty="0">
                <a:solidFill>
                  <a:srgbClr val="000000"/>
                </a:solidFill>
                <a:effectLst/>
                <a:latin typeface="ProximaNova" panose="02000506030000020004" pitchFamily="2" charset="0"/>
              </a:rPr>
              <a:t>. Transmite las propuestas políticas de un espacio o partido, y busca convencer a la audiencia de que su alternativa es mejor que otras.</a:t>
            </a:r>
          </a:p>
        </p:txBody>
      </p:sp>
    </p:spTree>
    <p:extLst>
      <p:ext uri="{BB962C8B-B14F-4D97-AF65-F5344CB8AC3E}">
        <p14:creationId xmlns:p14="http://schemas.microsoft.com/office/powerpoint/2010/main" val="2884496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F62DFFDA11CBF4B9C31C05E5AD73571" ma:contentTypeVersion="4" ma:contentTypeDescription="Crear nuevo documento." ma:contentTypeScope="" ma:versionID="c3bdc8cc52c989f4fb79ebd3889ac6b5">
  <xsd:schema xmlns:xsd="http://www.w3.org/2001/XMLSchema" xmlns:xs="http://www.w3.org/2001/XMLSchema" xmlns:p="http://schemas.microsoft.com/office/2006/metadata/properties" xmlns:ns2="23422e02-0f12-4143-8163-0ad3c9b333e3" targetNamespace="http://schemas.microsoft.com/office/2006/metadata/properties" ma:root="true" ma:fieldsID="59f8015a6d88873a45919ec1d4ca2482" ns2:_="">
    <xsd:import namespace="23422e02-0f12-4143-8163-0ad3c9b333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422e02-0f12-4143-8163-0ad3c9b333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F0AB06-F941-4B22-8356-F294269A5D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422e02-0f12-4143-8163-0ad3c9b333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6E9BD8-72BC-42C9-B534-BD8EC8FBF4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8B82EB-457B-4E5F-8EE0-7A3082C2311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20330</TotalTime>
  <Words>626</Words>
  <Application>Microsoft Macintosh PowerPoint</Application>
  <PresentationFormat>Presentación en pantalla (4:3)</PresentationFormat>
  <Paragraphs>115</Paragraphs>
  <Slides>17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9" baseType="lpstr">
      <vt:lpstr>Arial</vt:lpstr>
      <vt:lpstr>Calibri</vt:lpstr>
      <vt:lpstr>EurekaSans-Light</vt:lpstr>
      <vt:lpstr>Montserrat</vt:lpstr>
      <vt:lpstr>ProximaNova</vt:lpstr>
      <vt:lpstr>Red Hat Display</vt:lpstr>
      <vt:lpstr>Soberana Sans Light</vt:lpstr>
      <vt:lpstr>Symbol</vt:lpstr>
      <vt:lpstr>Times New Roman</vt:lpstr>
      <vt:lpstr>Verdana</vt:lpstr>
      <vt:lpstr>Wingdings</vt:lpstr>
      <vt:lpstr>Office Theme</vt:lpstr>
      <vt:lpstr>Presentación de PowerPoint</vt:lpstr>
      <vt:lpstr>Comprensión Lectora</vt:lpstr>
      <vt:lpstr>Actividades de Comprensión</vt:lpstr>
      <vt:lpstr>Actividades Clave</vt:lpstr>
      <vt:lpstr>Desambiguación del Sentido de las Palabras (WSD)</vt:lpstr>
      <vt:lpstr>WSD</vt:lpstr>
      <vt:lpstr>Resolución de pronombres</vt:lpstr>
      <vt:lpstr>Modelo de discurso</vt:lpstr>
      <vt:lpstr>Modelo de discurso</vt:lpstr>
      <vt:lpstr>Modelo de discurso</vt:lpstr>
      <vt:lpstr>Modelo de discurso</vt:lpstr>
      <vt:lpstr>Modelo de discurso</vt:lpstr>
      <vt:lpstr>Generación de Lenguaje Natural (NLG)</vt:lpstr>
      <vt:lpstr>Traducción automática</vt:lpstr>
      <vt:lpstr>Sistemas de Diálogo Hablado</vt:lpstr>
      <vt:lpstr>Implicación Textual (NLI)</vt:lpstr>
      <vt:lpstr>¿Preguntas?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Carlos Olivares Rojas</dc:creator>
  <cp:lastModifiedBy>Juan Carlos Olivares Rojas</cp:lastModifiedBy>
  <cp:revision>2958</cp:revision>
  <cp:lastPrinted>2017-12-05T14:11:13Z</cp:lastPrinted>
  <dcterms:modified xsi:type="dcterms:W3CDTF">2025-02-25T01:31:48Z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15.0027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47</vt:i4>
  </property>
  <property fmtid="{D5CDD505-2E9C-101B-9397-08002B2CF9AE}" pid="12" name="ContentTypeId">
    <vt:lpwstr>0x010100DF62DFFDA11CBF4B9C31C05E5AD73571</vt:lpwstr>
  </property>
</Properties>
</file>