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9"/>
  </p:notesMasterIdLst>
  <p:handoutMasterIdLst>
    <p:handoutMasterId r:id="rId70"/>
  </p:handoutMasterIdLst>
  <p:sldIdLst>
    <p:sldId id="668" r:id="rId5"/>
    <p:sldId id="2557" r:id="rId6"/>
    <p:sldId id="2581" r:id="rId7"/>
    <p:sldId id="2560" r:id="rId8"/>
    <p:sldId id="2558" r:id="rId9"/>
    <p:sldId id="2590" r:id="rId10"/>
    <p:sldId id="2539" r:id="rId11"/>
    <p:sldId id="2580" r:id="rId12"/>
    <p:sldId id="2582" r:id="rId13"/>
    <p:sldId id="2583" r:id="rId14"/>
    <p:sldId id="2585" r:id="rId15"/>
    <p:sldId id="2584" r:id="rId16"/>
    <p:sldId id="2594" r:id="rId17"/>
    <p:sldId id="2586" r:id="rId18"/>
    <p:sldId id="2592" r:id="rId19"/>
    <p:sldId id="2587" r:id="rId20"/>
    <p:sldId id="2588" r:id="rId21"/>
    <p:sldId id="2591" r:id="rId22"/>
    <p:sldId id="2589" r:id="rId23"/>
    <p:sldId id="2593" r:id="rId24"/>
    <p:sldId id="2595" r:id="rId25"/>
    <p:sldId id="2596" r:id="rId26"/>
    <p:sldId id="2597" r:id="rId27"/>
    <p:sldId id="2598" r:id="rId28"/>
    <p:sldId id="2599" r:id="rId29"/>
    <p:sldId id="2600" r:id="rId30"/>
    <p:sldId id="2601" r:id="rId31"/>
    <p:sldId id="2620" r:id="rId32"/>
    <p:sldId id="2619" r:id="rId33"/>
    <p:sldId id="2577" r:id="rId34"/>
    <p:sldId id="2559" r:id="rId35"/>
    <p:sldId id="2578" r:id="rId36"/>
    <p:sldId id="2571" r:id="rId37"/>
    <p:sldId id="2573" r:id="rId38"/>
    <p:sldId id="2568" r:id="rId39"/>
    <p:sldId id="2572" r:id="rId40"/>
    <p:sldId id="2529" r:id="rId41"/>
    <p:sldId id="2618" r:id="rId42"/>
    <p:sldId id="2556" r:id="rId43"/>
    <p:sldId id="2602" r:id="rId44"/>
    <p:sldId id="2603" r:id="rId45"/>
    <p:sldId id="2604" r:id="rId46"/>
    <p:sldId id="2561" r:id="rId47"/>
    <p:sldId id="2605" r:id="rId48"/>
    <p:sldId id="2606" r:id="rId49"/>
    <p:sldId id="2607" r:id="rId50"/>
    <p:sldId id="2608" r:id="rId51"/>
    <p:sldId id="2609" r:id="rId52"/>
    <p:sldId id="2610" r:id="rId53"/>
    <p:sldId id="2562" r:id="rId54"/>
    <p:sldId id="2563" r:id="rId55"/>
    <p:sldId id="2611" r:id="rId56"/>
    <p:sldId id="2565" r:id="rId57"/>
    <p:sldId id="2566" r:id="rId58"/>
    <p:sldId id="2612" r:id="rId59"/>
    <p:sldId id="2613" r:id="rId60"/>
    <p:sldId id="2614" r:id="rId61"/>
    <p:sldId id="2615" r:id="rId62"/>
    <p:sldId id="2616" r:id="rId63"/>
    <p:sldId id="2617" r:id="rId64"/>
    <p:sldId id="2567" r:id="rId65"/>
    <p:sldId id="2574" r:id="rId66"/>
    <p:sldId id="2575" r:id="rId67"/>
    <p:sldId id="514" r:id="rId68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/>
    <p:restoredTop sz="92877"/>
  </p:normalViewPr>
  <p:slideViewPr>
    <p:cSldViewPr snapToGrid="0" snapToObjects="1">
      <p:cViewPr varScale="1">
        <p:scale>
          <a:sx n="118" d="100"/>
          <a:sy n="118" d="100"/>
        </p:scale>
        <p:origin x="2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08/02/25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22BB-0298-10B5-5113-E0F837E0D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11AAF0-3AB7-1168-9D26-A05699FB7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4C4FBED-796D-2321-204C-5CDB6EF4F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C5C657-6AA8-D2C4-A5BA-B1FDB18E19A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708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8918-DE9E-1009-29C4-A1574363E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A636A6A-22CD-0F22-0D83-A6A011AFF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163A230-662C-61BD-405D-CB15D4092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642978-752D-8489-D387-4914E330D4F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88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D34B-76C9-E137-0BD5-F46994737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933ABD4-43D3-5FA6-BB7B-90DF3F0C5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DE5593-66D1-D2C6-6E83-444BBBB92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CDE324-123D-5C6C-FE8B-A11F7FC0B4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13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7AA4C-7EC6-137B-44F8-813F3E1F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403DDD8-5AFE-6753-80F3-56E2DD24D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8B38B88-30D3-01DC-EA1E-8F5EC8BE5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FE8A74-33EB-C181-4986-9887550C48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889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9FBB2-3477-E3E1-A105-7F9D7368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ADB7AE-8009-3F94-BB99-4D1DA496D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AA2CC8-CECE-9827-A7FB-3294F30D1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666AF-A27A-7CC5-83A1-48DA084C11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050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8D896-F3DA-8697-E4B4-DA3FEB5D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3857E75-DD09-32F0-31C6-3594EDC08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E2B81E7-E917-9D16-78A7-4E93032A4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E7D70F-2D17-233A-5B76-3E4C9114BF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606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5DA8-03D0-6140-3A02-6C270DDD2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15133BE-6366-CCF7-24C2-AF0816F82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002D3C-67C5-150B-BDAB-9A9875D3B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F0C159-C087-FCA0-6247-F60309E547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801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CD365-9963-CB90-7104-F5DAFEE81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750265F-DA5B-EF34-2314-3070FFF5E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29B329-E4DE-B515-1237-6D16CB738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695F57-180C-68EA-02AE-9434FAD03D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12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52B1A-4042-8A3F-3617-2A695D2FA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AD66A6-920F-9291-7492-C746DBD58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0C95A8F-C82C-8C42-3B07-729AB6534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B07EAB-5306-72BC-26BB-D8761AF0D3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455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9E27F-FD6E-5A27-1AE9-67E7B036F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ECEA0FA-1D00-DAE2-7EC6-F7897C5F3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D02D96C-CEA1-5BAD-A485-5D926574C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79675-34F3-9EDC-7F20-51571599D2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68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186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A697F-CE66-480C-8586-4E52BC2E0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F3CB9B-D7F0-2208-34BF-522A68D97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DDA34D6-B349-CF74-AC3E-37A1C9D3E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10DCEE-3622-C99A-0ABC-BAC5403BAE0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07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C7593-6890-EFD9-FFCA-9D2251B8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D58179-9B06-38AD-A2A9-0668EA39D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105967D-4989-3207-113C-F6BEB6C76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97A99C-0883-75EF-EA98-539F6C36F1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815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AB8AF-E856-2E00-2B36-56160E27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0A9FFAD-DA2E-FF70-60B6-1CAD4A56F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CA1A0B-CFEB-C32F-9B00-C2B835C59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BE1955-7DC2-8832-F937-7F5C6EE3DF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287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CCD25-0E0D-71C6-3CCA-A18EBAACA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8D70F5-560A-0BD2-3BB9-4E20F4ABA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3F54BB5-BC48-1788-AD77-ED97857D6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57AD03-9AE7-A3B2-F9D6-F098A0BF38F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664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689C1-5876-DBE4-4E34-7B0227278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6B5128F-B7CC-A457-AAB0-0BB0ED02C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3E4AFE5-A219-3BD3-5423-DE6C2199E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9B9675-57B0-1BAC-037C-53088C3841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434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11881-1E8B-44F1-3C52-E29E2320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28AFFF-10ED-19A1-D597-113D1455A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93086D-1480-F445-AAF4-6E9C4B122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6FEE85-E550-713D-2AF8-51432BB79D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696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A66A4-3D01-D6BD-5ABF-B45865035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E96EEC-54D9-5A3B-533D-7BD94B707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62831B-F99B-EF50-9E8B-D12120AE1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0C5712-4829-222D-4C77-9C33AA8D6EF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47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C199-580C-4C47-0851-52EF7E01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79697F-2366-FAC9-3CD9-8A6AB1068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AA8921-747F-D2AC-C1B4-A4910B755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461C1C-0632-AA81-D06A-B4C66B442D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137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8D4E3-CF44-2209-7C6E-23DFCD48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CF12B39-FA93-BC35-EF18-FB6713281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58CFD4-7C60-7D42-D5EE-2DAC5E476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93505D-6CB6-57F2-E1BD-5CD71AF992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943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4055E-C462-0806-C486-DE04128F7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3D1737-D7CB-C3E8-F93B-B596A726E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46F438-53CD-F3EB-94EB-D75F75258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574D11-04BE-34BA-40DA-A2BDA900BD0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81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30B29-E8A0-1599-0AA4-093F5A13F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A95F9CA-57A0-5C4F-A97B-C35BFB470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4CA269-1C21-E41A-9C7B-88E7609DE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F34DCB-F734-EBFE-22BF-54A62A38BD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056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DED8-4E6A-4D35-8DC7-B6E79E60C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C6F5E19-FC17-E8E9-5BF1-5CB9A9A74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76A7E7E-B032-2CA0-7A08-BE102239B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CFE725-9BF4-9847-7B07-B83E41B92BF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649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283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974A-A97D-6835-576B-8AB2D7D2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C99F5FF-086D-DD38-5F66-A9CBBABF7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D985F6E-62CE-331A-E004-0742BBE09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13BC70-F30B-801D-8DB1-9FC14C8563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479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B3D55-699D-60BA-6F26-A06BDBB45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363DD5-52B2-9DA9-DAD4-13F3D66B1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224EF2-34EC-6106-FEA6-7D712B805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00BC1C-AC75-E211-4891-34D668EDE2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113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C06F6-D6A9-728F-F265-4080BA2C7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DE01A8-2EF3-C31A-8EAF-39685C4E5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C860DD-42BA-ABC7-CBF3-444F063A9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245FD4-EDAF-7F38-F6FD-A91F8B8B03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351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8725-27E6-73BA-3B92-7EB846BDB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B2CA62-7463-F1CF-A3B4-CD0943864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DEEB36-6026-2174-43F1-3B99CDF41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538871-AA2B-93BC-76A0-58601D1791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361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7FC8-1F6A-3F03-32EC-E7EB7AAFD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4C71B37-CA73-B7F7-C33D-4877C6B07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BD1844-17CB-E032-96D6-ADFB36EE4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46BE38-F9AC-27E6-1254-3E5E88B7A4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162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889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9B0E5-3089-F1BC-F89B-7D1863D6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F893A62-43F5-689C-14C9-EB343120A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6EE8B90-E9B7-B240-B360-BAA71CF04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662ABE-4216-4087-BF7C-CF0D713DAD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123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66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604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4AC4-3EB0-EF14-361C-147D75CD9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EF0F5C-4115-71C4-618B-DBEE0F061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CC1973-4EAF-1427-F910-C5AA170A7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A22939-3A0C-2F62-3F79-46461126FA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023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B16AD-54CF-B2F0-9D78-B721D034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AF40EB-9F31-49E9-9539-0B1F07FE3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60220A-67E0-2C4C-3540-420602971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AE579E-1552-766E-5F0A-BD558F02742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157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6C8AF-0C38-3A4F-0722-106FAABE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3538CCF-EA92-8231-1A66-82472B05D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503FF4-751C-9785-DBFC-F17A317E0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9CF779-0875-F082-C514-48728E7A24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699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CA811-773C-F2C7-B1E6-B8495FC8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49EAA-E746-FAFD-4C22-1EBBA1967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FD01CC-BF3B-18FD-29DB-13E86D52D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DFF551-4AEA-6406-05D7-2164B0F563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737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A18D-78E0-F537-0DBF-C4328623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B06666-F517-5DD7-CF9C-6A37EE126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4CE15A-7C27-8FC6-9101-CC8B35D49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DF3D76-A681-0767-2CF7-EC3F000AC1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5546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C2317-CAB4-BC8E-D34B-E796576CB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DFD4B7-F3C5-904A-DD87-37890F13D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3B0251-1A6E-9E8D-37AF-5E89A06F1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1B20F9-7D1C-1EE6-DE94-43F58BCB90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4900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C458-1B7E-B054-4423-0F9D91766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FDDC88-2184-A87D-EA8C-60DE3AA3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3EF3D1-0798-8A8A-D13F-408BB8C62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A83705-4056-99B4-03A4-112C327056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4545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D81A4-57FA-2263-A441-0929DD3CF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5E01FD-892C-F15E-550D-54F3502AE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1EFFD4-F7D4-31F8-B21B-48D5406B4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457C57-9EE2-CE8F-E037-90DBAA880A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9893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B2B58-9043-7F34-3CF8-825E5B5EE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DD327FF-37A0-D27A-515B-76E49B388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B67CC5-B63E-06C0-4AB3-9575862E6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0A362F-181B-A5BF-7F66-2C4D514109F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2013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8C34-4993-94E9-AE9F-3DF10E4B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DF86177-9994-5B2D-B917-616E7B866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3D1494-8CC0-81B1-8BB2-2B90474AD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44D4F2-4E41-3ABD-D430-35616D3F6F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45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360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CC800-1D64-1FB0-3F7F-03BBE4A60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BDD666-A8E9-951E-5C49-C91D28817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17823EC-A065-F38E-E6CB-6B9542486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D79276-B8BF-E6E2-5F58-DFBDD9F2A3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9900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DFB8-5F7B-B3B4-89FA-A2175F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7EBFE68-E096-2169-B842-2F7F53715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8FB9B1-C339-E8BB-7593-35B32FD1E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BE04F5-7543-4D85-1676-A3C60E1E54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7486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7E4B6-48D6-C2C2-E7DF-27A085770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929765-0217-BC3C-DAEB-F80B92310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FF1B83-0D61-7C32-E20E-ECDED7824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080AF4-94B5-5043-DC28-9722E03D19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7063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F1770-D248-5836-262F-92539F47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0FFA3B-C54D-E658-9C77-2A2EA76A8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8A446E-8B5D-2A5F-41EA-D10E795DE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41E3D2-55FF-F28E-DC78-E1AC032EF75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5300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E2E9F-E192-8626-0085-02D118D7F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B75B3F1-09E6-96EC-24D5-CC1B6209C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33699-361C-4325-4825-F59E7BBB6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F82310-30EB-6CDE-1F4F-CFD90DEB4B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3282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68E5B-09FC-C5AC-A6DC-87B55621F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648C29C-09F8-A3A0-7E9B-9A8F872E2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97D36E-7261-5F63-656E-AC037820B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0C2173-2304-D181-9645-A4DC4FFC06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0891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AAE61-41D5-A601-4629-629AB2D02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07CDD4-2F55-9788-ABB4-5A98FDE85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3EE117-A34A-8EE8-4191-2507F5D4D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476C1A-6AAA-C14A-AEB5-F37D327184B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2609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06999-F7E4-169B-4536-5D460256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101068-8D58-D4D7-5EF3-A47EA8A07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0CE6D5-254E-42DF-8C72-787863877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7F2382-7E39-E263-93FB-F0E7E79728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2062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0E16C-ADD7-6023-0292-562EB1E1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2BFA4B1-7162-156C-8E7C-F20B5EC3C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5A11EC-64DF-042F-A1B7-83A7C1ECF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92A2C3-0277-BC7D-C71A-69748E43826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2366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B5D52-E3A6-B9E6-3320-06DDB352A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3FE273-4A30-EF7B-DDC9-4A3D0D573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0ECBA2-2154-9037-ECD2-D1E35C759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808D7-1990-7590-95A5-1F4C4B76D1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02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8281-4446-0C4C-CAFD-194336257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EBF98D-242B-35E0-D2DF-A3D488967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6D5C7E-D597-0C91-2732-F08B6B196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64D089-AA27-A00D-28C1-00860FF079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1366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3BFAA-AD3A-81A6-8F8D-E5BC775B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4ED02E9-F2D2-037C-1B83-B2851F483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2FB3A33-5884-3C93-5EC0-8BB474F3D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DD70DD-F181-761E-F803-2C787025F21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689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74F61-1C2B-23F8-71C6-E4EFC20A9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8860D9E-CAF9-84CB-AD7D-1ABD58DA2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F75794-2E77-70EE-05D1-09F982EDF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5A73DF-A7F9-404A-2289-88BB6D8745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7306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4F0FD-1834-C702-C0CB-B67D5488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35B890-331C-890E-39E6-750F87F74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ECFB630-EFA6-979A-85B8-3A5F47230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E5C9BD-E95A-0CD6-6FC4-84210AAF30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6467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89DF2-B647-52B1-9DDC-29346E1A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B10B1B-72B3-3375-E482-B6011C241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370D161-EDA1-E4C1-A16D-362A17614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40AA61-BB07-5AD9-149F-408F40341D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4484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54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A2E23-6CFF-5C9C-DA64-D25167363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F5C9397-5B8E-C18E-CE73-69FD5403A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737657D-2D47-0DB3-3EC7-2D47E5008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34959D-F207-13F6-F2F4-43BCEFE52B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05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6554-A561-8107-4241-C39B125A4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6C572F-85F7-0230-9739-7FA7A305F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7EE16E-0A4D-3944-AE08-E82913EC1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7C8878-79D4-C422-9ED6-61A1AF7688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19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Introducción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a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los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Sistemas de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Recuperación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de la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Información</a:t>
            </a:r>
            <a:endParaRPr lang="en-US" sz="40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Montserrat" panose="00000500000000000000" pitchFamily="2" charset="0"/>
              <a:ea typeface="Calibri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 err="1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Enero</a:t>
            </a: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2025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401559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6" descr="image">
            <a:extLst>
              <a:ext uri="{FF2B5EF4-FFF2-40B4-BE49-F238E27FC236}">
                <a16:creationId xmlns:a16="http://schemas.microsoft.com/office/drawing/2014/main" id="{76CAC194-D1EF-EC94-EB85-921DB3F5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06" y="23498"/>
            <a:ext cx="2063130" cy="12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1561A9-BCEF-496C-C32D-4281ACB32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5374" cy="1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4B5CB-ED69-4F25-7558-9A01226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D3DF3C-6514-2A3D-09F8-DA270189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 formal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6EDE1A-9211-CCD3-CCF0-469F52F21E4D}"/>
              </a:ext>
            </a:extLst>
          </p:cNvPr>
          <p:cNvSpPr txBox="1"/>
          <p:nvPr/>
        </p:nvSpPr>
        <p:spPr>
          <a:xfrm>
            <a:off x="877900" y="609735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B138BA-6CCA-5755-DEA4-38750A4AA160}"/>
              </a:ext>
            </a:extLst>
          </p:cNvPr>
          <p:cNvSpPr txBox="1"/>
          <p:nvPr/>
        </p:nvSpPr>
        <p:spPr>
          <a:xfrm>
            <a:off x="427870" y="866714"/>
            <a:ext cx="791391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SRI = {D, Q, F, R(qk , dj )}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F47EC5-A7CB-8D32-8E81-76839C6D96CA}"/>
              </a:ext>
            </a:extLst>
          </p:cNvPr>
          <p:cNvSpPr txBox="1"/>
          <p:nvPr/>
        </p:nvSpPr>
        <p:spPr>
          <a:xfrm>
            <a:off x="503175" y="1696151"/>
            <a:ext cx="79139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7030A0"/>
                </a:solidFill>
              </a:rPr>
              <a:t>D</a:t>
            </a:r>
            <a:r>
              <a:rPr lang="es-MX" sz="2000" dirty="0"/>
              <a:t> es el conjunto de representaciones de los </a:t>
            </a:r>
            <a:r>
              <a:rPr lang="es-MX" sz="2000" dirty="0">
                <a:solidFill>
                  <a:srgbClr val="7030A0"/>
                </a:solidFill>
              </a:rPr>
              <a:t>documentos</a:t>
            </a:r>
            <a:r>
              <a:rPr lang="es-MX" sz="2000" dirty="0"/>
              <a:t> en la colección (cada uno referenciado como </a:t>
            </a:r>
            <a:r>
              <a:rPr lang="es-MX" sz="2000" dirty="0">
                <a:solidFill>
                  <a:srgbClr val="7030A0"/>
                </a:solidFill>
              </a:rPr>
              <a:t>dj</a:t>
            </a:r>
            <a:r>
              <a:rPr lang="es-MX" sz="2000" dirty="0"/>
              <a:t> 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70C0"/>
                </a:solidFill>
              </a:rPr>
              <a:t>Q</a:t>
            </a:r>
            <a:r>
              <a:rPr lang="es-MX" sz="2000" dirty="0"/>
              <a:t> es el conjunto de las representaciones de las necesidades de información del usuario, denominadas </a:t>
            </a:r>
            <a:r>
              <a:rPr lang="es-MX" sz="2000" dirty="0">
                <a:solidFill>
                  <a:srgbClr val="0070C0"/>
                </a:solidFill>
              </a:rPr>
              <a:t>consultas</a:t>
            </a:r>
            <a:r>
              <a:rPr lang="es-MX" sz="2000" dirty="0"/>
              <a:t> (referenciadas individualmente como </a:t>
            </a:r>
            <a:r>
              <a:rPr lang="es-MX" sz="2000" dirty="0">
                <a:solidFill>
                  <a:srgbClr val="0070C0"/>
                </a:solidFill>
              </a:rPr>
              <a:t>qk</a:t>
            </a:r>
            <a:r>
              <a:rPr lang="es-MX" sz="2000" dirty="0"/>
              <a:t> 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B050"/>
                </a:solidFill>
              </a:rPr>
              <a:t>F</a:t>
            </a:r>
            <a:r>
              <a:rPr lang="es-MX" sz="2000" dirty="0"/>
              <a:t> es un </a:t>
            </a:r>
            <a:r>
              <a:rPr lang="es-MX" sz="2000" dirty="0">
                <a:solidFill>
                  <a:srgbClr val="00B050"/>
                </a:solidFill>
              </a:rPr>
              <a:t>marco de trabajo </a:t>
            </a:r>
            <a:r>
              <a:rPr lang="es-MX" sz="2000" dirty="0"/>
              <a:t>o estrategia para </a:t>
            </a:r>
            <a:r>
              <a:rPr lang="es-MX" sz="2000" dirty="0">
                <a:solidFill>
                  <a:srgbClr val="00B050"/>
                </a:solidFill>
              </a:rPr>
              <a:t>modelar</a:t>
            </a:r>
            <a:r>
              <a:rPr lang="es-MX" sz="2000" dirty="0"/>
              <a:t> la representación de los </a:t>
            </a:r>
            <a:r>
              <a:rPr lang="es-MX" sz="2000" dirty="0">
                <a:solidFill>
                  <a:srgbClr val="00B050"/>
                </a:solidFill>
              </a:rPr>
              <a:t>documentos</a:t>
            </a:r>
            <a:r>
              <a:rPr lang="es-MX" sz="2000" dirty="0"/>
              <a:t>, las </a:t>
            </a:r>
            <a:r>
              <a:rPr lang="es-MX" sz="2000" dirty="0">
                <a:solidFill>
                  <a:srgbClr val="00B050"/>
                </a:solidFill>
              </a:rPr>
              <a:t>consultas</a:t>
            </a:r>
            <a:r>
              <a:rPr lang="es-MX" sz="2000" dirty="0"/>
              <a:t> y sus </a:t>
            </a:r>
            <a:r>
              <a:rPr lang="es-MX" sz="2000" dirty="0">
                <a:solidFill>
                  <a:srgbClr val="00B050"/>
                </a:solidFill>
              </a:rPr>
              <a:t>relaciones</a:t>
            </a:r>
            <a:r>
              <a:rPr lang="es-MX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R(qk , dj) </a:t>
            </a:r>
            <a:r>
              <a:rPr lang="es-MX" sz="2000" dirty="0"/>
              <a:t>es una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función de ordenación </a:t>
            </a:r>
            <a:r>
              <a:rPr lang="es-MX" sz="2000" dirty="0"/>
              <a:t>o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ranquin</a:t>
            </a:r>
            <a:r>
              <a:rPr lang="es-MX" sz="2000" dirty="0"/>
              <a:t> que asocia un número real a cada documento dj según su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relevancia</a:t>
            </a:r>
            <a:r>
              <a:rPr lang="es-MX" sz="2000" dirty="0"/>
              <a:t> respecto a la consulta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qk</a:t>
            </a:r>
            <a:r>
              <a:rPr lang="es-MX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50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E2D00-9286-96B4-E551-F73A58D79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6411888-992E-D3AC-ADF6-E07B0474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Ranquin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CD7811-EFC1-B179-21F9-85525A3B6821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451CB7-74D8-C269-395C-99DCFC83FFCC}"/>
              </a:ext>
            </a:extLst>
          </p:cNvPr>
          <p:cNvSpPr txBox="1"/>
          <p:nvPr/>
        </p:nvSpPr>
        <p:spPr>
          <a:xfrm>
            <a:off x="427872" y="1365784"/>
            <a:ext cx="7913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función R(qk , dj) </a:t>
            </a:r>
            <a:r>
              <a:rPr lang="es-MX" sz="3200" dirty="0"/>
              <a:t>determina el </a:t>
            </a:r>
            <a:r>
              <a:rPr lang="es-MX" sz="3200" dirty="0">
                <a:solidFill>
                  <a:srgbClr val="92D050"/>
                </a:solidFill>
              </a:rPr>
              <a:t>orden de relevancia de los documentos</a:t>
            </a:r>
            <a:r>
              <a:rPr lang="es-MX" sz="3200" dirty="0"/>
              <a:t> y es la </a:t>
            </a:r>
            <a:r>
              <a:rPr lang="es-MX" sz="3200" dirty="0">
                <a:solidFill>
                  <a:srgbClr val="00B0F0"/>
                </a:solidFill>
              </a:rPr>
              <a:t>pieza clave </a:t>
            </a:r>
            <a:r>
              <a:rPr lang="es-MX" sz="3200" dirty="0"/>
              <a:t>en todo el proceso de </a:t>
            </a:r>
            <a:r>
              <a:rPr lang="es-MX" sz="3200" dirty="0">
                <a:solidFill>
                  <a:srgbClr val="00B0F0"/>
                </a:solidFill>
              </a:rPr>
              <a:t>recuperación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8581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D165E-3EDA-96F3-0604-AF9C2D91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7CC1647-95AB-198F-EC4D-2D3F18E3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Aplicaciones de RI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710F05-50EB-4FB8-13B9-42A1A6688640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72BFAB-D0BB-2B57-38F2-7AA1DD21CF5C}"/>
              </a:ext>
            </a:extLst>
          </p:cNvPr>
          <p:cNvSpPr txBox="1"/>
          <p:nvPr/>
        </p:nvSpPr>
        <p:spPr>
          <a:xfrm>
            <a:off x="384842" y="1166842"/>
            <a:ext cx="7913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Un </a:t>
            </a:r>
            <a:r>
              <a:rPr lang="es-MX" sz="3200" dirty="0">
                <a:solidFill>
                  <a:srgbClr val="00B0F0"/>
                </a:solidFill>
              </a:rPr>
              <a:t>motor de búsqueda </a:t>
            </a:r>
            <a:r>
              <a:rPr lang="es-MX" sz="3200" dirty="0"/>
              <a:t>es un sistema de recuperación de información diseñado para ayudar a </a:t>
            </a:r>
            <a:r>
              <a:rPr lang="es-MX" sz="3200" dirty="0">
                <a:solidFill>
                  <a:srgbClr val="002060"/>
                </a:solidFill>
              </a:rPr>
              <a:t>encontrar información almacenada en sistemas informáticos</a:t>
            </a:r>
            <a:r>
              <a:rPr lang="es-MX" sz="3200" dirty="0"/>
              <a:t>. Los resultados de búsqueda generalmente se presentan como una lista y se denominan resultados. Los motores de búsqueda </a:t>
            </a:r>
            <a:r>
              <a:rPr lang="es-MX" sz="3200" dirty="0">
                <a:solidFill>
                  <a:srgbClr val="002060"/>
                </a:solidFill>
              </a:rPr>
              <a:t>ayudan a minimizar el tiempo necesario para encontrar información</a:t>
            </a:r>
            <a:r>
              <a:rPr lang="es-MX" sz="3200" dirty="0"/>
              <a:t>.</a:t>
            </a:r>
            <a:endParaRPr lang="es-MX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6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A3F06-C664-702B-E665-E01A9C885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08E398-E724-BE83-5FC1-5C7E1106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Motor de Búsqueda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066DD-BA22-3880-AB89-327D8AD26B0B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Martinez, Méndez, F. (2004) Recuperación de información: modelos, sistemas y evaluación, El Kiosko JMC.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3D0E98-1F78-1E23-1B43-F70F79C08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779520"/>
            <a:ext cx="8380207" cy="44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6A0F8-64D1-BD67-45BF-C4525CC0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3A00F9D-B076-7612-8EB2-50A47E0B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Aplicaciones de RI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479995-145B-493F-02AC-288C245C0E76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FDD933-5652-EB0A-04FB-48F3E35C06FB}"/>
              </a:ext>
            </a:extLst>
          </p:cNvPr>
          <p:cNvSpPr txBox="1"/>
          <p:nvPr/>
        </p:nvSpPr>
        <p:spPr>
          <a:xfrm>
            <a:off x="384842" y="1166842"/>
            <a:ext cx="7913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002060"/>
                </a:solidFill>
              </a:rPr>
              <a:t>sistemas de filtrado </a:t>
            </a:r>
            <a:r>
              <a:rPr lang="es-MX" sz="3200" dirty="0">
                <a:solidFill>
                  <a:srgbClr val="7030A0"/>
                </a:solidFill>
              </a:rPr>
              <a:t>eliminan información redundante o no deseada </a:t>
            </a:r>
            <a:r>
              <a:rPr lang="es-MX" sz="3200" dirty="0"/>
              <a:t>que aparece en un flujo de información, mediante métodos automáticos, antes de presentarlos a usuarios. Una aplicación clásica del filtrado de información son los </a:t>
            </a:r>
            <a:r>
              <a:rPr lang="es-MX" sz="3200" dirty="0">
                <a:solidFill>
                  <a:srgbClr val="7030A0"/>
                </a:solidFill>
              </a:rPr>
              <a:t>filtros de spam</a:t>
            </a:r>
            <a:r>
              <a:rPr lang="es-MX" sz="3200" dirty="0"/>
              <a:t>, que aprenden a distinguir entre </a:t>
            </a:r>
            <a:r>
              <a:rPr lang="es-MX" sz="3200" dirty="0">
                <a:solidFill>
                  <a:srgbClr val="7030A0"/>
                </a:solidFill>
              </a:rPr>
              <a:t>correos electrónicos útiles y correos dañinos</a:t>
            </a:r>
            <a:r>
              <a:rPr lang="es-MX" sz="3200" dirty="0"/>
              <a:t> en función del contenido.</a:t>
            </a:r>
            <a:endParaRPr lang="es-MX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2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6AB5C-C150-7E40-F902-8E071F610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1891E92-28EA-3BFC-BA5D-C2E7EFF6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62832B-2C0E-EEB9-8393-160D131AC6E8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Martinez, Méndez, F. (2004) Recuperación de información: modelos, sistemas y evaluación, El Kiosko JMC.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12FD71-A307-AE4B-9A0E-FA5C23939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7" y="1652595"/>
            <a:ext cx="7675446" cy="28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BB260-A280-FC49-141F-CA837FDDC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CB2A136-D528-6705-6FC9-CD4A846B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Aplicaciones de RI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383089-B134-5CB5-7C5C-E31F4EB0395A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49AF99-9E34-4D15-1856-7DB5FE385F49}"/>
              </a:ext>
            </a:extLst>
          </p:cNvPr>
          <p:cNvSpPr txBox="1"/>
          <p:nvPr/>
        </p:nvSpPr>
        <p:spPr>
          <a:xfrm>
            <a:off x="384842" y="1166842"/>
            <a:ext cx="7913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7030A0"/>
                </a:solidFill>
              </a:rPr>
              <a:t>resumen de documentos </a:t>
            </a:r>
            <a:r>
              <a:rPr lang="es-MX" sz="3200" dirty="0"/>
              <a:t>es otra aplicación consistente en crear una </a:t>
            </a:r>
            <a:r>
              <a:rPr lang="es-MX" sz="3200" dirty="0">
                <a:solidFill>
                  <a:srgbClr val="92D050"/>
                </a:solidFill>
              </a:rPr>
              <a:t>versión abreviada de un texto </a:t>
            </a:r>
            <a:r>
              <a:rPr lang="es-MX" sz="3200" dirty="0"/>
              <a:t>para reducir la sobrecarga de información. El resumen suele ser generalmente </a:t>
            </a:r>
            <a:r>
              <a:rPr lang="es-MX" sz="3200" dirty="0">
                <a:solidFill>
                  <a:srgbClr val="92D050"/>
                </a:solidFill>
              </a:rPr>
              <a:t>extractivo</a:t>
            </a:r>
            <a:r>
              <a:rPr lang="es-MX" sz="3200" dirty="0"/>
              <a:t>, es decir, se seleccionan las frases más relevantes de un documento y se recopilan para formar una versión más compacta del documento.</a:t>
            </a:r>
            <a:endParaRPr lang="es-MX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9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F070-A259-A300-6377-E6E256FD7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ACFFE7-56C8-F747-AB02-F25F3113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Aplicaciones de RI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BFC1A7-9D6C-C011-1150-E32C39BEFA45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59E779-CAFF-9352-853C-AD745C7DCED2}"/>
              </a:ext>
            </a:extLst>
          </p:cNvPr>
          <p:cNvSpPr txBox="1"/>
          <p:nvPr/>
        </p:nvSpPr>
        <p:spPr>
          <a:xfrm>
            <a:off x="384842" y="1166842"/>
            <a:ext cx="79139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FFC000"/>
                </a:solidFill>
              </a:rPr>
              <a:t>agrupación</a:t>
            </a:r>
            <a:r>
              <a:rPr lang="es-MX" sz="3200" dirty="0"/>
              <a:t> consiste en </a:t>
            </a:r>
            <a:r>
              <a:rPr lang="es-MX" sz="3200" dirty="0">
                <a:solidFill>
                  <a:srgbClr val="FFC000"/>
                </a:solidFill>
              </a:rPr>
              <a:t>reunir documentos en función de su afinidad</a:t>
            </a:r>
            <a:r>
              <a:rPr lang="es-MX" sz="3200" dirty="0"/>
              <a:t>, mientras que la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categorización</a:t>
            </a:r>
            <a:r>
              <a:rPr lang="es-MX" sz="3200" dirty="0"/>
              <a:t> utiliza una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serie predefinida de clases y asigna a cada documento a la clase más relevante</a:t>
            </a:r>
            <a:r>
              <a:rPr lang="es-MX" sz="3200" dirty="0"/>
              <a:t>. Las aplicaciones típicas de la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categorización</a:t>
            </a:r>
            <a:r>
              <a:rPr lang="es-MX" sz="3200" dirty="0"/>
              <a:t> son la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identificación de categorías en artículos y en noticias</a:t>
            </a:r>
            <a:r>
              <a:rPr lang="es-MX" sz="3200" dirty="0"/>
              <a:t>.</a:t>
            </a:r>
            <a:endParaRPr lang="es-MX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9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CA5AB-B0DD-BB12-2CEC-EA8613AF9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7AE591-7D05-E1C1-27D7-F262DC33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Clasificación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AF89A9-B962-618D-EFBF-BB3E6CBD0932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Martinez, Méndez, F. (2004) Recuperación de información: modelos, sistemas y evaluación, El Kiosko JMC.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17A1F8-D713-3C4C-5236-CB8720050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"/>
          <a:stretch/>
        </p:blipFill>
        <p:spPr>
          <a:xfrm>
            <a:off x="321520" y="1161826"/>
            <a:ext cx="8341204" cy="36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5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9D50-C2A0-0012-B3E3-70A1A1054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05E72E-A8DA-88C7-D1A5-EC86DD51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Aplicaciones de RI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AEECBA-8086-7D9A-C66B-B4CB234E3193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BED2C0-DDF4-0787-412B-B9760958F236}"/>
              </a:ext>
            </a:extLst>
          </p:cNvPr>
          <p:cNvSpPr txBox="1"/>
          <p:nvPr/>
        </p:nvSpPr>
        <p:spPr>
          <a:xfrm>
            <a:off x="417115" y="783676"/>
            <a:ext cx="7913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sistemas de respuesta a preguntas (QA)</a:t>
            </a:r>
            <a:r>
              <a:rPr lang="es-MX" sz="3200" dirty="0"/>
              <a:t> se ocupan de la selección de documentos relevantes para responder a las consultas del usuario, formuladas en lenguaje natural. La característica principal de estos sistemas es que proporcionan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respuestas en forma de oraciones, frases o incluso palabras relevantes, dependiendo del tipo de pregunta formulada.</a:t>
            </a:r>
          </a:p>
        </p:txBody>
      </p:sp>
    </p:spTree>
    <p:extLst>
      <p:ext uri="{BB962C8B-B14F-4D97-AF65-F5344CB8AC3E}">
        <p14:creationId xmlns:p14="http://schemas.microsoft.com/office/powerpoint/2010/main" val="84428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Recuperación de la Información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DE003-5EB8-6C35-5B1C-7A21CBACF905}"/>
              </a:ext>
            </a:extLst>
          </p:cNvPr>
          <p:cNvSpPr txBox="1"/>
          <p:nvPr/>
        </p:nvSpPr>
        <p:spPr>
          <a:xfrm>
            <a:off x="221684" y="587144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074A3-4C46-9C7D-2F8C-4E9A10757284}"/>
              </a:ext>
            </a:extLst>
          </p:cNvPr>
          <p:cNvSpPr txBox="1"/>
          <p:nvPr/>
        </p:nvSpPr>
        <p:spPr>
          <a:xfrm>
            <a:off x="555170" y="1322754"/>
            <a:ext cx="79139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7030A0"/>
                </a:solidFill>
              </a:rPr>
              <a:t>recuperación de información </a:t>
            </a:r>
            <a:r>
              <a:rPr lang="es-MX" sz="3200" dirty="0"/>
              <a:t>intenta resolver el problema de «</a:t>
            </a:r>
            <a:r>
              <a:rPr lang="es-MX" sz="3200" dirty="0">
                <a:solidFill>
                  <a:srgbClr val="002060"/>
                </a:solidFill>
              </a:rPr>
              <a:t>encontrar y organizar documentos relevantes </a:t>
            </a:r>
            <a:r>
              <a:rPr lang="es-MX" sz="3200" dirty="0"/>
              <a:t>que satisfagan la </a:t>
            </a:r>
            <a:r>
              <a:rPr lang="es-MX" sz="3200" dirty="0">
                <a:solidFill>
                  <a:srgbClr val="00B050"/>
                </a:solidFill>
              </a:rPr>
              <a:t>necesidad de información de un usuario</a:t>
            </a:r>
            <a:r>
              <a:rPr lang="es-MX" sz="3200" dirty="0"/>
              <a:t>, expresada en un determinado </a:t>
            </a:r>
            <a:r>
              <a:rPr lang="es-MX" sz="3200" dirty="0">
                <a:solidFill>
                  <a:srgbClr val="FF0000"/>
                </a:solidFill>
              </a:rPr>
              <a:t>lenguaje de consulta</a:t>
            </a:r>
            <a:r>
              <a:rPr lang="es-MX" sz="32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0172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CED1-838C-E55C-DC04-6E764C51A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C47CD2A-66E5-F6EA-CA34-68151710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F3080B-D981-0369-520F-B289B3606750}"/>
              </a:ext>
            </a:extLst>
          </p:cNvPr>
          <p:cNvSpPr txBox="1"/>
          <p:nvPr/>
        </p:nvSpPr>
        <p:spPr>
          <a:xfrm>
            <a:off x="417115" y="783676"/>
            <a:ext cx="79139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Un </a:t>
            </a:r>
            <a:r>
              <a:rPr lang="es-MX" sz="3200" dirty="0">
                <a:solidFill>
                  <a:srgbClr val="FFC000"/>
                </a:solidFill>
              </a:rPr>
              <a:t>SRI</a:t>
            </a:r>
            <a:r>
              <a:rPr lang="es-MX" sz="3200" dirty="0"/>
              <a:t> es medible si se tiene</a:t>
            </a:r>
          </a:p>
          <a:p>
            <a:pPr algn="just"/>
            <a:endParaRPr lang="es-MX" sz="3200" dirty="0"/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/>
              <a:t>Una colección </a:t>
            </a:r>
            <a:r>
              <a:rPr lang="es-MX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 de documentos </a:t>
            </a:r>
            <a:r>
              <a:rPr lang="es-MX" sz="3200" dirty="0"/>
              <a:t>de referencia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/>
              <a:t>Un conjunto </a:t>
            </a:r>
            <a:r>
              <a:rPr lang="es-MX" sz="3200" dirty="0">
                <a:solidFill>
                  <a:schemeClr val="accent4"/>
                </a:solidFill>
              </a:rPr>
              <a:t>Q de consultas </a:t>
            </a:r>
            <a:r>
              <a:rPr lang="es-MX" sz="3200" dirty="0"/>
              <a:t>de referencia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/>
              <a:t>Una terna T</a:t>
            </a:r>
            <a:r>
              <a:rPr lang="es-MX" sz="3200" baseline="-25000" dirty="0"/>
              <a:t>jk</a:t>
            </a:r>
            <a:r>
              <a:rPr lang="es-MX" sz="3200" dirty="0"/>
              <a:t> = {D</a:t>
            </a:r>
            <a:r>
              <a:rPr lang="es-MX" sz="3200" baseline="-25000" dirty="0"/>
              <a:t>j</a:t>
            </a:r>
            <a:r>
              <a:rPr lang="es-MX" sz="3200" dirty="0"/>
              <a:t>, Q</a:t>
            </a:r>
            <a:r>
              <a:rPr lang="es-MX" sz="3200" baseline="-25000" dirty="0"/>
              <a:t>k</a:t>
            </a:r>
            <a:r>
              <a:rPr lang="es-MX" sz="3200" dirty="0"/>
              <a:t>, r*} para cada consulta </a:t>
            </a:r>
            <a:r>
              <a:rPr lang="es-MX" sz="3200" dirty="0">
                <a:solidFill>
                  <a:srgbClr val="00B050"/>
                </a:solidFill>
              </a:rPr>
              <a:t>qk ∈ Q y cada documento dj ∈</a:t>
            </a:r>
            <a:r>
              <a:rPr lang="es-MX" sz="3200" dirty="0"/>
              <a:t> </a:t>
            </a:r>
            <a:r>
              <a:rPr lang="es-MX" sz="3200" dirty="0">
                <a:solidFill>
                  <a:srgbClr val="00B050"/>
                </a:solidFill>
              </a:rPr>
              <a:t>D</a:t>
            </a:r>
            <a:r>
              <a:rPr lang="es-MX" sz="3200" dirty="0"/>
              <a:t> que contiene un juicio binario de </a:t>
            </a:r>
            <a:r>
              <a:rPr lang="es-MX" sz="3200" dirty="0">
                <a:solidFill>
                  <a:srgbClr val="00B050"/>
                </a:solidFill>
              </a:rPr>
              <a:t>relevancia r*</a:t>
            </a:r>
            <a:r>
              <a:rPr lang="es-MX" sz="3200" dirty="0"/>
              <a:t> del documento dj con respecto a la consulta qk , juicio emitido por una autoridad de referencia.</a:t>
            </a:r>
            <a:endParaRPr lang="es-MX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40CE2-82D5-B400-3ACB-FA523EB0A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EA1DA87-63BC-8B12-1D0F-233DEAAA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Precisión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480929-8838-C9B6-2276-3394E2E9F183}"/>
              </a:ext>
            </a:extLst>
          </p:cNvPr>
          <p:cNvSpPr txBox="1"/>
          <p:nvPr/>
        </p:nvSpPr>
        <p:spPr>
          <a:xfrm>
            <a:off x="417115" y="783676"/>
            <a:ext cx="79139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00B050"/>
                </a:solidFill>
              </a:rPr>
              <a:t>precisión (P) </a:t>
            </a:r>
            <a:r>
              <a:rPr lang="es-MX" sz="3200" dirty="0"/>
              <a:t>es la </a:t>
            </a:r>
            <a:r>
              <a:rPr lang="es-MX" sz="3200" dirty="0">
                <a:solidFill>
                  <a:srgbClr val="00B0F0"/>
                </a:solidFill>
              </a:rPr>
              <a:t>fracción de documentos recuperados </a:t>
            </a:r>
            <a:r>
              <a:rPr lang="es-MX" sz="3200" dirty="0"/>
              <a:t>que son </a:t>
            </a:r>
            <a:r>
              <a:rPr lang="es-MX" sz="3200" dirty="0">
                <a:solidFill>
                  <a:srgbClr val="7030A0"/>
                </a:solidFill>
              </a:rPr>
              <a:t>relevantes para una consulta </a:t>
            </a:r>
            <a:r>
              <a:rPr lang="es-MX" sz="3200" dirty="0"/>
              <a:t>y proporciona una medida de la «solidez» del sistema.</a:t>
            </a:r>
          </a:p>
          <a:p>
            <a:pPr algn="just"/>
            <a:endParaRPr lang="es-MX" sz="32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7030A0"/>
                </a:solidFill>
              </a:rPr>
              <a:t>exhaustividad (R)</a:t>
            </a:r>
            <a:r>
              <a:rPr lang="es-MX" sz="3200" dirty="0"/>
              <a:t>, que se define como la </a:t>
            </a:r>
            <a:r>
              <a:rPr lang="es-MX" sz="3200" dirty="0">
                <a:solidFill>
                  <a:srgbClr val="92D050"/>
                </a:solidFill>
              </a:rPr>
              <a:t>fracción de documentos «verdaderamente» relevantes </a:t>
            </a:r>
            <a:r>
              <a:rPr lang="es-MX" sz="3200" dirty="0"/>
              <a:t>que se recuperan efectivamente y, por lo tanto, proporciona una </a:t>
            </a:r>
            <a:r>
              <a:rPr lang="es-MX" sz="3200" dirty="0">
                <a:solidFill>
                  <a:srgbClr val="92D050"/>
                </a:solidFill>
              </a:rPr>
              <a:t>medida de la «integridad» </a:t>
            </a:r>
            <a:r>
              <a:rPr lang="es-MX" sz="3200" dirty="0"/>
              <a:t>del sistema.</a:t>
            </a:r>
            <a:endParaRPr lang="es-MX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8163-0E60-B4F7-D5CB-ACBFDE63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246BD96-8614-3C41-1C7F-5ACD89E7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DDF29D-242D-90B0-E6FE-40064EF35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2" y="1545771"/>
            <a:ext cx="8363858" cy="21771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80D3CA-8EE1-249B-AFB0-F5A3C20EA1F1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</p:spTree>
    <p:extLst>
      <p:ext uri="{BB962C8B-B14F-4D97-AF65-F5344CB8AC3E}">
        <p14:creationId xmlns:p14="http://schemas.microsoft.com/office/powerpoint/2010/main" val="100341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A897-7BA2-B41D-C621-8F19D801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571A30-4AAD-6AA8-BE41-1C027BBD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845078-AC6B-B1F2-BE64-5FA03DB5FCEE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491882-461B-3D43-6860-1595939B3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1" y="807548"/>
            <a:ext cx="8108957" cy="44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5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23A59-DC5C-4357-1CEC-8A94E92C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C1B48AE-25A3-AA57-05DD-9DB9D386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24E6DC-B40A-AE68-34BD-4DA13AF3686C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EC1FE3-B4B7-3100-BF04-523CE45D4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1" y="1108614"/>
            <a:ext cx="5040086" cy="41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4A461-7A74-58D0-4BC6-883889CD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41C52A-11F5-EC93-BE06-6A42CDE5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16E9D4-E17C-394F-3D28-36CBB7DDAA53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289017-DE24-A3D1-4BE0-CF81C532D123}"/>
              </a:ext>
            </a:extLst>
          </p:cNvPr>
          <p:cNvSpPr txBox="1"/>
          <p:nvPr/>
        </p:nvSpPr>
        <p:spPr>
          <a:xfrm>
            <a:off x="522897" y="1146533"/>
            <a:ext cx="791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La </a:t>
            </a:r>
            <a:r>
              <a:rPr lang="es-MX" sz="3200" dirty="0">
                <a:solidFill>
                  <a:srgbClr val="92D050"/>
                </a:solidFill>
              </a:rPr>
              <a:t>medida F1 o média armónica </a:t>
            </a:r>
            <a:r>
              <a:rPr lang="es-MX" sz="3200" dirty="0"/>
              <a:t>de P y R: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33F5EF-43A0-CB8F-8446-E99DEF1F4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2579913"/>
            <a:ext cx="7519850" cy="17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BC416-3430-BB6D-369A-681F74F93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EB5F6B-7AF9-CC16-A795-7D4E3C67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230E61-FC00-DBB9-5BD1-BE0723C1402F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9B3EB7-70D0-C217-BAE7-EAAB77244DFE}"/>
              </a:ext>
            </a:extLst>
          </p:cNvPr>
          <p:cNvSpPr txBox="1"/>
          <p:nvPr/>
        </p:nvSpPr>
        <p:spPr>
          <a:xfrm>
            <a:off x="522897" y="1146533"/>
            <a:ext cx="7913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92D050"/>
                </a:solidFill>
              </a:rPr>
              <a:t>exactitud (A)</a:t>
            </a:r>
            <a:r>
              <a:rPr lang="es-MX" sz="3200" dirty="0"/>
              <a:t> es la </a:t>
            </a:r>
            <a:r>
              <a:rPr lang="es-MX" sz="3200" dirty="0">
                <a:solidFill>
                  <a:srgbClr val="FFC000"/>
                </a:solidFill>
              </a:rPr>
              <a:t>medida de rendimiento más intuitiva </a:t>
            </a:r>
            <a:r>
              <a:rPr lang="es-MX" sz="3200" dirty="0"/>
              <a:t>y es simplemente una </a:t>
            </a:r>
            <a:r>
              <a:rPr lang="es-MX" sz="3200" dirty="0">
                <a:solidFill>
                  <a:srgbClr val="C00000"/>
                </a:solidFill>
              </a:rPr>
              <a:t>relación entre lo recuperado correctamente (TP y TN) y el total de documentos</a:t>
            </a:r>
            <a:r>
              <a:rPr lang="es-MX" sz="3200" dirty="0"/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342CE1-7E46-0D3E-BF1B-4FC93356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1" y="4063935"/>
            <a:ext cx="5616022" cy="13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3CA72-22DA-FFF4-9F8F-1AC45B44A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A77D42-CA66-1075-2A36-4BAFC8C9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7D805A-6766-F71F-B7A6-412377C9EB46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5261E4-1F27-BCA8-8F17-597BFF08300E}"/>
              </a:ext>
            </a:extLst>
          </p:cNvPr>
          <p:cNvSpPr txBox="1"/>
          <p:nvPr/>
        </p:nvSpPr>
        <p:spPr>
          <a:xfrm>
            <a:off x="522897" y="1146533"/>
            <a:ext cx="7913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C00000"/>
                </a:solidFill>
              </a:rPr>
              <a:t>ruido (N) </a:t>
            </a:r>
            <a:r>
              <a:rPr lang="es-MX" sz="3200" dirty="0"/>
              <a:t>determina la </a:t>
            </a:r>
            <a:r>
              <a:rPr lang="es-MX" sz="3200" dirty="0">
                <a:solidFill>
                  <a:srgbClr val="FFC000"/>
                </a:solidFill>
              </a:rPr>
              <a:t>proporción de documentos no relevantes hallados en los documentos recuperados</a:t>
            </a:r>
            <a:r>
              <a:rPr lang="es-MX" sz="3200" dirty="0"/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1C4F16-F617-7AF5-42B3-C9B751F4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02" y="3106712"/>
            <a:ext cx="3865395" cy="18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5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D126F-1269-5309-12AD-CB1736A7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34DC396-DEF5-CC1B-632F-BD94724C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CC0BC9-9230-09E3-1AB6-4C70A1D71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692333"/>
            <a:ext cx="8223199" cy="54690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EE7D3C-095A-F7F6-F6BC-3823C257203A}"/>
              </a:ext>
            </a:extLst>
          </p:cNvPr>
          <p:cNvSpPr txBox="1"/>
          <p:nvPr/>
        </p:nvSpPr>
        <p:spPr>
          <a:xfrm>
            <a:off x="109241" y="6161412"/>
            <a:ext cx="895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Martinez, Méndez, F. (2004) Recuperación de información: modelos, sistemas y evaluación, El Kiosko JMC.</a:t>
            </a:r>
          </a:p>
        </p:txBody>
      </p:sp>
    </p:spTree>
    <p:extLst>
      <p:ext uri="{BB962C8B-B14F-4D97-AF65-F5344CB8AC3E}">
        <p14:creationId xmlns:p14="http://schemas.microsoft.com/office/powerpoint/2010/main" val="1405405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2F70F-2E71-B3A0-1586-0F2ABB194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D281DA2-C56E-F9FF-ACF9-9126ECD8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SRI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6F68CB-404F-1591-DE62-FAD299A06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641133"/>
            <a:ext cx="8371114" cy="53868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E051A3-E465-7A0F-272B-76741A9815F1}"/>
              </a:ext>
            </a:extLst>
          </p:cNvPr>
          <p:cNvSpPr txBox="1"/>
          <p:nvPr/>
        </p:nvSpPr>
        <p:spPr>
          <a:xfrm>
            <a:off x="109241" y="6161412"/>
            <a:ext cx="895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Martinez, Méndez, F. (2004) Recuperación de información: modelos, sistemas y evaluación, El Kiosko JMC.</a:t>
            </a:r>
          </a:p>
        </p:txBody>
      </p:sp>
    </p:spTree>
    <p:extLst>
      <p:ext uri="{BB962C8B-B14F-4D97-AF65-F5344CB8AC3E}">
        <p14:creationId xmlns:p14="http://schemas.microsoft.com/office/powerpoint/2010/main" val="401150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636B-06A6-16A8-B8F6-FB622F586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CA6CCC7-09FA-88C2-9153-33815FB3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Interfaz de Usuario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0509CB-D7CE-C4BE-513D-D0AC235E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783676"/>
            <a:ext cx="7607300" cy="5130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4E2FC10-A59A-B284-2086-40D4DEFE478C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2789312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EE620-9C50-8573-CD81-62FFA977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8DCC8B-5537-10D6-F107-D388B2DC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Estructura de un Documento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664454-BE19-6FA4-E98D-DC4A03655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2"/>
          <a:stretch/>
        </p:blipFill>
        <p:spPr>
          <a:xfrm>
            <a:off x="598714" y="1566454"/>
            <a:ext cx="7772400" cy="24353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9A9B82-A199-ED87-B216-5649F2F99DEB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2265673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sobre Documentos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4B992E-1183-BD02-F888-6A9EA65F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6138"/>
            <a:ext cx="7772400" cy="30437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76C1CDE-ECC9-7DEE-4844-69287E971BDA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2596029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5F95D-E35D-DA4E-A4E4-AB368248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784603-586E-4732-FF44-05BC0736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Propiedades del 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507195-79D9-A16A-3095-C9A22E1EF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9"/>
          <a:stretch/>
        </p:blipFill>
        <p:spPr>
          <a:xfrm>
            <a:off x="544285" y="1167552"/>
            <a:ext cx="7772400" cy="31892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81F1F54-FD39-48C6-7AD7-FE55C2939D04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FB0DC8-B2D8-9F1B-4CAB-9FED21BC64B0}"/>
              </a:ext>
            </a:extLst>
          </p:cNvPr>
          <p:cNvSpPr txBox="1"/>
          <p:nvPr/>
        </p:nvSpPr>
        <p:spPr>
          <a:xfrm>
            <a:off x="1223940" y="4281107"/>
            <a:ext cx="2659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Frecuencia de Palabras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182CA7-FF76-5A75-3E46-85E0D960CF02}"/>
              </a:ext>
            </a:extLst>
          </p:cNvPr>
          <p:cNvSpPr txBox="1"/>
          <p:nvPr/>
        </p:nvSpPr>
        <p:spPr>
          <a:xfrm>
            <a:off x="5260490" y="4281107"/>
            <a:ext cx="2659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Tamaño del Texto</a:t>
            </a:r>
          </a:p>
        </p:txBody>
      </p:sp>
    </p:spTree>
    <p:extLst>
      <p:ext uri="{BB962C8B-B14F-4D97-AF65-F5344CB8AC3E}">
        <p14:creationId xmlns:p14="http://schemas.microsoft.com/office/powerpoint/2010/main" val="2680512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23A85-C1EB-C715-B3F6-6361B883E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A699F2-AA79-EEF1-3570-3E8EDE7D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Sintaxis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2C6A98-77CA-BF15-6DA5-033BBC906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8"/>
          <a:stretch/>
        </p:blipFill>
        <p:spPr>
          <a:xfrm>
            <a:off x="805543" y="1316939"/>
            <a:ext cx="7772400" cy="26526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F9C7C6C-5EF7-E765-9B57-CDB80FDEE0B7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717558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C234-01BE-29EF-1D43-29E26ADB9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45A45E5-D25C-4570-7944-B65E025F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Texto+Sintaxis</a:t>
            </a:r>
            <a:r>
              <a:rPr lang="es-ES_tradnl" dirty="0"/>
              <a:t>=Estructura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092047-75A2-4FD2-DC3A-2AD5F15FC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7" y="696686"/>
            <a:ext cx="7772400" cy="60535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914CE9-7115-0B01-AC01-7386FF4B601D}"/>
              </a:ext>
            </a:extLst>
          </p:cNvPr>
          <p:cNvSpPr txBox="1"/>
          <p:nvPr/>
        </p:nvSpPr>
        <p:spPr>
          <a:xfrm>
            <a:off x="5529430" y="4462194"/>
            <a:ext cx="3474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4153239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30DFA-C423-FC58-A35F-3D8DC71F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600A1A-A33D-0F43-E5F7-1183F463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Estructura Física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A6418-81BD-2EC6-F6F1-4F35CAC81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870473" y="783676"/>
            <a:ext cx="7772400" cy="41387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98BB24-53C3-25CD-3A07-5B6B1324189A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Baeza-Yates, R. &amp; Ribeiro-Neto, B. (1999) Modern Information Retrieval, Adisson-Wesley, Segunda Edición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9BCF3-20EB-F4AE-99F0-E214CABD26A6}"/>
              </a:ext>
            </a:extLst>
          </p:cNvPr>
          <p:cNvSpPr txBox="1"/>
          <p:nvPr/>
        </p:nvSpPr>
        <p:spPr>
          <a:xfrm>
            <a:off x="87855" y="487491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Índice jerárquico para </a:t>
            </a:r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componentes estructurales </a:t>
            </a:r>
            <a:r>
              <a:rPr lang="es-MX" sz="3200" dirty="0"/>
              <a:t>e </a:t>
            </a:r>
            <a:r>
              <a:rPr lang="es-MX" sz="3200" dirty="0">
                <a:solidFill>
                  <a:srgbClr val="C00000"/>
                </a:solidFill>
              </a:rPr>
              <a:t>índice plano para palabras</a:t>
            </a:r>
          </a:p>
        </p:txBody>
      </p:sp>
    </p:spTree>
    <p:extLst>
      <p:ext uri="{BB962C8B-B14F-4D97-AF65-F5344CB8AC3E}">
        <p14:creationId xmlns:p14="http://schemas.microsoft.com/office/powerpoint/2010/main" val="1111391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7CFA-2021-512A-8D09-A55CC3AA6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BD4977C-A8F9-A24B-7709-3DB756DF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Estructuras de Documentos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FB24D1-DA11-C6B8-F5CB-101886BB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8"/>
          <a:stretch/>
        </p:blipFill>
        <p:spPr>
          <a:xfrm>
            <a:off x="181224" y="1179050"/>
            <a:ext cx="8840912" cy="24032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3ACB40-39B1-3A5C-9AB4-1ACEC62FA493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Baeza-Yates, R. &amp; Ribeiro-Neto, B. (1999) Modern Information Retrieval, Adisson-Wesley, Segunda Edición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419AD4-A6CF-AF01-1CB9-CA31985D84F5}"/>
              </a:ext>
            </a:extLst>
          </p:cNvPr>
          <p:cNvSpPr txBox="1"/>
          <p:nvPr/>
        </p:nvSpPr>
        <p:spPr>
          <a:xfrm>
            <a:off x="573741" y="3611637"/>
            <a:ext cx="2235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C00000"/>
                </a:solidFill>
              </a:rPr>
              <a:t>Fija (tipo formulario)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A64194-5D44-B921-9AD0-D86F4597D751}"/>
              </a:ext>
            </a:extLst>
          </p:cNvPr>
          <p:cNvSpPr txBox="1"/>
          <p:nvPr/>
        </p:nvSpPr>
        <p:spPr>
          <a:xfrm>
            <a:off x="3336663" y="3582296"/>
            <a:ext cx="247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7030A0"/>
                </a:solidFill>
              </a:rPr>
              <a:t>Hipertexto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5EB0BF-35BD-CBBB-18DD-918310CC7780}"/>
              </a:ext>
            </a:extLst>
          </p:cNvPr>
          <p:cNvSpPr txBox="1"/>
          <p:nvPr/>
        </p:nvSpPr>
        <p:spPr>
          <a:xfrm>
            <a:off x="5964977" y="3857858"/>
            <a:ext cx="2834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00B050"/>
                </a:solidFill>
              </a:rPr>
              <a:t>Estructura jerárquica</a:t>
            </a:r>
          </a:p>
        </p:txBody>
      </p:sp>
    </p:spTree>
    <p:extLst>
      <p:ext uri="{BB962C8B-B14F-4D97-AF65-F5344CB8AC3E}">
        <p14:creationId xmlns:p14="http://schemas.microsoft.com/office/powerpoint/2010/main" val="3733056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Modelos de Recuperación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067E21-A218-9692-CE4D-9AB1687C1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83676"/>
            <a:ext cx="7772400" cy="53487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833E38-4F35-19E4-9D65-252D46D2A0EC}"/>
              </a:ext>
            </a:extLst>
          </p:cNvPr>
          <p:cNvSpPr txBox="1"/>
          <p:nvPr/>
        </p:nvSpPr>
        <p:spPr>
          <a:xfrm>
            <a:off x="615042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3217191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A75AF-4F70-60D9-0D42-28F634741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FF4FED3-E3C0-7ACD-B5D2-4ADD4114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Modelos de Recuperación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7D704C-DB0F-F02B-3515-BB76A7CD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783675"/>
            <a:ext cx="8843650" cy="43996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2B9524-B780-93D7-ACBA-D849CBBEBC5B}"/>
              </a:ext>
            </a:extLst>
          </p:cNvPr>
          <p:cNvSpPr txBox="1"/>
          <p:nvPr/>
        </p:nvSpPr>
        <p:spPr>
          <a:xfrm>
            <a:off x="195942" y="5914476"/>
            <a:ext cx="88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Martinez, Méndez, F. (2004) Recuperación de información: modelos, sistemas y evaluación, El Kiosko JMC.</a:t>
            </a:r>
          </a:p>
        </p:txBody>
      </p:sp>
    </p:spTree>
    <p:extLst>
      <p:ext uri="{BB962C8B-B14F-4D97-AF65-F5344CB8AC3E}">
        <p14:creationId xmlns:p14="http://schemas.microsoft.com/office/powerpoint/2010/main" val="1654457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Modelos de Recuperación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F655AB-131F-FC2F-A621-3C5FFACBB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9508"/>
            <a:ext cx="7772400" cy="49389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A2CC08-8A25-5886-2478-2042DFDD1871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113910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de Búsqueda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BE8EBB-4572-C079-D2C4-AFEC8A6F7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10"/>
            <a:ext cx="7772400" cy="52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71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20C89-31A2-38BE-D867-15166A73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6ECB28C-7A01-6AF1-7F73-91B9BA60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Booleano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959339-C52C-5C68-DC59-C303DE4302CA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DD98AC-867C-03FC-506A-2C22D2715E30}"/>
              </a:ext>
            </a:extLst>
          </p:cNvPr>
          <p:cNvSpPr txBox="1"/>
          <p:nvPr/>
        </p:nvSpPr>
        <p:spPr>
          <a:xfrm>
            <a:off x="522897" y="1146533"/>
            <a:ext cx="79139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Es un </a:t>
            </a:r>
            <a:r>
              <a:rPr lang="es-MX" sz="3200" dirty="0">
                <a:solidFill>
                  <a:srgbClr val="92D050"/>
                </a:solidFill>
              </a:rPr>
              <a:t>modelo de recuperación </a:t>
            </a:r>
            <a:r>
              <a:rPr lang="es-MX" sz="3200" dirty="0"/>
              <a:t>basado en la </a:t>
            </a:r>
            <a:r>
              <a:rPr lang="es-MX" sz="3200" dirty="0">
                <a:solidFill>
                  <a:srgbClr val="00B050"/>
                </a:solidFill>
              </a:rPr>
              <a:t>teoría de conjuntos </a:t>
            </a:r>
            <a:r>
              <a:rPr lang="es-MX" sz="3200" dirty="0"/>
              <a:t>y en el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álgebra de Boole</a:t>
            </a:r>
            <a:r>
              <a:rPr lang="es-MX" sz="3200" dirty="0"/>
              <a:t>, mediante el cual las </a:t>
            </a:r>
            <a:r>
              <a:rPr lang="es-MX" sz="3200" dirty="0">
                <a:solidFill>
                  <a:srgbClr val="00B0F0"/>
                </a:solidFill>
              </a:rPr>
              <a:t>consultas</a:t>
            </a:r>
            <a:r>
              <a:rPr lang="es-MX" sz="3200" dirty="0"/>
              <a:t> se definen como </a:t>
            </a:r>
            <a:r>
              <a:rPr lang="es-MX" sz="3200" dirty="0">
                <a:solidFill>
                  <a:srgbClr val="002060"/>
                </a:solidFill>
              </a:rPr>
              <a:t>expresiones booleanas </a:t>
            </a:r>
            <a:r>
              <a:rPr lang="es-MX" sz="3200" dirty="0"/>
              <a:t>con </a:t>
            </a:r>
            <a:r>
              <a:rPr lang="es-MX" sz="3200" dirty="0">
                <a:solidFill>
                  <a:srgbClr val="7030A0"/>
                </a:solidFill>
              </a:rPr>
              <a:t>términos de índice </a:t>
            </a:r>
            <a:r>
              <a:rPr lang="es-MX" sz="3200" dirty="0"/>
              <a:t>(y utilizando los operadores booleanos </a:t>
            </a:r>
            <a:r>
              <a:rPr lang="es-MX" sz="3200" dirty="0">
                <a:solidFill>
                  <a:srgbClr val="00B050"/>
                </a:solidFill>
              </a:rPr>
              <a:t>AND, OR y NOT</a:t>
            </a:r>
            <a:r>
              <a:rPr lang="es-MX" sz="3200" dirty="0"/>
              <a:t>); por ejemplo, </a:t>
            </a:r>
            <a:r>
              <a:rPr lang="es-MX" sz="3200" dirty="0">
                <a:solidFill>
                  <a:srgbClr val="FFC000"/>
                </a:solidFill>
              </a:rPr>
              <a:t>«foto AND montaña OR nieve»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233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2EFFC-52E8-8A81-D128-4AB2C2682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827E24-E2E4-66F2-4B3D-9E145998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94099"/>
          </a:xfrm>
        </p:spPr>
        <p:txBody>
          <a:bodyPr/>
          <a:lstStyle/>
          <a:p>
            <a:r>
              <a:rPr lang="es-ES_tradnl" dirty="0"/>
              <a:t>Matriz Booleana Término-Documento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5A8F3A-F2EC-43F2-BD66-08A1F76BD8B4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C3203A-C320-2DA3-9BEF-C37BB115F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9" y="1667435"/>
            <a:ext cx="7532683" cy="33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7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9BECD-506A-3297-96F4-857D7377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028F479-1379-3FC3-0A26-56CBBE41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Booleano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2F4698-BB55-EE7A-D0E0-856263176DF1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AFE0-9123-B7E7-0143-10F95D22D696}"/>
              </a:ext>
            </a:extLst>
          </p:cNvPr>
          <p:cNvSpPr txBox="1"/>
          <p:nvPr/>
        </p:nvSpPr>
        <p:spPr>
          <a:xfrm>
            <a:off x="522897" y="1146533"/>
            <a:ext cx="7913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Algunas operaciones: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FFC000"/>
                </a:solidFill>
              </a:rPr>
              <a:t>q1 OR q2</a:t>
            </a:r>
            <a:r>
              <a:rPr lang="es-MX" sz="3200" dirty="0"/>
              <a:t>: </a:t>
            </a:r>
            <a:r>
              <a:rPr lang="es-MX" sz="3200" dirty="0">
                <a:solidFill>
                  <a:srgbClr val="C00000"/>
                </a:solidFill>
              </a:rPr>
              <a:t>unión</a:t>
            </a:r>
            <a:r>
              <a:rPr lang="es-MX" sz="3200" dirty="0"/>
              <a:t> de q1 y q2.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92D050"/>
                </a:solidFill>
              </a:rPr>
              <a:t>q1 AND q2</a:t>
            </a:r>
            <a:r>
              <a:rPr lang="es-MX" sz="3200" dirty="0"/>
              <a:t>: 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intersección</a:t>
            </a:r>
            <a:r>
              <a:rPr lang="es-MX" sz="3200" dirty="0"/>
              <a:t> de q1 y q2.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</a:rPr>
              <a:t>q1 AND NOT q2</a:t>
            </a:r>
            <a:r>
              <a:rPr lang="es-MX" sz="3200" dirty="0"/>
              <a:t>: </a:t>
            </a:r>
            <a:r>
              <a:rPr lang="es-MX" sz="3200" dirty="0">
                <a:solidFill>
                  <a:srgbClr val="002060"/>
                </a:solidFill>
              </a:rPr>
              <a:t>diferencia</a:t>
            </a:r>
            <a:r>
              <a:rPr lang="es-MX" sz="3200" dirty="0"/>
              <a:t> de q1 y q2.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algn="just"/>
            <a:r>
              <a:rPr lang="es-MX" sz="3200" dirty="0"/>
              <a:t>Se pueden hacer </a:t>
            </a:r>
            <a:r>
              <a:rPr lang="es-MX" sz="3200" dirty="0">
                <a:solidFill>
                  <a:srgbClr val="002060"/>
                </a:solidFill>
              </a:rPr>
              <a:t>coincidencias de términos parciales</a:t>
            </a:r>
            <a:r>
              <a:rPr lang="es-MX" sz="3200" dirty="0"/>
              <a:t>: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mont* OR niev*</a:t>
            </a:r>
          </a:p>
          <a:p>
            <a:pPr algn="just"/>
            <a:r>
              <a:rPr lang="es-MX" sz="3200" dirty="0"/>
              <a:t>O </a:t>
            </a:r>
            <a:r>
              <a:rPr lang="es-MX" sz="3200" dirty="0">
                <a:solidFill>
                  <a:srgbClr val="FF0000"/>
                </a:solidFill>
              </a:rPr>
              <a:t>aproximaciones</a:t>
            </a:r>
            <a:r>
              <a:rPr lang="es-MX" sz="3200" dirty="0"/>
              <a:t>: </a:t>
            </a:r>
            <a:r>
              <a:rPr lang="es-MX" sz="3200" dirty="0">
                <a:solidFill>
                  <a:schemeClr val="bg2">
                    <a:lumMod val="75000"/>
                  </a:schemeClr>
                </a:solidFill>
              </a:rPr>
              <a:t>rock NEAR roll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28378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B45A1-77AD-6FD8-ED65-5D2B7B4B0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77D5D4-205B-14DE-11B6-F47A941F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Booleano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B2D08F-4300-E356-C0DD-6E650394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1277936"/>
            <a:ext cx="7772400" cy="41194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E3A003-0044-7C93-6588-C842F267EF10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1395037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4410-1AEF-05E8-390F-35F00DA8A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DA43B01-DAED-D00D-D619-AC59D17D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Vectorial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926F09-99A8-13A3-D7AA-1BEAF1634962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7C1E38-1C8E-6288-6B68-8A68C7F4600D}"/>
              </a:ext>
            </a:extLst>
          </p:cNvPr>
          <p:cNvSpPr txBox="1"/>
          <p:nvPr/>
        </p:nvSpPr>
        <p:spPr>
          <a:xfrm>
            <a:off x="522897" y="1146533"/>
            <a:ext cx="79139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representa </a:t>
            </a:r>
            <a:r>
              <a:rPr lang="es-MX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documentos y consultas </a:t>
            </a:r>
            <a:r>
              <a:rPr lang="es-MX" sz="3200" dirty="0"/>
              <a:t>como </a:t>
            </a:r>
            <a:r>
              <a:rPr lang="es-MX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vectores de un espacio vectorial </a:t>
            </a:r>
            <a:r>
              <a:rPr lang="es-MX" sz="3200" dirty="0"/>
              <a:t>en el que cada </a:t>
            </a:r>
            <a:r>
              <a:rPr lang="es-MX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dimensión</a:t>
            </a:r>
            <a:r>
              <a:rPr lang="es-MX" sz="3200" dirty="0"/>
              <a:t> corresponde a un </a:t>
            </a:r>
            <a:r>
              <a:rPr lang="es-MX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término del vocabulario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cada término </a:t>
            </a:r>
            <a:r>
              <a:rPr lang="es-MX" sz="3200" dirty="0">
                <a:solidFill>
                  <a:srgbClr val="FFC000"/>
                </a:solidFill>
              </a:rPr>
              <a:t>t</a:t>
            </a:r>
            <a:r>
              <a:rPr lang="es-MX" sz="3200" baseline="-25000" dirty="0">
                <a:solidFill>
                  <a:srgbClr val="FFC000"/>
                </a:solidFill>
              </a:rPr>
              <a:t>i</a:t>
            </a:r>
            <a:r>
              <a:rPr lang="es-MX" sz="3200" dirty="0"/>
              <a:t> del diccionario </a:t>
            </a:r>
            <a:r>
              <a:rPr lang="es-MX" sz="3200" dirty="0">
                <a:solidFill>
                  <a:srgbClr val="FFC000"/>
                </a:solidFill>
              </a:rPr>
              <a:t>V</a:t>
            </a:r>
            <a:r>
              <a:rPr lang="es-MX" sz="3200" dirty="0"/>
              <a:t> se representa como un vector de un espacio vectorial euclídeo de </a:t>
            </a:r>
            <a:r>
              <a:rPr lang="es-MX" sz="3200" dirty="0">
                <a:solidFill>
                  <a:srgbClr val="FFC000"/>
                </a:solidFill>
              </a:rPr>
              <a:t>dimensión |V|</a:t>
            </a:r>
            <a:r>
              <a:rPr lang="es-MX" sz="32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821580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A503D-4DC2-7DD5-C734-5BAB0670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4F9CFD-6DF7-77E4-73DE-C8E9358B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Vectorial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79B9D7-DE88-FCDC-D23C-89A6349D032F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A58FBC-04FF-ACC3-DE51-83A81870C5F2}"/>
              </a:ext>
            </a:extLst>
          </p:cNvPr>
          <p:cNvSpPr txBox="1"/>
          <p:nvPr/>
        </p:nvSpPr>
        <p:spPr>
          <a:xfrm>
            <a:off x="522897" y="1146533"/>
            <a:ext cx="7913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el que cada </a:t>
            </a:r>
            <a:r>
              <a:rPr lang="es-MX" sz="3200" dirty="0">
                <a:solidFill>
                  <a:srgbClr val="00B050"/>
                </a:solidFill>
              </a:rPr>
              <a:t>t</a:t>
            </a:r>
            <a:r>
              <a:rPr lang="es-MX" sz="3200" baseline="-25000" dirty="0">
                <a:solidFill>
                  <a:srgbClr val="00B050"/>
                </a:solidFill>
              </a:rPr>
              <a:t>i</a:t>
            </a:r>
            <a:r>
              <a:rPr lang="es-MX" sz="3200" dirty="0"/>
              <a:t> tiene </a:t>
            </a:r>
            <a:r>
              <a:rPr lang="es-MX" sz="3200" dirty="0">
                <a:solidFill>
                  <a:srgbClr val="00B050"/>
                </a:solidFill>
              </a:rPr>
              <a:t>todas sus componentes iguales</a:t>
            </a:r>
            <a:r>
              <a:rPr lang="es-MX" sz="3200" dirty="0"/>
              <a:t> a </a:t>
            </a:r>
            <a:r>
              <a:rPr lang="es-MX" sz="3200" dirty="0">
                <a:solidFill>
                  <a:srgbClr val="00B050"/>
                </a:solidFill>
              </a:rPr>
              <a:t>0</a:t>
            </a:r>
            <a:r>
              <a:rPr lang="es-MX" sz="3200" dirty="0"/>
              <a:t> </a:t>
            </a:r>
            <a:r>
              <a:rPr lang="es-MX" sz="3200" dirty="0">
                <a:solidFill>
                  <a:srgbClr val="00B050"/>
                </a:solidFill>
              </a:rPr>
              <a:t>excepto</a:t>
            </a:r>
            <a:r>
              <a:rPr lang="es-MX" sz="3200" dirty="0"/>
              <a:t> la correspondiente a la </a:t>
            </a:r>
            <a:r>
              <a:rPr lang="es-MX" sz="3200" dirty="0">
                <a:solidFill>
                  <a:srgbClr val="00B050"/>
                </a:solidFill>
              </a:rPr>
              <a:t>dimensión asociada </a:t>
            </a:r>
            <a:r>
              <a:rPr lang="es-MX" sz="3200" dirty="0"/>
              <a:t>a t</a:t>
            </a:r>
            <a:r>
              <a:rPr lang="es-MX" sz="3200" baseline="-25000" dirty="0"/>
              <a:t>i</a:t>
            </a:r>
            <a:r>
              <a:rPr lang="es-MX" sz="3200" dirty="0"/>
              <a:t> en ese espacio que vale </a:t>
            </a:r>
            <a:r>
              <a:rPr lang="es-MX" sz="3200" dirty="0">
                <a:solidFill>
                  <a:srgbClr val="00B050"/>
                </a:solidFill>
              </a:rPr>
              <a:t>1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Así, en un espacio </a:t>
            </a:r>
            <a:r>
              <a:rPr lang="es-MX" sz="3200" dirty="0">
                <a:solidFill>
                  <a:srgbClr val="FFC000"/>
                </a:solidFill>
              </a:rPr>
              <a:t>vectorial de dimensión 5 </a:t>
            </a:r>
            <a:r>
              <a:rPr lang="es-MX" sz="3200" dirty="0"/>
              <a:t>tendríamos </a:t>
            </a:r>
            <a:r>
              <a:rPr lang="es-MX" sz="3200" dirty="0">
                <a:solidFill>
                  <a:srgbClr val="00B0F0"/>
                </a:solidFill>
              </a:rPr>
              <a:t>trock = [1, 0, 0, 0, 0], tpop = [0, 1, 0, 0, 0], tjazz = [0, 0, 1, 0, 0], theavy = [0, 0, 0, 1, 0] y tdance = [0, 0, 0, 0, 1].</a:t>
            </a:r>
          </a:p>
        </p:txBody>
      </p:sp>
    </p:spTree>
    <p:extLst>
      <p:ext uri="{BB962C8B-B14F-4D97-AF65-F5344CB8AC3E}">
        <p14:creationId xmlns:p14="http://schemas.microsoft.com/office/powerpoint/2010/main" val="2947393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9D829-AAC6-3A17-E54F-28C276615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8EC55F-1EC3-9155-59EF-F6250086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Vectorial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A5E93D-3A9E-0617-C952-DC5F1ECE4E95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7BEF6E-8250-E9EC-A2C5-AB484C69473B}"/>
              </a:ext>
            </a:extLst>
          </p:cNvPr>
          <p:cNvSpPr txBox="1"/>
          <p:nvPr/>
        </p:nvSpPr>
        <p:spPr>
          <a:xfrm>
            <a:off x="522897" y="1146533"/>
            <a:ext cx="7913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De esta forma, cualquier consulta </a:t>
            </a:r>
            <a:r>
              <a:rPr lang="es-MX" sz="3200" dirty="0">
                <a:solidFill>
                  <a:srgbClr val="00B0F0"/>
                </a:solidFill>
              </a:rPr>
              <a:t>q</a:t>
            </a:r>
            <a:r>
              <a:rPr lang="es-MX" sz="3200" dirty="0"/>
              <a:t> y cualquier documento </a:t>
            </a:r>
            <a:r>
              <a:rPr lang="es-MX" sz="3200" dirty="0">
                <a:solidFill>
                  <a:srgbClr val="002060"/>
                </a:solidFill>
              </a:rPr>
              <a:t>dj ∈ D </a:t>
            </a:r>
            <a:r>
              <a:rPr lang="es-MX" sz="3200" dirty="0"/>
              <a:t>se pueden </a:t>
            </a:r>
            <a:r>
              <a:rPr lang="es-MX" sz="3200" dirty="0">
                <a:solidFill>
                  <a:srgbClr val="7030A0"/>
                </a:solidFill>
              </a:rPr>
              <a:t>representar en el espacio vectorial </a:t>
            </a:r>
            <a:r>
              <a:rPr lang="es-MX" sz="3200" dirty="0"/>
              <a:t>como:</a:t>
            </a:r>
            <a:endParaRPr lang="es-MX" sz="3200" dirty="0">
              <a:solidFill>
                <a:srgbClr val="00B0F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4BDEA3-2317-BDBC-0967-D142179B4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09" y="2857499"/>
            <a:ext cx="3377901" cy="28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4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978E1-A71F-EC07-AE65-78BFC50D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3630AD-2230-3724-6DB2-E2471378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Vectorial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13644F-BE5E-E073-0050-F5156456D3DC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B452EB-012B-AAB9-4845-6068FFFCEC41}"/>
              </a:ext>
            </a:extLst>
          </p:cNvPr>
          <p:cNvSpPr txBox="1"/>
          <p:nvPr/>
        </p:nvSpPr>
        <p:spPr>
          <a:xfrm>
            <a:off x="522897" y="1146533"/>
            <a:ext cx="7913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donde </a:t>
            </a:r>
            <a:r>
              <a:rPr lang="es-MX" sz="3200" dirty="0">
                <a:solidFill>
                  <a:schemeClr val="tx2"/>
                </a:solidFill>
              </a:rPr>
              <a:t>w</a:t>
            </a:r>
            <a:r>
              <a:rPr lang="es-MX" sz="3200" baseline="-25000" dirty="0">
                <a:solidFill>
                  <a:schemeClr val="tx2"/>
                </a:solidFill>
              </a:rPr>
              <a:t>iq</a:t>
            </a:r>
            <a:r>
              <a:rPr lang="es-MX" sz="3200" dirty="0"/>
              <a:t> y </a:t>
            </a:r>
            <a:r>
              <a:rPr lang="es-MX" sz="3200" dirty="0">
                <a:solidFill>
                  <a:srgbClr val="7030A0"/>
                </a:solidFill>
              </a:rPr>
              <a:t>w</a:t>
            </a:r>
            <a:r>
              <a:rPr lang="es-MX" sz="3200" baseline="-25000" dirty="0">
                <a:solidFill>
                  <a:srgbClr val="7030A0"/>
                </a:solidFill>
              </a:rPr>
              <a:t>ij</a:t>
            </a:r>
            <a:r>
              <a:rPr lang="es-MX" sz="3200" dirty="0">
                <a:solidFill>
                  <a:srgbClr val="7030A0"/>
                </a:solidFill>
              </a:rPr>
              <a:t> </a:t>
            </a:r>
            <a:r>
              <a:rPr lang="es-MX" sz="3200" dirty="0"/>
              <a:t>son los </a:t>
            </a:r>
            <a:r>
              <a:rPr lang="es-MX" sz="3200" dirty="0">
                <a:solidFill>
                  <a:schemeClr val="tx2"/>
                </a:solidFill>
              </a:rPr>
              <a:t>pesos asignados </a:t>
            </a:r>
            <a:r>
              <a:rPr lang="es-MX" sz="3200" dirty="0"/>
              <a:t>al término </a:t>
            </a:r>
            <a:r>
              <a:rPr lang="es-MX" sz="3200" dirty="0">
                <a:solidFill>
                  <a:srgbClr val="C00000"/>
                </a:solidFill>
              </a:rPr>
              <a:t>t</a:t>
            </a:r>
            <a:r>
              <a:rPr lang="es-MX" sz="3200" baseline="-25000" dirty="0">
                <a:solidFill>
                  <a:srgbClr val="C00000"/>
                </a:solidFill>
              </a:rPr>
              <a:t>i</a:t>
            </a:r>
            <a:r>
              <a:rPr lang="es-MX" sz="3200" dirty="0"/>
              <a:t> para la </a:t>
            </a:r>
            <a:r>
              <a:rPr lang="es-MX" sz="3200" dirty="0">
                <a:solidFill>
                  <a:srgbClr val="FFFF00"/>
                </a:solidFill>
              </a:rPr>
              <a:t>consulta</a:t>
            </a:r>
            <a:r>
              <a:rPr lang="es-MX" sz="3200" dirty="0"/>
              <a:t> q y para cada </a:t>
            </a:r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documento d</a:t>
            </a:r>
            <a:r>
              <a:rPr lang="es-MX" sz="3200" baseline="-25000" dirty="0">
                <a:solidFill>
                  <a:schemeClr val="accent4">
                    <a:lumMod val="75000"/>
                  </a:schemeClr>
                </a:solidFill>
              </a:rPr>
              <a:t>j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Este modelo supone que </a:t>
            </a:r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dos vectores documento </a:t>
            </a:r>
            <a:r>
              <a:rPr lang="es-MX" sz="3200" dirty="0"/>
              <a:t>que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estén «cerca» </a:t>
            </a:r>
            <a:r>
              <a:rPr lang="es-MX" sz="3200" dirty="0"/>
              <a:t>en el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espacio vectorial </a:t>
            </a: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«tratan» del mismo tema</a:t>
            </a:r>
            <a:r>
              <a:rPr lang="es-MX" sz="3200" dirty="0"/>
              <a:t>. Por lo tanto, para </a:t>
            </a:r>
            <a:r>
              <a:rPr lang="es-MX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resolver los vectores consulta</a:t>
            </a:r>
            <a:r>
              <a:rPr lang="es-MX" sz="3200" dirty="0"/>
              <a:t> buscará </a:t>
            </a:r>
            <a:r>
              <a:rPr lang="es-MX" sz="3200" dirty="0">
                <a:solidFill>
                  <a:srgbClr val="00B050"/>
                </a:solidFill>
              </a:rPr>
              <a:t>vectores documento cercanos en el espacio vectorial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5690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64881-DEA7-7745-96C7-3B554615E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CECF74-BC33-7DE0-323F-1E714F73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Vectorial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2087AC-DA59-0E43-7305-477C16FDB205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20B8DA-76F4-24D3-5E5D-1EC20380362A}"/>
              </a:ext>
            </a:extLst>
          </p:cNvPr>
          <p:cNvSpPr txBox="1"/>
          <p:nvPr/>
        </p:nvSpPr>
        <p:spPr>
          <a:xfrm>
            <a:off x="522897" y="1146533"/>
            <a:ext cx="79139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Tal </a:t>
            </a:r>
            <a:r>
              <a:rPr lang="es-MX" sz="3200" dirty="0">
                <a:solidFill>
                  <a:srgbClr val="00B050"/>
                </a:solidFill>
              </a:rPr>
              <a:t>similitud</a:t>
            </a:r>
            <a:r>
              <a:rPr lang="es-MX" sz="3200" dirty="0"/>
              <a:t> puede representarse intuitivamente como la </a:t>
            </a:r>
            <a:r>
              <a:rPr lang="es-MX" sz="3200" dirty="0">
                <a:solidFill>
                  <a:srgbClr val="00B0F0"/>
                </a:solidFill>
              </a:rPr>
              <a:t>proyección de un vector sobre otro</a:t>
            </a:r>
            <a:r>
              <a:rPr lang="es-MX" sz="3200" dirty="0"/>
              <a:t>, idea que se expresa matemáticamente en </a:t>
            </a:r>
            <a:r>
              <a:rPr lang="es-MX" sz="3200" dirty="0">
                <a:solidFill>
                  <a:srgbClr val="00B0F0"/>
                </a:solidFill>
              </a:rPr>
              <a:t>términos del producto escalar</a:t>
            </a:r>
            <a:r>
              <a:rPr lang="es-MX" sz="3200" dirty="0"/>
              <a:t>:</a:t>
            </a:r>
          </a:p>
          <a:p>
            <a:pPr algn="just"/>
            <a:endParaRPr lang="es-MX" sz="3200" dirty="0">
              <a:solidFill>
                <a:srgbClr val="00B0F0"/>
              </a:solidFill>
            </a:endParaRPr>
          </a:p>
          <a:p>
            <a:pPr algn="ctr"/>
            <a:r>
              <a:rPr lang="es-MX" sz="3200" b="1" dirty="0"/>
              <a:t>sim(d</a:t>
            </a:r>
            <a:r>
              <a:rPr lang="es-MX" sz="3200" b="1" baseline="-25000" dirty="0"/>
              <a:t>j</a:t>
            </a:r>
            <a:r>
              <a:rPr lang="es-MX" sz="3200" b="1" dirty="0"/>
              <a:t> , q) = d</a:t>
            </a:r>
            <a:r>
              <a:rPr lang="es-MX" sz="3200" b="1" baseline="-25000" dirty="0"/>
              <a:t>j</a:t>
            </a:r>
            <a:r>
              <a:rPr lang="es-MX" sz="3200" b="1" dirty="0"/>
              <a:t> ⋅ q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25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F147-0B9B-8804-2E2E-E811846D9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05B7CC-F04E-0A56-4E7E-8F7EC014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Vectorial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5D8ECE-2F50-4B7B-033A-E6718AD84DB5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B2F6C7-E34D-9F70-CC74-77DC1A25A46E}"/>
              </a:ext>
            </a:extLst>
          </p:cNvPr>
          <p:cNvSpPr txBox="1"/>
          <p:nvPr/>
        </p:nvSpPr>
        <p:spPr>
          <a:xfrm>
            <a:off x="522897" y="1146533"/>
            <a:ext cx="79139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00B0F0"/>
                </a:solidFill>
              </a:rPr>
              <a:t>métrica de similitud </a:t>
            </a:r>
            <a:r>
              <a:rPr lang="es-MX" sz="3200" dirty="0"/>
              <a:t>más utilizada es la </a:t>
            </a:r>
            <a:r>
              <a:rPr lang="es-MX" sz="3200" dirty="0">
                <a:solidFill>
                  <a:srgbClr val="C00000"/>
                </a:solidFill>
              </a:rPr>
              <a:t>similitud del coseno</a:t>
            </a:r>
            <a:r>
              <a:rPr lang="es-MX" sz="3200" dirty="0"/>
              <a:t>, que es una medida de la </a:t>
            </a:r>
            <a:r>
              <a:rPr lang="es-MX" sz="3200" dirty="0">
                <a:solidFill>
                  <a:srgbClr val="FFC000"/>
                </a:solidFill>
              </a:rPr>
              <a:t>similitud existente entre dos vectores </a:t>
            </a:r>
            <a:r>
              <a:rPr lang="es-MX" sz="3200" dirty="0"/>
              <a:t>en los que se evalúa el valor del </a:t>
            </a:r>
            <a:r>
              <a:rPr lang="es-MX" sz="3200" dirty="0">
                <a:solidFill>
                  <a:schemeClr val="tx2">
                    <a:lumMod val="75000"/>
                  </a:schemeClr>
                </a:solidFill>
              </a:rPr>
              <a:t>coseno del ángulo que forman</a:t>
            </a:r>
            <a:r>
              <a:rPr lang="es-MX" sz="3200" dirty="0"/>
              <a:t>. Dicho matemáticamente:</a:t>
            </a:r>
          </a:p>
          <a:p>
            <a:pPr algn="just"/>
            <a:endParaRPr lang="es-MX" sz="3200" b="1" dirty="0">
              <a:solidFill>
                <a:srgbClr val="00B0F0"/>
              </a:solidFill>
            </a:endParaRPr>
          </a:p>
          <a:p>
            <a:pPr algn="ctr"/>
            <a:r>
              <a:rPr lang="es-MX" sz="3200" b="1" dirty="0"/>
              <a:t>d</a:t>
            </a:r>
            <a:r>
              <a:rPr lang="es-MX" sz="3200" b="1" baseline="-25000" dirty="0"/>
              <a:t>j</a:t>
            </a:r>
            <a:r>
              <a:rPr lang="es-MX" sz="3200" b="1" dirty="0"/>
              <a:t> ⋅ q = ║d</a:t>
            </a:r>
            <a:r>
              <a:rPr lang="es-MX" sz="3200" b="1" baseline="-25000" dirty="0"/>
              <a:t>j</a:t>
            </a:r>
            <a:r>
              <a:rPr lang="es-MX" sz="3200" b="1" dirty="0"/>
              <a:t>║ × ║q║ × cos (</a:t>
            </a:r>
            <a:r>
              <a:rPr lang="el-GR" sz="3200" b="1" dirty="0"/>
              <a:t>α)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9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1068"/>
          </a:xfrm>
        </p:spPr>
        <p:txBody>
          <a:bodyPr/>
          <a:lstStyle/>
          <a:p>
            <a:r>
              <a:rPr lang="es-ES_tradnl" dirty="0"/>
              <a:t>Diferencias entre Recuperación de información y R. de Datos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837EEC-71E9-3284-27E9-400F1C8F04D9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625B18-BDB1-B0BE-F6B7-E9C506AFB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0" y="1473796"/>
            <a:ext cx="8415819" cy="36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1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354B2-C75D-94ED-BD1F-DD9A4925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0813EE-FDCD-ECAD-131D-D1C3E0AE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Similitud por coseno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E18634-139B-6F7B-517C-94C44CD4F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727200"/>
            <a:ext cx="7772400" cy="31753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FAB4A4-22D6-0AFB-3FBB-6A93D6BFE0A9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3994017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61003-1F08-DD36-5B27-AAD0E6975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8B20E8-012F-61F6-E0AB-512C0D4F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Representación Vectorial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B2DB39-A756-F843-C92A-B6B01916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33"/>
          <a:stretch/>
        </p:blipFill>
        <p:spPr>
          <a:xfrm>
            <a:off x="783772" y="1077174"/>
            <a:ext cx="7772400" cy="31075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D82E94-1227-E72D-739A-310D8729C16D}"/>
              </a:ext>
            </a:extLst>
          </p:cNvPr>
          <p:cNvSpPr txBox="1"/>
          <p:nvPr/>
        </p:nvSpPr>
        <p:spPr>
          <a:xfrm>
            <a:off x="555171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D74CAA-EAEC-6EDC-32DA-DB68D42F76A9}"/>
              </a:ext>
            </a:extLst>
          </p:cNvPr>
          <p:cNvSpPr txBox="1"/>
          <p:nvPr/>
        </p:nvSpPr>
        <p:spPr>
          <a:xfrm>
            <a:off x="3095001" y="4295692"/>
            <a:ext cx="332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tx2">
                    <a:lumMod val="75000"/>
                  </a:schemeClr>
                </a:solidFill>
              </a:rPr>
              <a:t>Coseno de Theta </a:t>
            </a:r>
          </a:p>
        </p:txBody>
      </p:sp>
    </p:spTree>
    <p:extLst>
      <p:ext uri="{BB962C8B-B14F-4D97-AF65-F5344CB8AC3E}">
        <p14:creationId xmlns:p14="http://schemas.microsoft.com/office/powerpoint/2010/main" val="70751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FE458-271F-F168-8360-CCBCEADF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677414-9321-8E74-3A48-72838B2B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Vectorial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3DF3C1-14D3-341F-E7A4-47A5AC351D68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CF131C6-3440-5B9F-FD11-C90707C74E25}"/>
              </a:ext>
            </a:extLst>
          </p:cNvPr>
          <p:cNvSpPr txBox="1"/>
          <p:nvPr/>
        </p:nvSpPr>
        <p:spPr>
          <a:xfrm>
            <a:off x="522897" y="1146533"/>
            <a:ext cx="79139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Algunas </a:t>
            </a:r>
            <a:r>
              <a:rPr lang="es-MX" sz="3200" dirty="0">
                <a:solidFill>
                  <a:schemeClr val="tx2">
                    <a:lumMod val="75000"/>
                  </a:schemeClr>
                </a:solidFill>
              </a:rPr>
              <a:t>ventajas</a:t>
            </a:r>
            <a:r>
              <a:rPr lang="es-MX" sz="3200" dirty="0"/>
              <a:t> del </a:t>
            </a:r>
            <a:r>
              <a:rPr lang="es-MX" sz="3200" dirty="0">
                <a:solidFill>
                  <a:srgbClr val="7030A0"/>
                </a:solidFill>
              </a:rPr>
              <a:t>modelo de espacio vectorial</a:t>
            </a:r>
            <a:r>
              <a:rPr lang="es-MX" sz="3200" dirty="0"/>
              <a:t> con respecto al </a:t>
            </a:r>
            <a:r>
              <a:rPr lang="es-MX" sz="3200" dirty="0">
                <a:solidFill>
                  <a:srgbClr val="7030A0"/>
                </a:solidFill>
              </a:rPr>
              <a:t>modelo booleano </a:t>
            </a:r>
            <a:r>
              <a:rPr lang="es-MX" sz="3200" dirty="0"/>
              <a:t>residen en su </a:t>
            </a:r>
            <a:r>
              <a:rPr lang="es-MX" sz="3200" dirty="0">
                <a:solidFill>
                  <a:srgbClr val="00B050"/>
                </a:solidFill>
              </a:rPr>
              <a:t>interpretación geométrica más intuitiva </a:t>
            </a:r>
            <a:r>
              <a:rPr lang="es-MX" sz="3200" dirty="0"/>
              <a:t>y la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posibilidad de ponderar </a:t>
            </a:r>
            <a:r>
              <a:rPr lang="es-MX" sz="3200" dirty="0"/>
              <a:t>las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representaciones</a:t>
            </a:r>
            <a:r>
              <a:rPr lang="es-MX" sz="3200" dirty="0"/>
              <a:t> de las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consultas</a:t>
            </a:r>
            <a:r>
              <a:rPr lang="es-MX" sz="3200" dirty="0"/>
              <a:t> y los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documentos</a:t>
            </a:r>
            <a:r>
              <a:rPr lang="es-MX" sz="3200" dirty="0"/>
              <a:t>.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01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1D3FA-0B76-CCDC-7BE5-81E42E631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F40A6C-00DC-C3A0-C375-233A62D3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Booleano Extendido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3AFCC0-7988-ACE6-6B31-065DD3E7C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2"/>
          <a:stretch/>
        </p:blipFill>
        <p:spPr>
          <a:xfrm>
            <a:off x="685800" y="783676"/>
            <a:ext cx="7772400" cy="31428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9234E1-2DDB-6C22-CAAC-0D1032F726D5}"/>
              </a:ext>
            </a:extLst>
          </p:cNvPr>
          <p:cNvSpPr txBox="1"/>
          <p:nvPr/>
        </p:nvSpPr>
        <p:spPr>
          <a:xfrm>
            <a:off x="1318964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Baeza-Yates, R. &amp; Ribeiro-Neto, B. (1999) Modern Information Retrieval, Adisson-Wesley, Segunda Edición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F2A7FC-371B-7A22-D352-157BB52909AF}"/>
              </a:ext>
            </a:extLst>
          </p:cNvPr>
          <p:cNvSpPr txBox="1"/>
          <p:nvPr/>
        </p:nvSpPr>
        <p:spPr>
          <a:xfrm>
            <a:off x="685800" y="3926541"/>
            <a:ext cx="7913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Considera el </a:t>
            </a:r>
            <a:r>
              <a:rPr lang="es-MX" sz="3200" dirty="0">
                <a:solidFill>
                  <a:srgbClr val="FFC000"/>
                </a:solidFill>
              </a:rPr>
              <a:t>espacio compuesto </a:t>
            </a:r>
            <a:r>
              <a:rPr lang="es-MX" sz="3200" dirty="0"/>
              <a:t>por dos términos </a:t>
            </a:r>
            <a:r>
              <a:rPr lang="es-MX" sz="3200" dirty="0">
                <a:solidFill>
                  <a:srgbClr val="C00000"/>
                </a:solidFill>
              </a:rPr>
              <a:t>k</a:t>
            </a:r>
            <a:r>
              <a:rPr lang="es-MX" sz="3200" baseline="-25000" dirty="0">
                <a:solidFill>
                  <a:srgbClr val="C00000"/>
                </a:solidFill>
              </a:rPr>
              <a:t>x</a:t>
            </a:r>
            <a:r>
              <a:rPr lang="es-MX" sz="3200" dirty="0">
                <a:solidFill>
                  <a:srgbClr val="C00000"/>
                </a:solidFill>
              </a:rPr>
              <a:t> y k</a:t>
            </a:r>
            <a:r>
              <a:rPr lang="es-MX" sz="3200" baseline="-25000" dirty="0">
                <a:solidFill>
                  <a:srgbClr val="C00000"/>
                </a:solidFill>
              </a:rPr>
              <a:t>y</a:t>
            </a:r>
            <a:r>
              <a:rPr lang="es-MX" sz="32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632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64E46-2797-21E5-B5C9-4D8132EB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120A87-5FA5-59DB-EF3F-D43AC6C8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38"/>
            <a:ext cx="9144000" cy="783676"/>
          </a:xfrm>
        </p:spPr>
        <p:txBody>
          <a:bodyPr/>
          <a:lstStyle/>
          <a:p>
            <a:r>
              <a:rPr lang="es-ES_tradnl" dirty="0"/>
              <a:t>Modelo de Recuperación basado en Red Neuronal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C2B529-35A3-F7A6-BFF5-A38877704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4"/>
          <a:stretch/>
        </p:blipFill>
        <p:spPr>
          <a:xfrm>
            <a:off x="1371600" y="1094463"/>
            <a:ext cx="7772400" cy="526330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38B94C-804E-E5A3-1F87-B8EF34725F48}"/>
              </a:ext>
            </a:extLst>
          </p:cNvPr>
          <p:cNvSpPr txBox="1"/>
          <p:nvPr/>
        </p:nvSpPr>
        <p:spPr>
          <a:xfrm>
            <a:off x="0" y="5763537"/>
            <a:ext cx="4885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4279083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DE0D4-04EC-7FF6-3D10-1DE83604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FF18661-A862-9C52-2BDE-CAA034C5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Probabilístico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9D7A99-4154-6422-3350-6F4D3A347E43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43C3C7-7B88-7A05-10FB-97A3CEC8EBF7}"/>
              </a:ext>
            </a:extLst>
          </p:cNvPr>
          <p:cNvSpPr txBox="1"/>
          <p:nvPr/>
        </p:nvSpPr>
        <p:spPr>
          <a:xfrm>
            <a:off x="533655" y="783676"/>
            <a:ext cx="79139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recuperación de información </a:t>
            </a:r>
            <a:r>
              <a:rPr lang="es-MX" sz="3200" dirty="0"/>
              <a:t>es un </a:t>
            </a:r>
            <a:r>
              <a:rPr lang="es-MX" sz="3200" dirty="0">
                <a:solidFill>
                  <a:srgbClr val="C00000"/>
                </a:solidFill>
              </a:rPr>
              <a:t>proceso incierto</a:t>
            </a:r>
            <a:r>
              <a:rPr lang="es-MX" sz="3200" dirty="0"/>
              <a:t>: todo el proceso en sí mismo </a:t>
            </a:r>
            <a:r>
              <a:rPr lang="es-MX" sz="3200" dirty="0">
                <a:solidFill>
                  <a:srgbClr val="92D050"/>
                </a:solidFill>
              </a:rPr>
              <a:t>dista mucho de ser exacto</a:t>
            </a:r>
            <a:r>
              <a:rPr lang="es-MX" sz="3200" dirty="0"/>
              <a:t>.</a:t>
            </a:r>
          </a:p>
          <a:p>
            <a:pPr algn="just"/>
            <a:endParaRPr lang="es-MX" sz="3200" b="1" dirty="0">
              <a:solidFill>
                <a:srgbClr val="00B0F0"/>
              </a:solidFill>
            </a:endParaRPr>
          </a:p>
          <a:p>
            <a:pPr algn="just"/>
            <a:r>
              <a:rPr lang="es-MX" sz="3200" dirty="0"/>
              <a:t>Un </a:t>
            </a:r>
            <a:r>
              <a:rPr lang="es-MX" sz="3200" dirty="0">
                <a:solidFill>
                  <a:srgbClr val="92D050"/>
                </a:solidFill>
              </a:rPr>
              <a:t>modelo probabilístico </a:t>
            </a:r>
            <a:r>
              <a:rPr lang="es-MX" sz="3200" dirty="0"/>
              <a:t>intenta representar la </a:t>
            </a:r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 de relevancia </a:t>
            </a:r>
            <a:r>
              <a:rPr lang="es-MX" sz="3200" dirty="0"/>
              <a:t>de un </a:t>
            </a:r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documento</a:t>
            </a:r>
            <a:r>
              <a:rPr lang="es-MX" sz="3200" dirty="0"/>
              <a:t> dada una </a:t>
            </a:r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consulta</a:t>
            </a:r>
            <a:r>
              <a:rPr lang="es-MX" sz="3200" dirty="0"/>
              <a:t>, es decir, </a:t>
            </a:r>
            <a:r>
              <a:rPr lang="es-MX" sz="3200" dirty="0">
                <a:solidFill>
                  <a:srgbClr val="FFC000"/>
                </a:solidFill>
              </a:rPr>
              <a:t>calcula la similitud entre consultas y documentos </a:t>
            </a:r>
            <a:r>
              <a:rPr lang="es-MX" sz="3200" dirty="0"/>
              <a:t>como la probabilidad de que un </a:t>
            </a:r>
            <a:r>
              <a:rPr lang="es-MX" sz="3200" dirty="0">
                <a:solidFill>
                  <a:srgbClr val="FFC000"/>
                </a:solidFill>
              </a:rPr>
              <a:t>documento d</a:t>
            </a:r>
            <a:r>
              <a:rPr lang="es-MX" sz="3200" baseline="-25000" dirty="0">
                <a:solidFill>
                  <a:srgbClr val="FFC000"/>
                </a:solidFill>
              </a:rPr>
              <a:t>j</a:t>
            </a:r>
            <a:r>
              <a:rPr lang="es-MX" sz="3200" dirty="0">
                <a:solidFill>
                  <a:srgbClr val="FFC000"/>
                </a:solidFill>
              </a:rPr>
              <a:t> </a:t>
            </a:r>
            <a:r>
              <a:rPr lang="es-MX" sz="3200" dirty="0"/>
              <a:t>sea </a:t>
            </a:r>
            <a:r>
              <a:rPr lang="es-MX" sz="3200" dirty="0">
                <a:solidFill>
                  <a:srgbClr val="FFC000"/>
                </a:solidFill>
              </a:rPr>
              <a:t>relevante para una consulta q</a:t>
            </a:r>
            <a:r>
              <a:rPr lang="es-MX" sz="3200" dirty="0"/>
              <a:t>.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71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DF4F-F156-597F-F0E0-1CF4C82DB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C340623-67A5-3089-64F5-86873FAB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Probabilístico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9359DF-F360-20DA-0464-CDED296812A8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A44BB0-CFD7-7DD9-5553-813A56074E84}"/>
              </a:ext>
            </a:extLst>
          </p:cNvPr>
          <p:cNvSpPr txBox="1"/>
          <p:nvPr/>
        </p:nvSpPr>
        <p:spPr>
          <a:xfrm>
            <a:off x="533655" y="783676"/>
            <a:ext cx="79139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otras palabras, sea </a:t>
            </a:r>
            <a:r>
              <a:rPr lang="es-MX" sz="3200" dirty="0">
                <a:solidFill>
                  <a:srgbClr val="C00000"/>
                </a:solidFill>
              </a:rPr>
              <a:t>r</a:t>
            </a:r>
            <a:r>
              <a:rPr lang="es-MX" sz="3200" dirty="0"/>
              <a:t> la </a:t>
            </a:r>
            <a:r>
              <a:rPr lang="es-MX" sz="3200" dirty="0">
                <a:solidFill>
                  <a:srgbClr val="C00000"/>
                </a:solidFill>
              </a:rPr>
              <a:t>relevancia</a:t>
            </a:r>
            <a:r>
              <a:rPr lang="es-MX" sz="3200" dirty="0"/>
              <a:t> (en binario) con respecto a un conjunto de </a:t>
            </a:r>
            <a:r>
              <a:rPr lang="es-MX" sz="3200" dirty="0">
                <a:solidFill>
                  <a:srgbClr val="92D050"/>
                </a:solidFill>
              </a:rPr>
              <a:t>documentos</a:t>
            </a:r>
            <a:r>
              <a:rPr lang="es-MX" sz="3200" dirty="0"/>
              <a:t> </a:t>
            </a:r>
            <a:r>
              <a:rPr lang="es-MX" sz="3200" dirty="0">
                <a:solidFill>
                  <a:srgbClr val="92D050"/>
                </a:solidFill>
              </a:rPr>
              <a:t>D</a:t>
            </a:r>
            <a:r>
              <a:rPr lang="es-MX" sz="3200" dirty="0"/>
              <a:t> en relación con una </a:t>
            </a:r>
            <a:r>
              <a:rPr lang="es-MX" sz="3200" dirty="0">
                <a:solidFill>
                  <a:srgbClr val="00B0F0"/>
                </a:solidFill>
              </a:rPr>
              <a:t>consulta q</a:t>
            </a:r>
            <a:r>
              <a:rPr lang="es-MX" sz="3200" dirty="0"/>
              <a:t>. El modelo probabilístico </a:t>
            </a:r>
            <a:r>
              <a:rPr lang="es-MX" sz="3200" dirty="0">
                <a:solidFill>
                  <a:srgbClr val="7030A0"/>
                </a:solidFill>
              </a:rPr>
              <a:t>calcula la similitud</a:t>
            </a:r>
            <a:r>
              <a:rPr lang="es-MX" sz="3200" dirty="0"/>
              <a:t>:</a:t>
            </a:r>
          </a:p>
          <a:p>
            <a:pPr algn="just"/>
            <a:endParaRPr lang="es-MX" sz="3200" b="1" dirty="0">
              <a:solidFill>
                <a:srgbClr val="00B0F0"/>
              </a:solidFill>
            </a:endParaRPr>
          </a:p>
          <a:p>
            <a:pPr algn="ctr"/>
            <a:r>
              <a:rPr lang="es-MX" sz="3200" b="1" dirty="0"/>
              <a:t>Sim(q, d</a:t>
            </a:r>
            <a:r>
              <a:rPr lang="es-MX" sz="3200" b="1" baseline="-25000" dirty="0"/>
              <a:t>j</a:t>
            </a:r>
            <a:r>
              <a:rPr lang="es-MX" sz="3200" b="1" dirty="0"/>
              <a:t> ) = P(d</a:t>
            </a:r>
            <a:r>
              <a:rPr lang="es-MX" sz="3200" b="1" baseline="-25000" dirty="0"/>
              <a:t>j</a:t>
            </a:r>
            <a:r>
              <a:rPr lang="es-MX" sz="3200" b="1" dirty="0"/>
              <a:t> = 1|q, d</a:t>
            </a:r>
            <a:r>
              <a:rPr lang="es-MX" sz="3200" b="1" baseline="-25000" dirty="0"/>
              <a:t>j</a:t>
            </a:r>
            <a:r>
              <a:rPr lang="es-MX" sz="3200" b="1" dirty="0"/>
              <a:t> ), ∀d</a:t>
            </a:r>
            <a:r>
              <a:rPr lang="es-MX" sz="3200" b="1" baseline="-25000" dirty="0"/>
              <a:t>j</a:t>
            </a:r>
            <a:r>
              <a:rPr lang="es-MX" sz="3200" b="1" dirty="0"/>
              <a:t> ∈ D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02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45354-4014-7460-B2D7-FC5F4D337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63B3870-0CE7-9774-E25C-395882BA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Probabilístico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F1A6B6-5BB7-EE3D-6A86-31F35E3E71F1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3A90CB-2EAD-D057-5120-30861A7C8B90}"/>
              </a:ext>
            </a:extLst>
          </p:cNvPr>
          <p:cNvSpPr txBox="1"/>
          <p:nvPr/>
        </p:nvSpPr>
        <p:spPr>
          <a:xfrm>
            <a:off x="533655" y="783676"/>
            <a:ext cx="7913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Cabe señalar que el </a:t>
            </a:r>
            <a:r>
              <a:rPr lang="es-MX" sz="3200" dirty="0">
                <a:solidFill>
                  <a:srgbClr val="7030A0"/>
                </a:solidFill>
              </a:rPr>
              <a:t>conjunto de documentos con relevancia máxima es desconocido a priori</a:t>
            </a:r>
            <a:r>
              <a:rPr lang="es-MX" sz="3200" dirty="0"/>
              <a:t>; por lo tanto,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estimar esta probabilidad no es una tarea trivial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Una estrategia consiste en </a:t>
            </a:r>
            <a:r>
              <a:rPr lang="es-MX" sz="3200" dirty="0">
                <a:solidFill>
                  <a:schemeClr val="accent4">
                    <a:lumMod val="50000"/>
                  </a:schemeClr>
                </a:solidFill>
              </a:rPr>
              <a:t>calcular la probabilidad de relevancia</a:t>
            </a:r>
            <a:r>
              <a:rPr lang="es-MX" sz="3200" dirty="0"/>
              <a:t> mediante la </a:t>
            </a:r>
            <a:r>
              <a:rPr lang="es-MX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coincidencia de términos en la consulta y en los documentos</a:t>
            </a:r>
            <a:r>
              <a:rPr lang="es-MX" sz="3200" dirty="0"/>
              <a:t>. 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190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61D04-6BF1-32A5-DF10-256654C7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9F269F6-76E2-22E8-5C43-448146E8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Probabilístico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D76675-26FC-F57E-001E-3B58B3A9DD38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C7DE59A-4B67-4E77-C010-3052EF236E76}"/>
              </a:ext>
            </a:extLst>
          </p:cNvPr>
          <p:cNvSpPr txBox="1"/>
          <p:nvPr/>
        </p:nvSpPr>
        <p:spPr>
          <a:xfrm>
            <a:off x="533655" y="783676"/>
            <a:ext cx="79139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este punto puede llevarse a cabo una </a:t>
            </a:r>
            <a:r>
              <a:rPr lang="es-MX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fase de procesamiento iterativo </a:t>
            </a:r>
            <a:r>
              <a:rPr lang="es-MX" sz="3200" dirty="0"/>
              <a:t>(opcionalmente utilizando la </a:t>
            </a:r>
            <a:r>
              <a:rPr lang="es-MX" sz="3200" dirty="0">
                <a:solidFill>
                  <a:srgbClr val="FFC000"/>
                </a:solidFill>
              </a:rPr>
              <a:t>retroalimentación del usuario</a:t>
            </a:r>
            <a:r>
              <a:rPr lang="es-MX" sz="3200" dirty="0"/>
              <a:t>) con el fin de </a:t>
            </a:r>
            <a:r>
              <a:rPr lang="es-MX" sz="3200" dirty="0">
                <a:solidFill>
                  <a:srgbClr val="00B050"/>
                </a:solidFill>
              </a:rPr>
              <a:t>mejorar el conjunto de respuesta</a:t>
            </a:r>
            <a:r>
              <a:rPr lang="es-MX" sz="3200" dirty="0"/>
              <a:t>.</a:t>
            </a:r>
          </a:p>
          <a:p>
            <a:pPr algn="just"/>
            <a:endParaRPr lang="es-MX" sz="3200" b="1" dirty="0">
              <a:solidFill>
                <a:srgbClr val="00B0F0"/>
              </a:solidFill>
            </a:endParaRPr>
          </a:p>
          <a:p>
            <a:pPr algn="just"/>
            <a:r>
              <a:rPr lang="es-MX" sz="3200" dirty="0"/>
              <a:t>El modelo de recuperación probabilístico clásico es el </a:t>
            </a:r>
            <a:r>
              <a:rPr lang="es-MX" sz="3200" dirty="0">
                <a:solidFill>
                  <a:srgbClr val="C00000"/>
                </a:solidFill>
              </a:rPr>
              <a:t>modelo de independencia binario</a:t>
            </a:r>
            <a:r>
              <a:rPr lang="es-MX" sz="3200" dirty="0"/>
              <a:t>, en el que los </a:t>
            </a:r>
            <a:r>
              <a:rPr lang="es-MX" sz="3200" dirty="0">
                <a:solidFill>
                  <a:srgbClr val="FFFF00"/>
                </a:solidFill>
              </a:rPr>
              <a:t>documentos</a:t>
            </a:r>
            <a:r>
              <a:rPr lang="es-MX" sz="3200" dirty="0"/>
              <a:t> (y </a:t>
            </a:r>
            <a:r>
              <a:rPr lang="es-MX" sz="3200" dirty="0">
                <a:solidFill>
                  <a:srgbClr val="FFFF00"/>
                </a:solidFill>
              </a:rPr>
              <a:t>consultas</a:t>
            </a:r>
            <a:r>
              <a:rPr lang="es-MX" sz="3200" dirty="0"/>
              <a:t>) se representan como </a:t>
            </a:r>
            <a:r>
              <a:rPr lang="es-MX" sz="3200" dirty="0">
                <a:solidFill>
                  <a:srgbClr val="FFFF00"/>
                </a:solidFill>
              </a:rPr>
              <a:t>vectores</a:t>
            </a:r>
            <a:r>
              <a:rPr lang="es-MX" sz="3200" dirty="0"/>
              <a:t>, es decir, 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44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E4E6-C2DB-34B6-CA95-AA860A51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1DA7B3-7377-927F-9979-4206987A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Probabilístico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652C80-8985-A814-B00A-4DB2434D19C1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92CAD1-F5E4-3324-A702-2CE3FB2D8810}"/>
              </a:ext>
            </a:extLst>
          </p:cNvPr>
          <p:cNvSpPr txBox="1"/>
          <p:nvPr/>
        </p:nvSpPr>
        <p:spPr>
          <a:xfrm>
            <a:off x="533655" y="783676"/>
            <a:ext cx="79139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B050"/>
                </a:solidFill>
              </a:rPr>
              <a:t>dj = [w</a:t>
            </a:r>
            <a:r>
              <a:rPr lang="es-MX" sz="3200" baseline="-25000" dirty="0">
                <a:solidFill>
                  <a:srgbClr val="00B050"/>
                </a:solidFill>
              </a:rPr>
              <a:t>1j</a:t>
            </a:r>
            <a:r>
              <a:rPr lang="es-MX" sz="3200" dirty="0">
                <a:solidFill>
                  <a:srgbClr val="00B050"/>
                </a:solidFill>
              </a:rPr>
              <a:t> , ..., w</a:t>
            </a:r>
            <a:r>
              <a:rPr lang="es-MX" sz="3200" baseline="-25000" dirty="0">
                <a:solidFill>
                  <a:srgbClr val="00B050"/>
                </a:solidFill>
              </a:rPr>
              <a:t>│V│</a:t>
            </a:r>
            <a:r>
              <a:rPr lang="es-MX" sz="3200" dirty="0">
                <a:solidFill>
                  <a:srgbClr val="00B050"/>
                </a:solidFill>
              </a:rPr>
              <a:t>] </a:t>
            </a:r>
            <a:r>
              <a:rPr lang="es-MX" sz="3200" dirty="0"/>
              <a:t>de modo que</a:t>
            </a:r>
            <a:r>
              <a:rPr lang="es-MX" sz="3200" dirty="0">
                <a:solidFill>
                  <a:srgbClr val="00B050"/>
                </a:solidFill>
              </a:rPr>
              <a:t> w</a:t>
            </a:r>
            <a:r>
              <a:rPr lang="es-MX" sz="3200" baseline="-25000" dirty="0">
                <a:solidFill>
                  <a:srgbClr val="00B050"/>
                </a:solidFill>
              </a:rPr>
              <a:t>ij</a:t>
            </a:r>
            <a:r>
              <a:rPr lang="es-MX" sz="3200" dirty="0">
                <a:solidFill>
                  <a:srgbClr val="00B050"/>
                </a:solidFill>
              </a:rPr>
              <a:t> = 1 </a:t>
            </a:r>
            <a:r>
              <a:rPr lang="es-MX" sz="3200" dirty="0"/>
              <a:t>si y solo si el documento </a:t>
            </a:r>
            <a:r>
              <a:rPr lang="es-MX" sz="3200" dirty="0">
                <a:solidFill>
                  <a:srgbClr val="7030A0"/>
                </a:solidFill>
              </a:rPr>
              <a:t>d</a:t>
            </a:r>
            <a:r>
              <a:rPr lang="es-MX" sz="3200" baseline="-25000" dirty="0">
                <a:solidFill>
                  <a:srgbClr val="7030A0"/>
                </a:solidFill>
              </a:rPr>
              <a:t>j</a:t>
            </a:r>
            <a:r>
              <a:rPr lang="es-MX" sz="3200" dirty="0">
                <a:solidFill>
                  <a:srgbClr val="7030A0"/>
                </a:solidFill>
              </a:rPr>
              <a:t> contiene el término t</a:t>
            </a:r>
            <a:r>
              <a:rPr lang="es-MX" sz="3200" baseline="-25000" dirty="0">
                <a:solidFill>
                  <a:srgbClr val="7030A0"/>
                </a:solidFill>
              </a:rPr>
              <a:t>i</a:t>
            </a:r>
            <a:r>
              <a:rPr lang="es-MX" sz="3200" dirty="0"/>
              <a:t> , y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s-MX" sz="3200" baseline="-25000" dirty="0">
                <a:solidFill>
                  <a:schemeClr val="accent6">
                    <a:lumMod val="75000"/>
                  </a:schemeClr>
                </a:solidFill>
              </a:rPr>
              <a:t>ij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 = 0 </a:t>
            </a:r>
            <a:r>
              <a:rPr lang="es-MX" sz="3200" dirty="0"/>
              <a:t>en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caso contrario</a:t>
            </a:r>
            <a:r>
              <a:rPr lang="es-MX" sz="3200" dirty="0"/>
              <a:t>. El modelo supone que las </a:t>
            </a:r>
            <a:r>
              <a:rPr lang="es-MX" sz="3200" dirty="0">
                <a:solidFill>
                  <a:srgbClr val="92D050"/>
                </a:solidFill>
              </a:rPr>
              <a:t>apariciones de un término en los documentos son independientes</a:t>
            </a:r>
            <a:r>
              <a:rPr lang="es-MX" sz="3200" dirty="0"/>
              <a:t>, una 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</a:rPr>
              <a:t>hipótesis que generalmente funciona en la práctica</a:t>
            </a:r>
            <a:r>
              <a:rPr lang="es-MX" sz="3200" dirty="0"/>
              <a:t>.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2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1395E-5BC2-8CBD-9C5A-C92BA7D5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E3D851-813C-6676-BFE9-369A6043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2989"/>
          </a:xfrm>
        </p:spPr>
        <p:txBody>
          <a:bodyPr/>
          <a:lstStyle/>
          <a:p>
            <a:r>
              <a:rPr lang="es-ES_tradnl" dirty="0"/>
              <a:t>Problema </a:t>
            </a:r>
            <a:r>
              <a:rPr lang="es-ES_tradnl" dirty="0" err="1"/>
              <a:t>Recuperacion</a:t>
            </a:r>
            <a:r>
              <a:rPr lang="es-ES_tradnl" dirty="0"/>
              <a:t>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7C5E58-24AD-61F3-D7B3-11331D96F85E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Martinez, Méndez, F. (2004) Recuperación de información: modelos, sistemas y evaluación, El Kiosko JMC.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30F5A0-66BD-6603-837B-850E1642B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7" y="1076611"/>
            <a:ext cx="6375400" cy="1841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C4E838-5771-0AD7-92E6-6EF7E7580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7" y="3271733"/>
            <a:ext cx="63754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1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4A58E-D39E-2365-7277-249F17168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760CC3-9237-DAAD-0398-9BE34F85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Probabilístico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301496-B4FB-6E30-A2C6-5D82F751A3F0}"/>
              </a:ext>
            </a:extLst>
          </p:cNvPr>
          <p:cNvSpPr txBox="1"/>
          <p:nvPr/>
        </p:nvSpPr>
        <p:spPr>
          <a:xfrm>
            <a:off x="1230085" y="6211669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917CA2-1733-92BE-E2E7-755DA88BB0DA}"/>
              </a:ext>
            </a:extLst>
          </p:cNvPr>
          <p:cNvSpPr txBox="1"/>
          <p:nvPr/>
        </p:nvSpPr>
        <p:spPr>
          <a:xfrm>
            <a:off x="533655" y="783676"/>
            <a:ext cx="7913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modelo probabilístico tiene la 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</a:rPr>
              <a:t>ventaja</a:t>
            </a:r>
            <a:r>
              <a:rPr lang="es-MX" sz="3200" dirty="0"/>
              <a:t> de </a:t>
            </a:r>
            <a:r>
              <a:rPr lang="es-MX" sz="3200" dirty="0">
                <a:solidFill>
                  <a:schemeClr val="tx2"/>
                </a:solidFill>
              </a:rPr>
              <a:t>clasificar los documentos </a:t>
            </a:r>
            <a:r>
              <a:rPr lang="es-MX" sz="3200" dirty="0"/>
              <a:t>de acuerdo con su </a:t>
            </a:r>
            <a:r>
              <a:rPr lang="es-MX" sz="3200" dirty="0">
                <a:solidFill>
                  <a:schemeClr val="accent2"/>
                </a:solidFill>
              </a:rPr>
              <a:t>probabilidad</a:t>
            </a:r>
            <a:r>
              <a:rPr lang="es-MX" sz="3200" dirty="0"/>
              <a:t> decreciente de ser </a:t>
            </a:r>
            <a:r>
              <a:rPr lang="es-MX" sz="3200" dirty="0">
                <a:solidFill>
                  <a:schemeClr val="accent4"/>
                </a:solidFill>
              </a:rPr>
              <a:t>relevantes</a:t>
            </a:r>
            <a:r>
              <a:rPr lang="es-MX" sz="3200" dirty="0"/>
              <a:t>. Si además cuenta con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retroalimentación de relevancia (del usuario)</a:t>
            </a:r>
            <a:r>
              <a:rPr lang="es-MX" sz="3200" dirty="0"/>
              <a:t>, es ciertamente una ventaja. Sin embargo </a:t>
            </a:r>
            <a:r>
              <a:rPr lang="es-MX" sz="3200" dirty="0">
                <a:solidFill>
                  <a:srgbClr val="00B050"/>
                </a:solidFill>
              </a:rPr>
              <a:t>hay que estimar la relevancia inicial de los documentos</a:t>
            </a:r>
            <a:r>
              <a:rPr lang="es-MX" sz="3200" dirty="0"/>
              <a:t>, una </a:t>
            </a:r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tarea que podría no ser fácil ni precisa</a:t>
            </a:r>
            <a:r>
              <a:rPr lang="es-MX" sz="3200" dirty="0"/>
              <a:t>.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92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EA4A-A2F6-13C6-6B8E-25C920B58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9C201F-A0C2-7804-C764-CAD25505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de red de inferencia básica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CE0669-7D8B-3814-7124-B2A702BC8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8"/>
          <a:stretch/>
        </p:blipFill>
        <p:spPr>
          <a:xfrm>
            <a:off x="1559859" y="748403"/>
            <a:ext cx="6024282" cy="53611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03D4B7-033E-C9EC-48FA-464C19CEF213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670034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4405-87AC-8222-8811-07DF9D1C8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75C996-0094-34A7-AA6F-F3CE8B43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153"/>
            <a:ext cx="9144000" cy="783676"/>
          </a:xfrm>
        </p:spPr>
        <p:txBody>
          <a:bodyPr/>
          <a:lstStyle/>
          <a:p>
            <a:r>
              <a:rPr lang="es-ES_tradnl" dirty="0"/>
              <a:t>Relación entre tipos de consulta y modelos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AEAFCE-3DE3-4766-B609-C755024C9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0"/>
          <a:stretch/>
        </p:blipFill>
        <p:spPr>
          <a:xfrm>
            <a:off x="22461" y="1615483"/>
            <a:ext cx="9130716" cy="238636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FCD901-CD66-B76C-961B-D14258FC17EB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4182670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37C4-0149-01F0-A9BA-787D7BA3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3BF3F25-5F81-9249-86D9-FF976E5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Estructura de una consulta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1B2A3D-DD64-DB58-DE8F-4A00C9A88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2067"/>
            <a:ext cx="7772400" cy="529121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A7CE061-2662-D76C-FD18-61D27D3D0964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Baeza-Yates, R. &amp; Ribeiro-Neto, B. (1999) Modern Information Retrieval, Adisson-Wesley, Segunda Edición</a:t>
            </a:r>
          </a:p>
        </p:txBody>
      </p:sp>
    </p:spTree>
    <p:extLst>
      <p:ext uri="{BB962C8B-B14F-4D97-AF65-F5344CB8AC3E}">
        <p14:creationId xmlns:p14="http://schemas.microsoft.com/office/powerpoint/2010/main" val="42926204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Problema Recuperación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678FF4-3D5B-7102-05A6-023EAEEB941E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A6EDAF-F13A-90F2-FDCB-F829992C1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1" y="1290917"/>
            <a:ext cx="8151494" cy="4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0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306C6-15A7-1D37-1CD6-B3DAF0619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C3D4346-10D9-1195-E959-5C4A78EC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Sistema Recuperación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1D57D6-C3E2-CE16-FC68-15BFE77677D3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AD280F-C31A-DCEA-1246-9463CBE53121}"/>
              </a:ext>
            </a:extLst>
          </p:cNvPr>
          <p:cNvSpPr txBox="1"/>
          <p:nvPr/>
        </p:nvSpPr>
        <p:spPr>
          <a:xfrm>
            <a:off x="427872" y="1365784"/>
            <a:ext cx="7913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general, un sistema de recuperación de información </a:t>
            </a:r>
            <a:r>
              <a:rPr lang="es-MX" sz="3200" dirty="0">
                <a:solidFill>
                  <a:srgbClr val="FFC000"/>
                </a:solidFill>
              </a:rPr>
              <a:t>no da una respuesta directa a una consulta</a:t>
            </a:r>
            <a:r>
              <a:rPr lang="es-MX" sz="3200" dirty="0"/>
              <a:t>, sino que permite </a:t>
            </a:r>
            <a:r>
              <a:rPr lang="es-MX" sz="3200" dirty="0">
                <a:solidFill>
                  <a:srgbClr val="92D050"/>
                </a:solidFill>
              </a:rPr>
              <a:t>localizar referencias a documentos </a:t>
            </a:r>
            <a:r>
              <a:rPr lang="es-MX" sz="3200" dirty="0">
                <a:solidFill>
                  <a:srgbClr val="00B0F0"/>
                </a:solidFill>
              </a:rPr>
              <a:t>que pueden contener información útil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58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78004-9B12-86D0-F30E-2BBAFD7F9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4F219F5-92AC-B4DF-F40F-1BAFD31A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Relevancia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744572-9DDF-305E-3549-35A73E8F5168}"/>
              </a:ext>
            </a:extLst>
          </p:cNvPr>
          <p:cNvSpPr txBox="1"/>
          <p:nvPr/>
        </p:nvSpPr>
        <p:spPr>
          <a:xfrm>
            <a:off x="522898" y="5914476"/>
            <a:ext cx="7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Torregrosa-García, B. (2020) Introducción a la Recuperación de la información, Universitat Oberta de Catalunya.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43F9B1-46EC-27AB-2AB4-41804FAD054F}"/>
              </a:ext>
            </a:extLst>
          </p:cNvPr>
          <p:cNvSpPr txBox="1"/>
          <p:nvPr/>
        </p:nvSpPr>
        <p:spPr>
          <a:xfrm>
            <a:off x="427872" y="1365784"/>
            <a:ext cx="79139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recuperación de información se define como la disciplina que en una </a:t>
            </a:r>
            <a:r>
              <a:rPr lang="es-MX" sz="3200" dirty="0">
                <a:solidFill>
                  <a:srgbClr val="00B0F0"/>
                </a:solidFill>
              </a:rPr>
              <a:t>consulta</a:t>
            </a:r>
            <a:r>
              <a:rPr lang="es-MX" sz="3200" dirty="0"/>
              <a:t> </a:t>
            </a:r>
            <a:r>
              <a:rPr lang="es-MX" sz="3200" dirty="0">
                <a:solidFill>
                  <a:srgbClr val="002060"/>
                </a:solidFill>
              </a:rPr>
              <a:t>encuentra documentos relevantes </a:t>
            </a:r>
            <a:r>
              <a:rPr lang="es-MX" sz="3200" dirty="0"/>
              <a:t>en lugar de simples coincidencias de patrones. Esto revela un aspecto fundamental: la </a:t>
            </a:r>
            <a:r>
              <a:rPr lang="es-MX" sz="3200" dirty="0">
                <a:solidFill>
                  <a:srgbClr val="002060"/>
                </a:solidFill>
              </a:rPr>
              <a:t>relevancia</a:t>
            </a:r>
            <a:r>
              <a:rPr lang="es-MX" sz="3200" dirty="0"/>
              <a:t> de los resultados se </a:t>
            </a:r>
            <a:r>
              <a:rPr lang="es-MX" sz="3200" dirty="0">
                <a:solidFill>
                  <a:srgbClr val="7030A0"/>
                </a:solidFill>
              </a:rPr>
              <a:t>evalúa en relación con la necesidad de información</a:t>
            </a:r>
            <a:r>
              <a:rPr lang="es-MX" sz="3200" dirty="0"/>
              <a:t>, no con la consulta.</a:t>
            </a:r>
          </a:p>
        </p:txBody>
      </p:sp>
    </p:spTree>
    <p:extLst>
      <p:ext uri="{BB962C8B-B14F-4D97-AF65-F5344CB8AC3E}">
        <p14:creationId xmlns:p14="http://schemas.microsoft.com/office/powerpoint/2010/main" val="267735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B44A7D004DE043AE5C722122458609" ma:contentTypeVersion="0" ma:contentTypeDescription="Crear nuevo documento." ma:contentTypeScope="" ma:versionID="67165aaf359e9dce3cf1fb88f51323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d52eee179b4b7cb1aba1caaea387c4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B9624-DD10-44FD-89F6-74740DB5F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21736</TotalTime>
  <Words>3044</Words>
  <Application>Microsoft Macintosh PowerPoint</Application>
  <PresentationFormat>Presentación en pantalla (4:3)</PresentationFormat>
  <Paragraphs>267</Paragraphs>
  <Slides>64</Slides>
  <Notes>64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3" baseType="lpstr">
      <vt:lpstr>Arial</vt:lpstr>
      <vt:lpstr>Calibri</vt:lpstr>
      <vt:lpstr>EurekaSans-Light</vt:lpstr>
      <vt:lpstr>Montserrat</vt:lpstr>
      <vt:lpstr>Soberana Sans Light</vt:lpstr>
      <vt:lpstr>Symbol</vt:lpstr>
      <vt:lpstr>Times New Roman</vt:lpstr>
      <vt:lpstr>Wingdings</vt:lpstr>
      <vt:lpstr>Office Theme</vt:lpstr>
      <vt:lpstr>Presentación de PowerPoint</vt:lpstr>
      <vt:lpstr>Recuperación de la Información</vt:lpstr>
      <vt:lpstr>Interfaz de Usuario</vt:lpstr>
      <vt:lpstr>Operaciones de Búsqueda</vt:lpstr>
      <vt:lpstr>Diferencias entre Recuperación de información y R. de Datos</vt:lpstr>
      <vt:lpstr>Problema Recuperacion Información</vt:lpstr>
      <vt:lpstr>Problema Recuperación Información</vt:lpstr>
      <vt:lpstr>Sistema Recuperación Información</vt:lpstr>
      <vt:lpstr>Relevancia</vt:lpstr>
      <vt:lpstr>Definición formal</vt:lpstr>
      <vt:lpstr>Ranquin</vt:lpstr>
      <vt:lpstr>Aplicaciones de RI</vt:lpstr>
      <vt:lpstr>Motor de Búsqueda</vt:lpstr>
      <vt:lpstr>Aplicaciones de RI</vt:lpstr>
      <vt:lpstr>Filtrado</vt:lpstr>
      <vt:lpstr>Aplicaciones de RI</vt:lpstr>
      <vt:lpstr>Aplicaciones de RI</vt:lpstr>
      <vt:lpstr>Clasificación</vt:lpstr>
      <vt:lpstr>Aplicaciones de RI</vt:lpstr>
      <vt:lpstr>Evaluación de SRI</vt:lpstr>
      <vt:lpstr>Precisión</vt:lpstr>
      <vt:lpstr>Evaluación de SRI</vt:lpstr>
      <vt:lpstr>Evaluación de SRI</vt:lpstr>
      <vt:lpstr>Evaluación de SRI</vt:lpstr>
      <vt:lpstr>Evaluación de SRI</vt:lpstr>
      <vt:lpstr>Evaluación de SRI</vt:lpstr>
      <vt:lpstr>Evaluación de SRI</vt:lpstr>
      <vt:lpstr>Evaluación de SRI</vt:lpstr>
      <vt:lpstr>Evaluación de SRI</vt:lpstr>
      <vt:lpstr>Estructura de un Documento</vt:lpstr>
      <vt:lpstr>Operaciones sobre Documentos</vt:lpstr>
      <vt:lpstr>Propiedades del Texto</vt:lpstr>
      <vt:lpstr>Sintaxis</vt:lpstr>
      <vt:lpstr>Texto+Sintaxis=Estructura</vt:lpstr>
      <vt:lpstr>Estructura Física</vt:lpstr>
      <vt:lpstr>Estructuras de Documentos</vt:lpstr>
      <vt:lpstr>Modelos de Recuperación</vt:lpstr>
      <vt:lpstr>Modelos de Recuperación</vt:lpstr>
      <vt:lpstr>Modelos de Recuperación</vt:lpstr>
      <vt:lpstr>Modelo Booleano</vt:lpstr>
      <vt:lpstr>Matriz Booleana Término-Documento</vt:lpstr>
      <vt:lpstr>Modelo Booleano</vt:lpstr>
      <vt:lpstr>Modelo Booleano</vt:lpstr>
      <vt:lpstr>Modelo Vectorial</vt:lpstr>
      <vt:lpstr>Modelo Vectorial</vt:lpstr>
      <vt:lpstr>Modelo Vectorial</vt:lpstr>
      <vt:lpstr>Modelo Vectorial</vt:lpstr>
      <vt:lpstr>Modelo Vectorial</vt:lpstr>
      <vt:lpstr>Modelo Vectorial</vt:lpstr>
      <vt:lpstr>Similitud por coseno</vt:lpstr>
      <vt:lpstr>Representación Vectorial</vt:lpstr>
      <vt:lpstr>Modelo Vectorial</vt:lpstr>
      <vt:lpstr>Modelo Booleano Extendido</vt:lpstr>
      <vt:lpstr>Modelo de Recuperación basado en Red Neuronal</vt:lpstr>
      <vt:lpstr>Modelo Probabilístico</vt:lpstr>
      <vt:lpstr>Modelo Probabilístico</vt:lpstr>
      <vt:lpstr>Modelo Probabilístico</vt:lpstr>
      <vt:lpstr>Modelo Probabilístico</vt:lpstr>
      <vt:lpstr>Modelo Probabilístico</vt:lpstr>
      <vt:lpstr>Modelo Probabilístico</vt:lpstr>
      <vt:lpstr>Modelo de red de inferencia básica</vt:lpstr>
      <vt:lpstr>Relación entre tipos de consulta y modelos</vt:lpstr>
      <vt:lpstr>Estructura de una consulta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3063</cp:revision>
  <cp:lastPrinted>2017-12-05T14:11:13Z</cp:lastPrinted>
  <dcterms:modified xsi:type="dcterms:W3CDTF">2025-02-08T23:30:43Z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0x01010027B44A7D004DE043AE5C722122458609</vt:lpwstr>
  </property>
</Properties>
</file>