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668" r:id="rId5"/>
    <p:sldId id="2424" r:id="rId6"/>
    <p:sldId id="2525" r:id="rId7"/>
    <p:sldId id="2526" r:id="rId8"/>
    <p:sldId id="2527" r:id="rId9"/>
    <p:sldId id="2528" r:id="rId10"/>
    <p:sldId id="2529" r:id="rId11"/>
    <p:sldId id="2530" r:id="rId12"/>
    <p:sldId id="2531" r:id="rId13"/>
    <p:sldId id="2532" r:id="rId14"/>
    <p:sldId id="2533" r:id="rId15"/>
    <p:sldId id="345" r:id="rId16"/>
    <p:sldId id="2534" r:id="rId17"/>
    <p:sldId id="2535" r:id="rId18"/>
    <p:sldId id="2536" r:id="rId19"/>
    <p:sldId id="514" r:id="rId20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2925"/>
  </p:normalViewPr>
  <p:slideViewPr>
    <p:cSldViewPr snapToGrid="0" snapToObjects="1">
      <p:cViewPr varScale="1">
        <p:scale>
          <a:sx n="119" d="100"/>
          <a:sy n="119" d="100"/>
        </p:scale>
        <p:origin x="2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06/09/23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28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33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9eece197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9eece197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647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57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151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15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23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82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03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66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49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41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92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bg>
      <p:bgPr>
        <a:solidFill>
          <a:srgbClr val="FFFFFF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9" name="Google Shape;449;p40"/>
          <p:cNvSpPr/>
          <p:nvPr/>
        </p:nvSpPr>
        <p:spPr>
          <a:xfrm>
            <a:off x="0" y="0"/>
            <a:ext cx="9144000" cy="53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838350" y="5459633"/>
            <a:ext cx="7467300" cy="12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4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Clasificación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de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textos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con Redes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Neuronales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Artificiales</a:t>
            </a:r>
            <a:endParaRPr lang="en-US" sz="40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Montserrat" panose="00000500000000000000" pitchFamily="2" charset="0"/>
              <a:ea typeface="Calibri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 err="1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Septiembre</a:t>
            </a: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2023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401559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6" descr="image">
            <a:extLst>
              <a:ext uri="{FF2B5EF4-FFF2-40B4-BE49-F238E27FC236}">
                <a16:creationId xmlns:a16="http://schemas.microsoft.com/office/drawing/2014/main" id="{76CAC194-D1EF-EC94-EB85-921DB3F5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06" y="23498"/>
            <a:ext cx="2063130" cy="12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1561A9-BCEF-496C-C32D-4281ACB32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5374" cy="1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Transformadores</a:t>
            </a:r>
          </a:p>
        </p:txBody>
      </p:sp>
      <p:pic>
        <p:nvPicPr>
          <p:cNvPr id="2" name="Google Shape;1131;p130">
            <a:extLst>
              <a:ext uri="{FF2B5EF4-FFF2-40B4-BE49-F238E27FC236}">
                <a16:creationId xmlns:a16="http://schemas.microsoft.com/office/drawing/2014/main" id="{305FD692-08ED-AA9C-F38E-E538CD5ACF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8119"/>
            <a:ext cx="3773738" cy="39335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FC96AAE-267E-F595-5F72-369CDBD64E00}"/>
              </a:ext>
            </a:extLst>
          </p:cNvPr>
          <p:cNvSpPr/>
          <p:nvPr/>
        </p:nvSpPr>
        <p:spPr>
          <a:xfrm>
            <a:off x="3773739" y="1881810"/>
            <a:ext cx="5370262" cy="190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MX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conectar unas palabras con otras</a:t>
            </a:r>
          </a:p>
        </p:txBody>
      </p:sp>
    </p:spTree>
    <p:extLst>
      <p:ext uri="{BB962C8B-B14F-4D97-AF65-F5344CB8AC3E}">
        <p14:creationId xmlns:p14="http://schemas.microsoft.com/office/powerpoint/2010/main" val="360783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Transformadores</a:t>
            </a:r>
          </a:p>
        </p:txBody>
      </p:sp>
      <p:pic>
        <p:nvPicPr>
          <p:cNvPr id="3" name="Google Shape;1136;p131">
            <a:extLst>
              <a:ext uri="{FF2B5EF4-FFF2-40B4-BE49-F238E27FC236}">
                <a16:creationId xmlns:a16="http://schemas.microsoft.com/office/drawing/2014/main" id="{4813A92E-0F23-2D78-C911-F57C8B2159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382" t="-4312" r="-1895" b="-4312"/>
          <a:stretch/>
        </p:blipFill>
        <p:spPr>
          <a:xfrm>
            <a:off x="3055395" y="2040818"/>
            <a:ext cx="2300625" cy="25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9;p131">
            <a:extLst>
              <a:ext uri="{FF2B5EF4-FFF2-40B4-BE49-F238E27FC236}">
                <a16:creationId xmlns:a16="http://schemas.microsoft.com/office/drawing/2014/main" id="{214C0DC4-0C7E-69AA-1866-54156DFDE0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-1553"/>
          <a:stretch/>
        </p:blipFill>
        <p:spPr>
          <a:xfrm>
            <a:off x="115469" y="884660"/>
            <a:ext cx="2939926" cy="363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44;p132">
            <a:extLst>
              <a:ext uri="{FF2B5EF4-FFF2-40B4-BE49-F238E27FC236}">
                <a16:creationId xmlns:a16="http://schemas.microsoft.com/office/drawing/2014/main" id="{F787C574-367F-A092-9963-7A05094E027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6020" y="1340737"/>
            <a:ext cx="3554500" cy="4176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82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1149;p133"/>
          <p:cNvPicPr preferRelativeResize="0"/>
          <p:nvPr/>
        </p:nvPicPr>
        <p:blipFill rotWithShape="1">
          <a:blip r:embed="rId3">
            <a:alphaModFix/>
          </a:blip>
          <a:srcRect t="6385" b="6377"/>
          <a:stretch/>
        </p:blipFill>
        <p:spPr>
          <a:xfrm>
            <a:off x="0" y="857249"/>
            <a:ext cx="4562576" cy="39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33"/>
          <p:cNvPicPr preferRelativeResize="0"/>
          <p:nvPr/>
        </p:nvPicPr>
        <p:blipFill rotWithShape="1">
          <a:blip r:embed="rId4">
            <a:alphaModFix/>
          </a:blip>
          <a:srcRect t="6491" b="6491"/>
          <a:stretch/>
        </p:blipFill>
        <p:spPr>
          <a:xfrm>
            <a:off x="4581426" y="857250"/>
            <a:ext cx="4562575" cy="39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33"/>
          <p:cNvSpPr txBox="1">
            <a:spLocks noGrp="1"/>
          </p:cNvSpPr>
          <p:nvPr>
            <p:ph type="title"/>
          </p:nvPr>
        </p:nvSpPr>
        <p:spPr>
          <a:xfrm>
            <a:off x="838350" y="4951975"/>
            <a:ext cx="7467300" cy="9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Arquitecturas de redes neuronales para ML</a:t>
            </a:r>
            <a:endParaRPr/>
          </a:p>
        </p:txBody>
      </p:sp>
      <p:sp>
        <p:nvSpPr>
          <p:cNvPr id="1152" name="Google Shape;1152;p133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Arquitectura de Redes Neuronales</a:t>
            </a:r>
          </a:p>
        </p:txBody>
      </p:sp>
      <p:pic>
        <p:nvPicPr>
          <p:cNvPr id="2" name="Google Shape;1158;p134">
            <a:extLst>
              <a:ext uri="{FF2B5EF4-FFF2-40B4-BE49-F238E27FC236}">
                <a16:creationId xmlns:a16="http://schemas.microsoft.com/office/drawing/2014/main" id="{27F50C01-C666-17A4-CCFA-2F86450229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99526"/>
            <a:ext cx="7920944" cy="410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71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BERT</a:t>
            </a:r>
          </a:p>
        </p:txBody>
      </p:sp>
      <p:pic>
        <p:nvPicPr>
          <p:cNvPr id="3" name="Google Shape;1163;p135">
            <a:extLst>
              <a:ext uri="{FF2B5EF4-FFF2-40B4-BE49-F238E27FC236}">
                <a16:creationId xmlns:a16="http://schemas.microsoft.com/office/drawing/2014/main" id="{57801546-2E74-9B22-66D6-BE3F3247B9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066" r="11058"/>
          <a:stretch/>
        </p:blipFill>
        <p:spPr>
          <a:xfrm>
            <a:off x="666975" y="783676"/>
            <a:ext cx="7325958" cy="55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04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Referencias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4" y="902864"/>
            <a:ext cx="8540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Curso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NLP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industria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Iván Vladimir, SNAIC 2019</a:t>
            </a:r>
          </a:p>
        </p:txBody>
      </p:sp>
    </p:spTree>
    <p:extLst>
      <p:ext uri="{BB962C8B-B14F-4D97-AF65-F5344CB8AC3E}">
        <p14:creationId xmlns:p14="http://schemas.microsoft.com/office/powerpoint/2010/main" val="110117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Aprendizaje automático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4" y="902864"/>
            <a:ext cx="79274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Observo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siguiente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comportamiento</a:t>
            </a:r>
            <a:endParaRPr lang="en-US" sz="3200" dirty="0">
              <a:solidFill>
                <a:srgbClr val="92D05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Los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mexicanos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le dan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mordida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taco, y no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pasa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nada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Pero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cuando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le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ponen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sustancia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viscosa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son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felices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aun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cuando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sufren</a:t>
            </a:r>
            <a:endParaRPr lang="en-US" sz="3200" dirty="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¿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Cómo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puedo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preparar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sustancia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dominar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mundo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!?</a:t>
            </a:r>
          </a:p>
        </p:txBody>
      </p:sp>
      <p:pic>
        <p:nvPicPr>
          <p:cNvPr id="2" name="Google Shape;1074;p122">
            <a:extLst>
              <a:ext uri="{FF2B5EF4-FFF2-40B4-BE49-F238E27FC236}">
                <a16:creationId xmlns:a16="http://schemas.microsoft.com/office/drawing/2014/main" id="{A4EC93B7-33D3-1B28-D6FC-47959F14B5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2427" y="2351737"/>
            <a:ext cx="1405049" cy="2733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3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ANN</a:t>
            </a:r>
          </a:p>
        </p:txBody>
      </p:sp>
      <p:pic>
        <p:nvPicPr>
          <p:cNvPr id="3" name="Google Shape;1081;p123">
            <a:extLst>
              <a:ext uri="{FF2B5EF4-FFF2-40B4-BE49-F238E27FC236}">
                <a16:creationId xmlns:a16="http://schemas.microsoft.com/office/drawing/2014/main" id="{5E1D454E-CC46-0EF2-B7C9-9DE4EDF45F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98" y="871368"/>
            <a:ext cx="7992931" cy="5475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60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ANN</a:t>
            </a:r>
          </a:p>
        </p:txBody>
      </p:sp>
      <p:pic>
        <p:nvPicPr>
          <p:cNvPr id="2" name="Google Shape;1087;p124">
            <a:extLst>
              <a:ext uri="{FF2B5EF4-FFF2-40B4-BE49-F238E27FC236}">
                <a16:creationId xmlns:a16="http://schemas.microsoft.com/office/drawing/2014/main" id="{CF4828B1-2AC6-9EF1-0A90-B700854AEB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67" y="1149126"/>
            <a:ext cx="7464465" cy="42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09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4" y="902864"/>
            <a:ext cx="8540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La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pregunta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del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millón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¿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Cuanto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cada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ingrediente</a:t>
            </a:r>
            <a:r>
              <a:rPr lang="en-US" sz="32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También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que ingredients es </a:t>
            </a:r>
            <a:r>
              <a:rPr lang="en-US" sz="32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2344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ANN</a:t>
            </a:r>
          </a:p>
        </p:txBody>
      </p:sp>
      <p:pic>
        <p:nvPicPr>
          <p:cNvPr id="3" name="Google Shape;1100;p126">
            <a:extLst>
              <a:ext uri="{FF2B5EF4-FFF2-40B4-BE49-F238E27FC236}">
                <a16:creationId xmlns:a16="http://schemas.microsoft.com/office/drawing/2014/main" id="{D0741B96-A33A-4AD1-DFB7-FD568CA1EF2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61" y="783676"/>
            <a:ext cx="7218381" cy="515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26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ANN</a:t>
            </a:r>
          </a:p>
        </p:txBody>
      </p:sp>
      <p:sp>
        <p:nvSpPr>
          <p:cNvPr id="2" name="Google Shape;1105;p127">
            <a:extLst>
              <a:ext uri="{FF2B5EF4-FFF2-40B4-BE49-F238E27FC236}">
                <a16:creationId xmlns:a16="http://schemas.microsoft.com/office/drawing/2014/main" id="{086D7CDB-D860-A2BB-FAA1-A8FE0CD8BDC8}"/>
              </a:ext>
            </a:extLst>
          </p:cNvPr>
          <p:cNvSpPr txBox="1">
            <a:spLocks/>
          </p:cNvSpPr>
          <p:nvPr/>
        </p:nvSpPr>
        <p:spPr>
          <a:xfrm>
            <a:off x="4297650" y="4172128"/>
            <a:ext cx="5487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7</a:t>
            </a:fld>
            <a:endParaRPr lang="en"/>
          </a:p>
        </p:txBody>
      </p:sp>
      <p:pic>
        <p:nvPicPr>
          <p:cNvPr id="5" name="Google Shape;1106;p127">
            <a:extLst>
              <a:ext uri="{FF2B5EF4-FFF2-40B4-BE49-F238E27FC236}">
                <a16:creationId xmlns:a16="http://schemas.microsoft.com/office/drawing/2014/main" id="{E98FA005-B68C-329F-0275-DBBAE63E20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4" y="1719601"/>
            <a:ext cx="5374983" cy="34978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07;p127">
            <a:extLst>
              <a:ext uri="{FF2B5EF4-FFF2-40B4-BE49-F238E27FC236}">
                <a16:creationId xmlns:a16="http://schemas.microsoft.com/office/drawing/2014/main" id="{BD826F5C-CB38-32FA-7037-D938A7F96E02}"/>
              </a:ext>
            </a:extLst>
          </p:cNvPr>
          <p:cNvSpPr/>
          <p:nvPr/>
        </p:nvSpPr>
        <p:spPr>
          <a:xfrm>
            <a:off x="2708763" y="4172128"/>
            <a:ext cx="246900" cy="51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434343"/>
              </a:solidFill>
            </a:endParaRPr>
          </a:p>
        </p:txBody>
      </p:sp>
      <p:sp>
        <p:nvSpPr>
          <p:cNvPr id="7" name="Google Shape;1108;p127">
            <a:extLst>
              <a:ext uri="{FF2B5EF4-FFF2-40B4-BE49-F238E27FC236}">
                <a16:creationId xmlns:a16="http://schemas.microsoft.com/office/drawing/2014/main" id="{7B63B534-B842-079A-9074-AF205DDCABC0}"/>
              </a:ext>
            </a:extLst>
          </p:cNvPr>
          <p:cNvSpPr/>
          <p:nvPr/>
        </p:nvSpPr>
        <p:spPr>
          <a:xfrm rot="-10790093">
            <a:off x="2000213" y="3897939"/>
            <a:ext cx="104100" cy="160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434343"/>
              </a:solidFill>
            </a:endParaRPr>
          </a:p>
        </p:txBody>
      </p:sp>
      <p:sp>
        <p:nvSpPr>
          <p:cNvPr id="8" name="Google Shape;1109;p127">
            <a:extLst>
              <a:ext uri="{FF2B5EF4-FFF2-40B4-BE49-F238E27FC236}">
                <a16:creationId xmlns:a16="http://schemas.microsoft.com/office/drawing/2014/main" id="{884530E2-C9ED-1037-0102-DD9D51ED8A7A}"/>
              </a:ext>
            </a:extLst>
          </p:cNvPr>
          <p:cNvSpPr/>
          <p:nvPr/>
        </p:nvSpPr>
        <p:spPr>
          <a:xfrm rot="-10790093">
            <a:off x="2000213" y="3386689"/>
            <a:ext cx="104100" cy="160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434343"/>
              </a:solidFill>
            </a:endParaRPr>
          </a:p>
        </p:txBody>
      </p:sp>
      <p:sp>
        <p:nvSpPr>
          <p:cNvPr id="9" name="Google Shape;1110;p127">
            <a:extLst>
              <a:ext uri="{FF2B5EF4-FFF2-40B4-BE49-F238E27FC236}">
                <a16:creationId xmlns:a16="http://schemas.microsoft.com/office/drawing/2014/main" id="{492B5888-319D-7D35-30CF-B0509820D040}"/>
              </a:ext>
            </a:extLst>
          </p:cNvPr>
          <p:cNvSpPr/>
          <p:nvPr/>
        </p:nvSpPr>
        <p:spPr>
          <a:xfrm rot="-10790093">
            <a:off x="2047488" y="2998139"/>
            <a:ext cx="104100" cy="160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434343"/>
              </a:solidFill>
            </a:endParaRPr>
          </a:p>
        </p:txBody>
      </p:sp>
      <p:sp>
        <p:nvSpPr>
          <p:cNvPr id="10" name="Google Shape;1111;p127">
            <a:extLst>
              <a:ext uri="{FF2B5EF4-FFF2-40B4-BE49-F238E27FC236}">
                <a16:creationId xmlns:a16="http://schemas.microsoft.com/office/drawing/2014/main" id="{EE69EF19-9342-100E-C2D8-5E31F8514FF5}"/>
              </a:ext>
            </a:extLst>
          </p:cNvPr>
          <p:cNvSpPr/>
          <p:nvPr/>
        </p:nvSpPr>
        <p:spPr>
          <a:xfrm rot="-10790093">
            <a:off x="2208413" y="2676089"/>
            <a:ext cx="104100" cy="160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434343"/>
              </a:solidFill>
            </a:endParaRPr>
          </a:p>
        </p:txBody>
      </p:sp>
      <p:pic>
        <p:nvPicPr>
          <p:cNvPr id="11" name="Google Shape;1112;p127">
            <a:extLst>
              <a:ext uri="{FF2B5EF4-FFF2-40B4-BE49-F238E27FC236}">
                <a16:creationId xmlns:a16="http://schemas.microsoft.com/office/drawing/2014/main" id="{2BB8ABBE-6C9B-BEF5-62F1-61205D762B3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212" y="2529125"/>
            <a:ext cx="2893387" cy="2688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27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Modelos de Lenguaje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4" y="902864"/>
            <a:ext cx="8540628" cy="288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Cual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es la palabra que </a:t>
            </a:r>
            <a:r>
              <a:rPr lang="en-US" sz="3200" dirty="0" err="1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sigue</a:t>
            </a:r>
            <a:r>
              <a:rPr lang="en-US" sz="3200" dirty="0">
                <a:solidFill>
                  <a:srgbClr val="92D05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AutoNum type="arabicPeriod"/>
            </a:pPr>
            <a:r>
              <a:rPr lang="es-MX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Agua pasa por mi casa cate de mi _</a:t>
            </a:r>
          </a:p>
          <a:p>
            <a:pPr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s-MX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algún lugar de la _</a:t>
            </a:r>
          </a:p>
        </p:txBody>
      </p:sp>
    </p:spTree>
    <p:extLst>
      <p:ext uri="{BB962C8B-B14F-4D97-AF65-F5344CB8AC3E}">
        <p14:creationId xmlns:p14="http://schemas.microsoft.com/office/powerpoint/2010/main" val="182961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Word2Vec: </a:t>
            </a:r>
            <a:r>
              <a:rPr lang="es-ES_tradnl" dirty="0" err="1"/>
              <a:t>cbow</a:t>
            </a:r>
            <a:endParaRPr lang="es-ES_tradnl" dirty="0"/>
          </a:p>
        </p:txBody>
      </p:sp>
      <p:pic>
        <p:nvPicPr>
          <p:cNvPr id="3" name="Google Shape;1124;p129">
            <a:extLst>
              <a:ext uri="{FF2B5EF4-FFF2-40B4-BE49-F238E27FC236}">
                <a16:creationId xmlns:a16="http://schemas.microsoft.com/office/drawing/2014/main" id="{71078C1D-10C6-979D-DB62-62727E4E9E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513" y="1837382"/>
            <a:ext cx="5476972" cy="3737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24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62DFFDA11CBF4B9C31C05E5AD73571" ma:contentTypeVersion="4" ma:contentTypeDescription="Crear nuevo documento." ma:contentTypeScope="" ma:versionID="c3bdc8cc52c989f4fb79ebd3889ac6b5">
  <xsd:schema xmlns:xsd="http://www.w3.org/2001/XMLSchema" xmlns:xs="http://www.w3.org/2001/XMLSchema" xmlns:p="http://schemas.microsoft.com/office/2006/metadata/properties" xmlns:ns2="23422e02-0f12-4143-8163-0ad3c9b333e3" targetNamespace="http://schemas.microsoft.com/office/2006/metadata/properties" ma:root="true" ma:fieldsID="59f8015a6d88873a45919ec1d4ca2482" ns2:_="">
    <xsd:import namespace="23422e02-0f12-4143-8163-0ad3c9b3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22e02-0f12-4143-8163-0ad3c9b33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16B7C6-75A1-4E4F-9DA1-AEF3D5010FED}"/>
</file>

<file path=docProps/app.xml><?xml version="1.0" encoding="utf-8"?>
<Properties xmlns="http://schemas.openxmlformats.org/officeDocument/2006/extended-properties" xmlns:vt="http://schemas.openxmlformats.org/officeDocument/2006/docPropsVTypes">
  <TotalTime>19921</TotalTime>
  <Words>174</Words>
  <Application>Microsoft Macintosh PowerPoint</Application>
  <PresentationFormat>Presentación en pantalla (4:3)</PresentationFormat>
  <Paragraphs>55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EurekaSans-Light</vt:lpstr>
      <vt:lpstr>Montserrat</vt:lpstr>
      <vt:lpstr>Soberana Sans Light</vt:lpstr>
      <vt:lpstr>Symbol</vt:lpstr>
      <vt:lpstr>Times New Roman</vt:lpstr>
      <vt:lpstr>Verdana</vt:lpstr>
      <vt:lpstr>Wingdings</vt:lpstr>
      <vt:lpstr>Office Theme</vt:lpstr>
      <vt:lpstr>Presentación de PowerPoint</vt:lpstr>
      <vt:lpstr>Aprendizaje automático</vt:lpstr>
      <vt:lpstr>ANN</vt:lpstr>
      <vt:lpstr>ANN</vt:lpstr>
      <vt:lpstr>ANN</vt:lpstr>
      <vt:lpstr>ANN</vt:lpstr>
      <vt:lpstr>ANN</vt:lpstr>
      <vt:lpstr>Modelos de Lenguaje</vt:lpstr>
      <vt:lpstr>Word2Vec: cbow</vt:lpstr>
      <vt:lpstr>Transformadores</vt:lpstr>
      <vt:lpstr>Transformadores</vt:lpstr>
      <vt:lpstr>Arquitecturas de redes neuronales para ML</vt:lpstr>
      <vt:lpstr>Arquitectura de Redes Neuronales</vt:lpstr>
      <vt:lpstr>BERT</vt:lpstr>
      <vt:lpstr>Referencias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2896</cp:revision>
  <cp:lastPrinted>2017-12-05T14:11:13Z</cp:lastPrinted>
  <dcterms:modified xsi:type="dcterms:W3CDTF">2023-09-06T13:48:24Z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0x010100DF62DFFDA11CBF4B9C31C05E5AD73571</vt:lpwstr>
  </property>
</Properties>
</file>