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668" r:id="rId5"/>
    <p:sldId id="2426" r:id="rId6"/>
    <p:sldId id="2471" r:id="rId7"/>
    <p:sldId id="2472" r:id="rId8"/>
    <p:sldId id="2473" r:id="rId9"/>
    <p:sldId id="2474" r:id="rId10"/>
    <p:sldId id="2475" r:id="rId11"/>
    <p:sldId id="2450" r:id="rId12"/>
    <p:sldId id="2451" r:id="rId13"/>
    <p:sldId id="2452" r:id="rId14"/>
    <p:sldId id="2453" r:id="rId15"/>
    <p:sldId id="2454" r:id="rId16"/>
    <p:sldId id="2455" r:id="rId17"/>
    <p:sldId id="2456" r:id="rId18"/>
    <p:sldId id="2457" r:id="rId19"/>
    <p:sldId id="2458" r:id="rId20"/>
    <p:sldId id="2459" r:id="rId21"/>
    <p:sldId id="2460" r:id="rId22"/>
    <p:sldId id="2461" r:id="rId23"/>
    <p:sldId id="277" r:id="rId24"/>
    <p:sldId id="2462" r:id="rId25"/>
    <p:sldId id="281" r:id="rId26"/>
    <p:sldId id="2463" r:id="rId27"/>
    <p:sldId id="2464" r:id="rId28"/>
    <p:sldId id="2465" r:id="rId29"/>
    <p:sldId id="2466" r:id="rId30"/>
    <p:sldId id="2467" r:id="rId31"/>
    <p:sldId id="2468" r:id="rId32"/>
    <p:sldId id="2469" r:id="rId33"/>
    <p:sldId id="2470" r:id="rId34"/>
    <p:sldId id="514" r:id="rId35"/>
  </p:sldIdLst>
  <p:sldSz cx="9144000" cy="6858000" type="screen4x3"/>
  <p:notesSz cx="7772400" cy="10058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/>
    <p:restoredTop sz="92925"/>
  </p:normalViewPr>
  <p:slideViewPr>
    <p:cSldViewPr snapToGrid="0" snapToObjects="1">
      <p:cViewPr varScale="1">
        <p:scale>
          <a:sx n="119" d="100"/>
          <a:sy n="119" d="100"/>
        </p:scale>
        <p:origin x="2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25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C9F6084-19EA-9B47-B6EF-E1B91794D2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E6E1EA-E9C1-844F-A659-01582AAB3D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31BCC-1062-0043-9FD3-D3087026EBE1}" type="datetimeFigureOut">
              <a:rPr lang="es-MX" smtClean="0"/>
              <a:t>10/09/23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C4DDAD-5A68-0042-92DC-4A9B664B2E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7D3E45-36AF-414B-87F5-CB8CEA9E3C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68EDF-6B0A-3C41-BB9D-C70FADD80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991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3C3B623-6C9B-41FD-84A7-CD3729567FBE}" type="slidenum">
              <a:rPr lang="en-US" sz="1400" spc="-1">
                <a:latin typeface="Times New Roman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 algn="just">
              <a:lnSpc>
                <a:spcPct val="100000"/>
              </a:lnSpc>
            </a:pPr>
            <a:endParaRPr dirty="0"/>
          </a:p>
        </p:txBody>
      </p:sp>
      <p:sp>
        <p:nvSpPr>
          <p:cNvPr id="251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CD51DA4-1314-4BFC-AA82-1584F3BD5610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475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85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1930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023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136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3310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285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en-US" sz="1400" spc="-1" smtClean="0">
                <a:latin typeface="Times New Roman"/>
              </a:r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6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367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/>
            </a:lvl1pPr>
          </a:lstStyle>
          <a:p>
            <a:endParaRPr dirty="0"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182880" y="938615"/>
            <a:ext cx="8749364" cy="571244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/>
            </a:lvl1pPr>
          </a:lstStyle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10/9/23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94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4500000" y="-27360"/>
            <a:ext cx="4679280" cy="1153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1600" b="1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TECNOLÓGICO NACIONAL DE MÉXICO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Instituto Tecnológico de Morelia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Centro de Cómputo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rekaSans-Light"/>
                <a:ea typeface="EurekaSans-Light"/>
              </a:rPr>
              <a:t> 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 </a:t>
            </a:r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0" y="985840"/>
            <a:ext cx="9143999" cy="941736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spc="-1" dirty="0">
                <a:latin typeface="Arial"/>
              </a:rPr>
              <a:t>Click to edit the title text format</a:t>
            </a:r>
            <a:endParaRPr dirty="0"/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0" y="1927576"/>
            <a:ext cx="9143999" cy="4930423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latin typeface="Arial"/>
              </a:rPr>
              <a:t>Click to edit the outline text format</a:t>
            </a:r>
            <a:endParaRPr dirty="0"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latin typeface="Arial"/>
              </a:rPr>
              <a:t>Second Outline Level</a:t>
            </a:r>
            <a:endParaRPr dirty="0"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 dirty="0">
                <a:latin typeface="Arial"/>
              </a:rPr>
              <a:t>Third Outline Level</a:t>
            </a:r>
            <a:endParaRPr dirty="0"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pc="-1" dirty="0">
                <a:latin typeface="Arial"/>
              </a:rPr>
              <a:t>Fourth Outline Level</a:t>
            </a:r>
            <a:endParaRPr dirty="0"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Fifth Outline Level</a:t>
            </a:r>
            <a:endParaRPr dirty="0"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Sixth Outline Level</a:t>
            </a:r>
            <a:endParaRPr dirty="0"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Seventh Outline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s.wikipedia.org/wiki/Ley_de_Zipf" TargetMode="Externa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uan.or@morelia.tecnm.m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53360" y="1964340"/>
            <a:ext cx="8836560" cy="46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1005840" y="2011680"/>
            <a:ext cx="7680600" cy="458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683820" y="2057364"/>
            <a:ext cx="7775640" cy="911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Clasificación</a:t>
            </a:r>
            <a:r>
              <a:rPr lang="en-US" sz="40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de </a:t>
            </a: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textos</a:t>
            </a:r>
            <a:r>
              <a:rPr lang="en-US" sz="40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con Redes </a:t>
            </a: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Neuronales</a:t>
            </a:r>
            <a:r>
              <a:rPr lang="en-US" sz="40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</a:t>
            </a: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Artificiales</a:t>
            </a:r>
            <a:endParaRPr lang="en-US" sz="4000" b="1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Montserrat" panose="00000500000000000000" pitchFamily="2" charset="0"/>
              <a:ea typeface="Calibri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8344" y="4914428"/>
            <a:ext cx="9126592" cy="1468101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/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Dr. Juan Carlos Olivares Rojas</a:t>
            </a:r>
          </a:p>
        </p:txBody>
      </p:sp>
      <p:sp>
        <p:nvSpPr>
          <p:cNvPr id="9" name="CustomShape 4"/>
          <p:cNvSpPr/>
          <p:nvPr/>
        </p:nvSpPr>
        <p:spPr>
          <a:xfrm>
            <a:off x="3365374" y="6392566"/>
            <a:ext cx="5769562" cy="49159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2400" b="1" i="1" spc="-1" dirty="0" err="1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Septiembre</a:t>
            </a:r>
            <a:r>
              <a:rPr lang="en-US" sz="2400" b="1" i="1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2023</a:t>
            </a:r>
          </a:p>
        </p:txBody>
      </p:sp>
      <p:pic>
        <p:nvPicPr>
          <p:cNvPr id="12" name="image3.png">
            <a:extLst>
              <a:ext uri="{FF2B5EF4-FFF2-40B4-BE49-F238E27FC236}">
                <a16:creationId xmlns:a16="http://schemas.microsoft.com/office/drawing/2014/main" id="{E3FC5802-4994-6F41-AEFF-8BB29AEAEBA5}"/>
              </a:ext>
            </a:extLst>
          </p:cNvPr>
          <p:cNvPicPr/>
          <p:nvPr/>
        </p:nvPicPr>
        <p:blipFill>
          <a:blip r:embed="rId3"/>
          <a:srcRect r="89894"/>
          <a:stretch/>
        </p:blipFill>
        <p:spPr>
          <a:xfrm>
            <a:off x="5401559" y="74921"/>
            <a:ext cx="1833875" cy="1228605"/>
          </a:xfrm>
          <a:prstGeom prst="rect">
            <a:avLst/>
          </a:prstGeom>
          <a:ln w="12600"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096BA5E-FD79-6D41-B567-5BDB578081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3" y="101482"/>
            <a:ext cx="5316716" cy="106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6" descr="image">
            <a:extLst>
              <a:ext uri="{FF2B5EF4-FFF2-40B4-BE49-F238E27FC236}">
                <a16:creationId xmlns:a16="http://schemas.microsoft.com/office/drawing/2014/main" id="{76CAC194-D1EF-EC94-EB85-921DB3F5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06" y="23498"/>
            <a:ext cx="2063130" cy="12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41561A9-BCEF-496C-C32D-4281ACB32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5374" cy="14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503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1165"/>
            <a:ext cx="9143999" cy="941736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Paradigmas de categorización</a:t>
            </a:r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214282" y="1643050"/>
            <a:ext cx="8458200" cy="4829175"/>
            <a:chOff x="214282" y="1643050"/>
            <a:chExt cx="8458200" cy="482917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1643050"/>
              <a:ext cx="8458200" cy="482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2 Rectángulo redondeado"/>
            <p:cNvSpPr/>
            <p:nvPr/>
          </p:nvSpPr>
          <p:spPr>
            <a:xfrm>
              <a:off x="827584" y="4437112"/>
              <a:ext cx="7844898" cy="864096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6300192" y="6381328"/>
            <a:ext cx="249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(Guzmán Cabrera 09, Tesis UPV)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Pre-procesamiento de documentos</a:t>
            </a:r>
            <a:endParaRPr lang="es-E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176" y="1395947"/>
            <a:ext cx="812843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571472" y="485776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400" dirty="0"/>
              <a:t> Eliminar signos de puntuación, caracteres especiales, signos de exclamación, de interrogación, o combinación de letras/número inválidas, </a:t>
            </a:r>
            <a:r>
              <a:rPr lang="es-MX" sz="2400" dirty="0" err="1"/>
              <a:t>etc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326751" y="4220663"/>
            <a:ext cx="249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(Guzmán Cabrera 09, Tesis UPV)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41736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Pre-procesamiento de documentos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156" y="1215728"/>
            <a:ext cx="744986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95536" y="2708920"/>
            <a:ext cx="84969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Lista de palabras vacías o Stop </a:t>
            </a:r>
            <a:r>
              <a:rPr lang="es-MX" sz="1400" dirty="0" err="1"/>
              <a:t>Words</a:t>
            </a:r>
            <a:r>
              <a:rPr lang="es-MX" sz="1400" dirty="0"/>
              <a:t>: </a:t>
            </a:r>
            <a:r>
              <a:rPr lang="es-MX" sz="1200" dirty="0">
                <a:solidFill>
                  <a:schemeClr val="accent6">
                    <a:lumMod val="75000"/>
                  </a:schemeClr>
                </a:solidFill>
              </a:rPr>
              <a:t>http://googleseo.marketing/lista-de-stop-words-o-palabras-vacias-en-espanol/</a:t>
            </a:r>
            <a:endParaRPr lang="es-MX" sz="1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MX" sz="1400" dirty="0">
                <a:solidFill>
                  <a:srgbClr val="7030A0"/>
                </a:solidFill>
              </a:rPr>
              <a:t>a, acá, ahí, ajena/o/s, al, algo, algún/a/o/s, allá/í, ambos, ante, antes, aquel, aquella/o/s, aquí, arriba, así, atrás, aun, aunque, bajo, bastante, bien, cabe, cada, casi, cierto/a/s, como, con, conmigo, conseguimos, conseguir, consigo, consigue, consiguen, consigues, contigo, contra, cual, cuales, cualquier/a/s, cuan, cuando, cuanto/a/s, de, dejar, del, demás, demasiada/o/s, Dentro, Desde, Donde, Dos, El, Él, Ella/o/s, Empleáis, Emplean, Emplear, Empleas, Empleo, En, Encima, Entonces, Entre, era/s, </a:t>
            </a:r>
            <a:r>
              <a:rPr lang="es-MX" sz="1400" dirty="0" err="1">
                <a:solidFill>
                  <a:srgbClr val="7030A0"/>
                </a:solidFill>
              </a:rPr>
              <a:t>Eramos</a:t>
            </a:r>
            <a:r>
              <a:rPr lang="es-MX" sz="1400" dirty="0">
                <a:solidFill>
                  <a:srgbClr val="7030A0"/>
                </a:solidFill>
              </a:rPr>
              <a:t>, Eran, Eres, Es, esa/e/o/s, esta/s, Estaba, Estado, Estáis, Estamos, Están, Estar, este/o/s, Estoy, </a:t>
            </a:r>
            <a:r>
              <a:rPr lang="es-MX" sz="1400" dirty="0" err="1">
                <a:solidFill>
                  <a:srgbClr val="7030A0"/>
                </a:solidFill>
              </a:rPr>
              <a:t>Etc</a:t>
            </a:r>
            <a:r>
              <a:rPr lang="es-MX" sz="1400" dirty="0">
                <a:solidFill>
                  <a:srgbClr val="7030A0"/>
                </a:solidFill>
              </a:rPr>
              <a:t>, Fin, Fue, Fueron, Fui, Fuimos, Ha, hace/s, Hacéis, Hacemos, Hacen, Hacer, Hacia, Hago, Hasta, Incluso, intenta/s, Intentáis, Intentamos, Intentan, Intentar, Intento, Ir, jamás, junto/s, la/o/s, Largo, Más, Me, Menos, mi/s, mía/s, Mientras, mío/s, misma/o/s, Modo, mucha/s, muchísima/o/s, mucho/s, Muy, Nada, Ni, ningún/a/o/s, No, Nos, nosotras/os, nuestra/o/s, Nunca, Os, otra/o/s, Para, Parecer, Pero, poca/o/s, Podéis, Podemos, Poder, podría/s, Podríais, Podríamos, Podrían, Por, por qué, Porque, Primero, puede/n, Puedo, Pues, Que, Qué, Querer, quién/es, Quienesquiera, Quienquiera, quizá/s, sabe/s/n, Sabéis, Sabemos, Saber, Se,  Según, Ser, Si, Sí, Siempre, Siendo, Sin, Sino, So, Sobre, Sois, Solamente, Solo, Sólo, Somos, Soy, Sr, </a:t>
            </a:r>
            <a:r>
              <a:rPr lang="es-MX" sz="1400" dirty="0" err="1">
                <a:solidFill>
                  <a:srgbClr val="7030A0"/>
                </a:solidFill>
              </a:rPr>
              <a:t>Sra</a:t>
            </a:r>
            <a:r>
              <a:rPr lang="es-MX" sz="1400" dirty="0">
                <a:solidFill>
                  <a:srgbClr val="7030A0"/>
                </a:solidFill>
              </a:rPr>
              <a:t>, </a:t>
            </a:r>
            <a:r>
              <a:rPr lang="es-MX" sz="1400" dirty="0" err="1">
                <a:solidFill>
                  <a:srgbClr val="7030A0"/>
                </a:solidFill>
              </a:rPr>
              <a:t>Sres</a:t>
            </a:r>
            <a:r>
              <a:rPr lang="es-MX" sz="1400" dirty="0">
                <a:solidFill>
                  <a:srgbClr val="7030A0"/>
                </a:solidFill>
              </a:rPr>
              <a:t>, </a:t>
            </a:r>
            <a:r>
              <a:rPr lang="es-MX" sz="1400" dirty="0" err="1">
                <a:solidFill>
                  <a:srgbClr val="7030A0"/>
                </a:solidFill>
              </a:rPr>
              <a:t>Sta</a:t>
            </a:r>
            <a:r>
              <a:rPr lang="es-MX" sz="1400" dirty="0">
                <a:solidFill>
                  <a:srgbClr val="7030A0"/>
                </a:solidFill>
              </a:rPr>
              <a:t>, su/s, suya/o/s, tal/es, También, Tampoco, Tan, tanta/o/s, Te, Tenéis, Tenemos, Tener, Tengo, Ti, Tiempo, Tiene, Tienen, toda/o/s, Tomar, trabaja/o, Trabajáis, Trabajamos, Trabajan, Trabajar, Trabajas, Tras, Tú, Tu, Tus,  tuya/o/s, Último, Ultimo, un/a/o/s, usa/s, Usáis, Usamos, Usan, Usar, Uso, usted/es, va/n, Vais, Valor, Vamos, varias/os, Vaya, Verdadera, vosotras/os, Voy, vuestra/o/s, Y, Ya, Yo,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492"/>
            <a:ext cx="9144001" cy="941736"/>
          </a:xfrm>
        </p:spPr>
        <p:txBody>
          <a:bodyPr>
            <a:normAutofit/>
          </a:bodyPr>
          <a:lstStyle/>
          <a:p>
            <a:pPr algn="ctr"/>
            <a:r>
              <a:rPr lang="es-MX" dirty="0" err="1"/>
              <a:t>Lemmatization</a:t>
            </a:r>
            <a:r>
              <a:rPr lang="es-MX" dirty="0"/>
              <a:t> and </a:t>
            </a:r>
            <a:r>
              <a:rPr lang="es-MX" dirty="0" err="1"/>
              <a:t>stemming</a:t>
            </a:r>
            <a:endParaRPr lang="es-MX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224" y="1191890"/>
            <a:ext cx="6552728" cy="221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23528" y="3916742"/>
            <a:ext cx="86409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err="1"/>
              <a:t>Stemming</a:t>
            </a:r>
            <a:r>
              <a:rPr lang="es-MX" dirty="0"/>
              <a:t> recorta prefijos o sufijos para buscar una </a:t>
            </a:r>
            <a:r>
              <a:rPr lang="es-MX" dirty="0" err="1"/>
              <a:t>raiz</a:t>
            </a:r>
            <a:r>
              <a:rPr lang="es-MX" dirty="0"/>
              <a:t> común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err="1"/>
              <a:t>Lemmatization</a:t>
            </a:r>
            <a:r>
              <a:rPr lang="es-MX" dirty="0"/>
              <a:t>, busca encontrar la raíz morfológica de las palabras usando diccionarios</a:t>
            </a:r>
          </a:p>
        </p:txBody>
      </p:sp>
      <p:pic>
        <p:nvPicPr>
          <p:cNvPr id="2050" name="Picture 2" descr="stemming_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8" y="5096030"/>
            <a:ext cx="23622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mma_v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32" y="4852562"/>
            <a:ext cx="5334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222280" y="6409309"/>
            <a:ext cx="6640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/>
              <a:t>https://blog.bitext.com/what-is-the-difference-between-stemming-and-lemmatization/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720833" y="3107952"/>
            <a:ext cx="249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(Guzmán Cabrera 09, Tesis UPV)</a:t>
            </a:r>
          </a:p>
        </p:txBody>
      </p:sp>
    </p:spTree>
    <p:extLst>
      <p:ext uri="{BB962C8B-B14F-4D97-AF65-F5344CB8AC3E}">
        <p14:creationId xmlns:p14="http://schemas.microsoft.com/office/powerpoint/2010/main" val="3458677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41736"/>
          </a:xfrm>
        </p:spPr>
        <p:txBody>
          <a:bodyPr/>
          <a:lstStyle/>
          <a:p>
            <a:pPr algn="ctr"/>
            <a:r>
              <a:rPr lang="es-MX" dirty="0"/>
              <a:t>Indexado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180" y="1489161"/>
            <a:ext cx="84772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714348" y="585789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dirty="0"/>
              <a:t> Dados una serie de documentos: </a:t>
            </a:r>
            <a:r>
              <a:rPr lang="es-MX" i="1" dirty="0">
                <a:solidFill>
                  <a:srgbClr val="00B0F0"/>
                </a:solidFill>
              </a:rPr>
              <a:t>construir diccionario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 Considerando n documentos y m términos de la colección, </a:t>
            </a:r>
            <a:r>
              <a:rPr lang="es-MX" i="1" dirty="0">
                <a:solidFill>
                  <a:srgbClr val="00B050"/>
                </a:solidFill>
              </a:rPr>
              <a:t>construir matriz</a:t>
            </a:r>
            <a:endParaRPr lang="es-ES" i="1" dirty="0">
              <a:solidFill>
                <a:srgbClr val="00B05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444208" y="5280111"/>
            <a:ext cx="249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(Guzmán Cabrera 09, Tesis UPV)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41736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Importancia de los términos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" y="1601565"/>
            <a:ext cx="84010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6300192" y="5877272"/>
            <a:ext cx="249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(Guzmán Cabrera 09, Tesis UPV)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41736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Ponderado booleano y ft</a:t>
            </a:r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395536" y="1340768"/>
            <a:ext cx="8543925" cy="5328592"/>
            <a:chOff x="395536" y="1340768"/>
            <a:chExt cx="8543925" cy="5328592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5536" y="1340768"/>
              <a:ext cx="8543925" cy="532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2 Rectángulo redondeado"/>
            <p:cNvSpPr/>
            <p:nvPr/>
          </p:nvSpPr>
          <p:spPr>
            <a:xfrm>
              <a:off x="1762704" y="2852936"/>
              <a:ext cx="2232248" cy="3600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" name="3 Rectángulo redondeado"/>
            <p:cNvSpPr/>
            <p:nvPr/>
          </p:nvSpPr>
          <p:spPr>
            <a:xfrm>
              <a:off x="1804938" y="5075322"/>
              <a:ext cx="3744416" cy="432048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6443849" y="5805264"/>
            <a:ext cx="249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(Guzmán Cabrera 09, Tesis UPV)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82"/>
            <a:ext cx="9143999" cy="941736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/>
              <a:t>tf-idf</a:t>
            </a:r>
            <a:r>
              <a:rPr lang="en-US" sz="4000" dirty="0"/>
              <a:t> (term freq.–inverse document </a:t>
            </a:r>
            <a:r>
              <a:rPr lang="en-US" sz="4000" dirty="0" err="1"/>
              <a:t>freq</a:t>
            </a:r>
            <a:r>
              <a:rPr lang="en-US" sz="4000" dirty="0"/>
              <a:t>)</a:t>
            </a:r>
            <a:endParaRPr lang="es-ES" sz="4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268761"/>
            <a:ext cx="751522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544498" y="5301207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solidFill>
                  <a:srgbClr val="00B050"/>
                </a:solidFill>
              </a:rPr>
              <a:t>El peso debido a la frecuencia de </a:t>
            </a:r>
            <a:r>
              <a:rPr lang="es-MX" dirty="0" err="1">
                <a:solidFill>
                  <a:srgbClr val="00B050"/>
                </a:solidFill>
              </a:rPr>
              <a:t>t_i</a:t>
            </a:r>
            <a:r>
              <a:rPr lang="es-MX" dirty="0">
                <a:solidFill>
                  <a:srgbClr val="00B050"/>
                </a:solidFill>
              </a:rPr>
              <a:t> se ve afectada por el número de documentos donde aparece </a:t>
            </a:r>
            <a:r>
              <a:rPr lang="es-MX" dirty="0" err="1">
                <a:solidFill>
                  <a:srgbClr val="00B050"/>
                </a:solidFill>
              </a:rPr>
              <a:t>t_i</a:t>
            </a:r>
            <a:endParaRPr lang="es-MX" dirty="0">
              <a:solidFill>
                <a:srgbClr val="00B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solidFill>
                  <a:srgbClr val="00B050"/>
                </a:solidFill>
              </a:rPr>
              <a:t>Si aparece en todos el peso se hace 0, log</a:t>
            </a:r>
            <a:r>
              <a:rPr lang="es-MX" baseline="-25000" dirty="0">
                <a:solidFill>
                  <a:srgbClr val="00B050"/>
                </a:solidFill>
              </a:rPr>
              <a:t>10</a:t>
            </a:r>
            <a:r>
              <a:rPr lang="es-MX" dirty="0">
                <a:solidFill>
                  <a:srgbClr val="00B050"/>
                </a:solidFill>
              </a:rPr>
              <a:t>(N/N), es lo mismo que log(1), esto es 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solidFill>
                  <a:srgbClr val="00B050"/>
                </a:solidFill>
              </a:rPr>
              <a:t>Hacer tabla en </a:t>
            </a:r>
            <a:r>
              <a:rPr lang="es-MX" dirty="0" err="1">
                <a:solidFill>
                  <a:srgbClr val="00B050"/>
                </a:solidFill>
              </a:rPr>
              <a:t>excel</a:t>
            </a:r>
            <a:r>
              <a:rPr lang="es-MX" dirty="0">
                <a:solidFill>
                  <a:srgbClr val="00B050"/>
                </a:solidFill>
              </a:rPr>
              <a:t> de variaciones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56176" y="4669187"/>
            <a:ext cx="249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(Guzmán Cabrera 09, Tesis UPV)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4668" y="0"/>
            <a:ext cx="9168668" cy="1143000"/>
          </a:xfrm>
        </p:spPr>
        <p:txBody>
          <a:bodyPr>
            <a:noAutofit/>
          </a:bodyPr>
          <a:lstStyle/>
          <a:p>
            <a:pPr algn="ctr"/>
            <a:r>
              <a:rPr lang="es-ES" dirty="0"/>
              <a:t>Ponderado por frecuencia normalizada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4676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496"/>
            <a:ext cx="7077075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516216" y="6335909"/>
            <a:ext cx="249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(Guzmán Cabrera 09, Tesis UPV)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0" y="10260"/>
            <a:ext cx="9143999" cy="941736"/>
          </a:xfrm>
        </p:spPr>
        <p:txBody>
          <a:bodyPr>
            <a:normAutofit/>
          </a:bodyPr>
          <a:lstStyle/>
          <a:p>
            <a:pPr algn="ctr"/>
            <a:r>
              <a:rPr lang="es-MX" dirty="0" err="1"/>
              <a:t>Dimensionalidad</a:t>
            </a:r>
            <a:endParaRPr lang="es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058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84296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 redondeado"/>
          <p:cNvSpPr/>
          <p:nvPr/>
        </p:nvSpPr>
        <p:spPr>
          <a:xfrm>
            <a:off x="285720" y="2132856"/>
            <a:ext cx="8606760" cy="108012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 redondeado"/>
          <p:cNvSpPr/>
          <p:nvPr/>
        </p:nvSpPr>
        <p:spPr>
          <a:xfrm>
            <a:off x="285720" y="4725144"/>
            <a:ext cx="8606760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6317639" y="6383478"/>
            <a:ext cx="249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(Guzmán Cabrera 09, Tesis UPV)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Aprendizaje Automático (ML)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902864"/>
            <a:ext cx="87763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Estudio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algoritmos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computacionales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que van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mejorando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automáticamente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su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desempeño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a traves de la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experiencia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(Mitchell, 1979)</a:t>
            </a:r>
          </a:p>
        </p:txBody>
      </p:sp>
      <p:sp>
        <p:nvSpPr>
          <p:cNvPr id="2" name="6 Rectángulo">
            <a:extLst>
              <a:ext uri="{FF2B5EF4-FFF2-40B4-BE49-F238E27FC236}">
                <a16:creationId xmlns:a16="http://schemas.microsoft.com/office/drawing/2014/main" id="{B2E5C558-532A-30D4-4B30-4AA054671942}"/>
              </a:ext>
            </a:extLst>
          </p:cNvPr>
          <p:cNvSpPr/>
          <p:nvPr/>
        </p:nvSpPr>
        <p:spPr>
          <a:xfrm>
            <a:off x="1103301" y="3198385"/>
            <a:ext cx="744902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400" dirty="0"/>
              <a:t>“Un programa APRENDE a partir de una experiencia E a realizar una tarea T (de acuerdo con una medida de rendimiento P), si su rendimiento al realizar T, medido con P, mejora gracias a la experiencia E”</a:t>
            </a:r>
          </a:p>
          <a:p>
            <a:endParaRPr lang="es-MX" sz="2400" dirty="0"/>
          </a:p>
          <a:p>
            <a:r>
              <a:rPr lang="es-MX" sz="2400" dirty="0"/>
              <a:t>rendimiento(  T(null)   )  =  P</a:t>
            </a:r>
          </a:p>
          <a:p>
            <a:r>
              <a:rPr lang="es-MX" sz="2400" dirty="0"/>
              <a:t>rendimiento(  T(E)   )  =  P’                          P’ &gt; P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8117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8295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s-MX" dirty="0"/>
              <a:t>Reducción por umbral de frecuencia</a:t>
            </a:r>
            <a:endParaRPr lang="es-E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4201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 redondeado"/>
          <p:cNvSpPr/>
          <p:nvPr/>
        </p:nvSpPr>
        <p:spPr>
          <a:xfrm>
            <a:off x="357158" y="5301208"/>
            <a:ext cx="8535322" cy="1094817"/>
          </a:xfrm>
          <a:prstGeom prst="roundRect">
            <a:avLst>
              <a:gd name="adj" fmla="val 10991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6396868" y="6412076"/>
            <a:ext cx="249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(Guzmán Cabrera 09, Tesis UPV)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3464425"/>
            <a:ext cx="4225851" cy="339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Ley de </a:t>
            </a:r>
            <a:r>
              <a:rPr lang="es-MX" dirty="0" err="1"/>
              <a:t>Zipf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1852414" cy="492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857232"/>
            <a:ext cx="6196533" cy="239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929322" y="1428736"/>
            <a:ext cx="249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(Guzmán Cabrera 09, Tesis UPV)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286248" y="3214686"/>
            <a:ext cx="45720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MX" dirty="0"/>
              <a:t>La </a:t>
            </a:r>
            <a:r>
              <a:rPr lang="es-MX" b="1" dirty="0">
                <a:hlinkClick r:id="rId5"/>
              </a:rPr>
              <a:t>ley de </a:t>
            </a:r>
            <a:r>
              <a:rPr lang="es-MX" b="1" dirty="0" err="1">
                <a:hlinkClick r:id="rId5"/>
              </a:rPr>
              <a:t>Zipf</a:t>
            </a:r>
            <a:r>
              <a:rPr lang="es-MX" dirty="0"/>
              <a:t> dice que la inmensa mayoría de las veces en un texto o conversación cualquiera la </a:t>
            </a:r>
            <a:r>
              <a:rPr lang="es-MX" b="1" dirty="0"/>
              <a:t>segunda palabra</a:t>
            </a:r>
            <a:r>
              <a:rPr lang="es-MX" dirty="0"/>
              <a:t> más usada de un idioma aparecerá la </a:t>
            </a:r>
            <a:r>
              <a:rPr lang="es-MX" b="1" dirty="0"/>
              <a:t>mitad de veces</a:t>
            </a:r>
            <a:r>
              <a:rPr lang="es-MX" dirty="0"/>
              <a:t> que la palabra más usada, la </a:t>
            </a:r>
            <a:r>
              <a:rPr lang="es-MX" b="1" dirty="0"/>
              <a:t>tercera </a:t>
            </a:r>
            <a:r>
              <a:rPr lang="es-MX" b="1" dirty="0" err="1"/>
              <a:t>palabra</a:t>
            </a:r>
            <a:r>
              <a:rPr lang="es-MX" dirty="0" err="1"/>
              <a:t>más</a:t>
            </a:r>
            <a:r>
              <a:rPr lang="es-MX" dirty="0"/>
              <a:t> usada </a:t>
            </a:r>
            <a:r>
              <a:rPr lang="es-MX" b="1" dirty="0"/>
              <a:t>un tercio</a:t>
            </a:r>
            <a:r>
              <a:rPr lang="es-MX" dirty="0"/>
              <a:t> de veces que la más usada, la </a:t>
            </a:r>
            <a:r>
              <a:rPr lang="es-MX" b="1" dirty="0"/>
              <a:t>cuarta palabra</a:t>
            </a:r>
            <a:r>
              <a:rPr lang="es-MX" dirty="0"/>
              <a:t> más usada </a:t>
            </a:r>
            <a:r>
              <a:rPr lang="es-MX" b="1" dirty="0"/>
              <a:t>un cuarto</a:t>
            </a:r>
            <a:r>
              <a:rPr lang="es-MX" dirty="0"/>
              <a:t> de veces que la más usada, y así sucesivamente.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0941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-4"/>
            <a:ext cx="9143999" cy="941736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Modelo espacio vectorial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01430"/>
            <a:ext cx="5976664" cy="424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220072" y="602128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solidFill>
                  <a:schemeClr val="bg1">
                    <a:lumMod val="50000"/>
                  </a:schemeClr>
                </a:solidFill>
              </a:rPr>
              <a:t>Manning</a:t>
            </a:r>
            <a:r>
              <a:rPr lang="es-MX" sz="1600" dirty="0">
                <a:solidFill>
                  <a:schemeClr val="bg1">
                    <a:lumMod val="50000"/>
                  </a:schemeClr>
                </a:solidFill>
              </a:rPr>
              <a:t> 09, Cambridge UP</a:t>
            </a:r>
          </a:p>
        </p:txBody>
      </p:sp>
    </p:spTree>
    <p:extLst>
      <p:ext uri="{BB962C8B-B14F-4D97-AF65-F5344CB8AC3E}">
        <p14:creationId xmlns:p14="http://schemas.microsoft.com/office/powerpoint/2010/main" val="500661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903"/>
            <a:ext cx="9143999" cy="941736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Cálculo de similitud</a:t>
            </a:r>
            <a:endParaRPr lang="es-E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4" y="4293096"/>
            <a:ext cx="85629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4" y="1340768"/>
            <a:ext cx="85629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77051" y="573325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solidFill>
                  <a:srgbClr val="00B050"/>
                </a:solidFill>
              </a:rPr>
              <a:t>Hacer cálculo en </a:t>
            </a:r>
            <a:r>
              <a:rPr lang="es-MX" dirty="0" err="1">
                <a:solidFill>
                  <a:srgbClr val="00B050"/>
                </a:solidFill>
              </a:rPr>
              <a:t>excel</a:t>
            </a:r>
            <a:r>
              <a:rPr lang="es-MX" dirty="0">
                <a:solidFill>
                  <a:srgbClr val="00B050"/>
                </a:solidFill>
              </a:rPr>
              <a:t> y observar como se comporta similitud y longitud euclidiana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solidFill>
                  <a:schemeClr val="accent1"/>
                </a:solidFill>
              </a:rPr>
              <a:t>Revisar que hay variación en dos cálculos cuando vectores de cálculo 1 son de longitud distinta de vectores de cálculo 2, aunque coincidan en términos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049659" y="5304811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solidFill>
                  <a:schemeClr val="bg1">
                    <a:lumMod val="50000"/>
                  </a:schemeClr>
                </a:solidFill>
              </a:rPr>
              <a:t>Manning</a:t>
            </a:r>
            <a:r>
              <a:rPr lang="es-MX" sz="1600" dirty="0">
                <a:solidFill>
                  <a:schemeClr val="bg1">
                    <a:lumMod val="50000"/>
                  </a:schemeClr>
                </a:solidFill>
              </a:rPr>
              <a:t> 09, Cambridge UP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41736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Tipos de asistente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1285884"/>
          </a:xfrm>
        </p:spPr>
        <p:txBody>
          <a:bodyPr>
            <a:normAutofit/>
          </a:bodyPr>
          <a:lstStyle/>
          <a:p>
            <a:r>
              <a:rPr lang="es-MX" dirty="0"/>
              <a:t>Pregunta - respuesta (</a:t>
            </a:r>
            <a:r>
              <a:rPr lang="es-MX" dirty="0" err="1"/>
              <a:t>Chatbot</a:t>
            </a:r>
            <a:r>
              <a:rPr lang="es-MX" dirty="0"/>
              <a:t>, Orden por voz )</a:t>
            </a:r>
          </a:p>
          <a:p>
            <a:pPr lvl="1"/>
            <a:r>
              <a:rPr lang="es-MX" dirty="0">
                <a:solidFill>
                  <a:srgbClr val="7030A0"/>
                </a:solidFill>
              </a:rPr>
              <a:t>Con base en asociación (similitud) entre </a:t>
            </a:r>
            <a:r>
              <a:rPr lang="es-MX" i="1" dirty="0">
                <a:solidFill>
                  <a:srgbClr val="7030A0"/>
                </a:solidFill>
              </a:rPr>
              <a:t>P</a:t>
            </a:r>
            <a:r>
              <a:rPr lang="es-MX" i="1" baseline="-25000" dirty="0">
                <a:solidFill>
                  <a:srgbClr val="7030A0"/>
                </a:solidFill>
              </a:rPr>
              <a:t>u</a:t>
            </a:r>
            <a:r>
              <a:rPr lang="es-MX" i="1" dirty="0">
                <a:solidFill>
                  <a:srgbClr val="7030A0"/>
                </a:solidFill>
              </a:rPr>
              <a:t> y P</a:t>
            </a:r>
            <a:r>
              <a:rPr lang="es-MX" i="1" baseline="-25000" dirty="0">
                <a:solidFill>
                  <a:srgbClr val="7030A0"/>
                </a:solidFill>
              </a:rPr>
              <a:t>i</a:t>
            </a:r>
            <a:endParaRPr lang="es-MX" baseline="-25000" dirty="0">
              <a:solidFill>
                <a:srgbClr val="7030A0"/>
              </a:solidFill>
            </a:endParaRPr>
          </a:p>
          <a:p>
            <a:pPr lvl="1"/>
            <a:r>
              <a:rPr lang="es-MX" dirty="0">
                <a:solidFill>
                  <a:srgbClr val="7030A0"/>
                </a:solidFill>
              </a:rPr>
              <a:t>Cálculo de respuesta  R:(</a:t>
            </a:r>
            <a:r>
              <a:rPr lang="es-MX" dirty="0" err="1">
                <a:solidFill>
                  <a:srgbClr val="7030A0"/>
                </a:solidFill>
              </a:rPr>
              <a:t>Pu,Pn</a:t>
            </a:r>
            <a:r>
              <a:rPr lang="es-MX" dirty="0">
                <a:solidFill>
                  <a:srgbClr val="7030A0"/>
                </a:solidFill>
              </a:rPr>
              <a:t>)-&gt; </a:t>
            </a:r>
            <a:r>
              <a:rPr lang="es-MX" dirty="0" err="1">
                <a:solidFill>
                  <a:srgbClr val="7030A0"/>
                </a:solidFill>
              </a:rPr>
              <a:t>r</a:t>
            </a:r>
            <a:r>
              <a:rPr lang="es-MX" baseline="-25000" dirty="0" err="1">
                <a:solidFill>
                  <a:srgbClr val="7030A0"/>
                </a:solidFill>
              </a:rPr>
              <a:t>i</a:t>
            </a:r>
            <a:r>
              <a:rPr lang="es-MX" dirty="0">
                <a:solidFill>
                  <a:srgbClr val="7030A0"/>
                </a:solidFill>
              </a:rPr>
              <a:t> o </a:t>
            </a:r>
            <a:r>
              <a:rPr lang="es-MX" dirty="0" err="1">
                <a:solidFill>
                  <a:srgbClr val="7030A0"/>
                </a:solidFill>
              </a:rPr>
              <a:t>payload_r</a:t>
            </a:r>
            <a:r>
              <a:rPr lang="es-MX" baseline="-25000" dirty="0" err="1">
                <a:solidFill>
                  <a:srgbClr val="7030A0"/>
                </a:solidFill>
              </a:rPr>
              <a:t>i</a:t>
            </a:r>
            <a:r>
              <a:rPr lang="es-MX" baseline="-25000" dirty="0">
                <a:solidFill>
                  <a:srgbClr val="7030A0"/>
                </a:solidFill>
              </a:rPr>
              <a:t> </a:t>
            </a:r>
            <a:endParaRPr lang="es-ES" dirty="0">
              <a:solidFill>
                <a:srgbClr val="7030A0"/>
              </a:solidFill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571472" y="4143380"/>
            <a:ext cx="8215370" cy="1571636"/>
            <a:chOff x="500034" y="2571744"/>
            <a:chExt cx="8215370" cy="1571636"/>
          </a:xfrm>
        </p:grpSpPr>
        <p:sp>
          <p:nvSpPr>
            <p:cNvPr id="4" name="3 Rectángulo"/>
            <p:cNvSpPr/>
            <p:nvPr/>
          </p:nvSpPr>
          <p:spPr>
            <a:xfrm>
              <a:off x="500034" y="3143248"/>
              <a:ext cx="1928826" cy="4286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err="1">
                  <a:solidFill>
                    <a:schemeClr val="tx1"/>
                  </a:solidFill>
                </a:rPr>
                <a:t>P_u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000364" y="2571744"/>
              <a:ext cx="1785950" cy="15716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p1</a:t>
              </a:r>
            </a:p>
            <a:p>
              <a:pPr algn="ctr"/>
              <a:r>
                <a:rPr lang="es-MX" dirty="0">
                  <a:solidFill>
                    <a:schemeClr val="tx1"/>
                  </a:solidFill>
                </a:rPr>
                <a:t>p2</a:t>
              </a:r>
            </a:p>
            <a:p>
              <a:pPr algn="ctr"/>
              <a:r>
                <a:rPr lang="es-MX" dirty="0">
                  <a:solidFill>
                    <a:schemeClr val="tx1"/>
                  </a:solidFill>
                </a:rPr>
                <a:t>p3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5500694" y="2571744"/>
              <a:ext cx="3214710" cy="15716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r1 o </a:t>
              </a:r>
              <a:r>
                <a:rPr lang="es-MX" dirty="0" err="1">
                  <a:solidFill>
                    <a:schemeClr val="tx1"/>
                  </a:solidFill>
                </a:rPr>
                <a:t>payload</a:t>
              </a:r>
              <a:r>
                <a:rPr lang="es-MX" dirty="0">
                  <a:solidFill>
                    <a:schemeClr val="tx1"/>
                  </a:solidFill>
                </a:rPr>
                <a:t> r1</a:t>
              </a:r>
            </a:p>
            <a:p>
              <a:pPr algn="ctr"/>
              <a:r>
                <a:rPr lang="es-MX" dirty="0">
                  <a:solidFill>
                    <a:schemeClr val="tx1"/>
                  </a:solidFill>
                </a:rPr>
                <a:t>r2 o </a:t>
              </a:r>
              <a:r>
                <a:rPr lang="es-MX" dirty="0" err="1">
                  <a:solidFill>
                    <a:schemeClr val="tx1"/>
                  </a:solidFill>
                </a:rPr>
                <a:t>payload</a:t>
              </a:r>
              <a:r>
                <a:rPr lang="es-MX" dirty="0">
                  <a:solidFill>
                    <a:schemeClr val="tx1"/>
                  </a:solidFill>
                </a:rPr>
                <a:t> r2</a:t>
              </a:r>
            </a:p>
            <a:p>
              <a:pPr algn="ctr"/>
              <a:r>
                <a:rPr lang="es-MX" dirty="0">
                  <a:solidFill>
                    <a:schemeClr val="tx1"/>
                  </a:solidFill>
                </a:rPr>
                <a:t>r3 o </a:t>
              </a:r>
              <a:r>
                <a:rPr lang="es-MX" dirty="0" err="1">
                  <a:solidFill>
                    <a:schemeClr val="tx1"/>
                  </a:solidFill>
                </a:rPr>
                <a:t>payload</a:t>
              </a:r>
              <a:r>
                <a:rPr lang="es-MX" dirty="0">
                  <a:solidFill>
                    <a:schemeClr val="tx1"/>
                  </a:solidFill>
                </a:rPr>
                <a:t> r3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>
              <a:off x="4500562" y="3071810"/>
              <a:ext cx="15716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4500562" y="3357562"/>
              <a:ext cx="15716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>
              <a:off x="4500562" y="3643314"/>
              <a:ext cx="15716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28 Conector recto de flecha"/>
          <p:cNvCxnSpPr/>
          <p:nvPr/>
        </p:nvCxnSpPr>
        <p:spPr>
          <a:xfrm>
            <a:off x="2071670" y="4929198"/>
            <a:ext cx="157163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41736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Tipos de asistente</a:t>
            </a:r>
            <a:endParaRPr lang="es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1785950"/>
          </a:xfrm>
        </p:spPr>
        <p:txBody>
          <a:bodyPr>
            <a:noAutofit/>
          </a:bodyPr>
          <a:lstStyle/>
          <a:p>
            <a:r>
              <a:rPr lang="es-MX" sz="3000" dirty="0"/>
              <a:t>Asistente animado (Estilo Windows)</a:t>
            </a:r>
          </a:p>
          <a:p>
            <a:pPr lvl="1"/>
            <a:r>
              <a:rPr lang="es-MX" sz="2600" dirty="0">
                <a:solidFill>
                  <a:srgbClr val="7030A0"/>
                </a:solidFill>
              </a:rPr>
              <a:t>Se cuenta con apoyo visual</a:t>
            </a:r>
          </a:p>
          <a:p>
            <a:pPr lvl="1"/>
            <a:r>
              <a:rPr lang="es-MX" sz="2600" dirty="0">
                <a:solidFill>
                  <a:srgbClr val="7030A0"/>
                </a:solidFill>
              </a:rPr>
              <a:t>Con base en asociación (similitud) entre  </a:t>
            </a:r>
            <a:r>
              <a:rPr lang="es-MX" sz="2600" i="1" dirty="0">
                <a:solidFill>
                  <a:srgbClr val="7030A0"/>
                </a:solidFill>
              </a:rPr>
              <a:t>q y </a:t>
            </a:r>
            <a:r>
              <a:rPr lang="es-MX" sz="2600" i="1" dirty="0" err="1">
                <a:solidFill>
                  <a:srgbClr val="7030A0"/>
                </a:solidFill>
              </a:rPr>
              <a:t>action</a:t>
            </a:r>
            <a:r>
              <a:rPr lang="es-MX" sz="2600" i="1" dirty="0">
                <a:solidFill>
                  <a:srgbClr val="7030A0"/>
                </a:solidFill>
              </a:rPr>
              <a:t> </a:t>
            </a:r>
            <a:r>
              <a:rPr lang="es-MX" sz="2600" i="1" dirty="0" err="1">
                <a:solidFill>
                  <a:srgbClr val="7030A0"/>
                </a:solidFill>
              </a:rPr>
              <a:t>name</a:t>
            </a:r>
            <a:endParaRPr lang="es-MX" sz="2600" i="1" dirty="0">
              <a:solidFill>
                <a:srgbClr val="7030A0"/>
              </a:solidFill>
            </a:endParaRPr>
          </a:p>
          <a:p>
            <a:pPr lvl="1"/>
            <a:r>
              <a:rPr lang="es-MX" sz="2600" dirty="0">
                <a:solidFill>
                  <a:srgbClr val="7030A0"/>
                </a:solidFill>
              </a:rPr>
              <a:t>Hay </a:t>
            </a:r>
            <a:r>
              <a:rPr lang="es-MX" sz="2600" i="1" dirty="0" err="1">
                <a:solidFill>
                  <a:srgbClr val="7030A0"/>
                </a:solidFill>
              </a:rPr>
              <a:t>executable</a:t>
            </a:r>
            <a:r>
              <a:rPr lang="es-MX" sz="2600" i="1" dirty="0">
                <a:solidFill>
                  <a:srgbClr val="7030A0"/>
                </a:solidFill>
              </a:rPr>
              <a:t> </a:t>
            </a:r>
            <a:r>
              <a:rPr lang="es-MX" sz="2600" i="1" dirty="0" err="1">
                <a:solidFill>
                  <a:srgbClr val="7030A0"/>
                </a:solidFill>
              </a:rPr>
              <a:t>actions</a:t>
            </a:r>
            <a:r>
              <a:rPr lang="es-MX" sz="2600" dirty="0">
                <a:solidFill>
                  <a:srgbClr val="7030A0"/>
                </a:solidFill>
              </a:rPr>
              <a:t> y </a:t>
            </a:r>
            <a:r>
              <a:rPr lang="es-MX" sz="2600" i="1" dirty="0" err="1">
                <a:solidFill>
                  <a:srgbClr val="7030A0"/>
                </a:solidFill>
              </a:rPr>
              <a:t>query</a:t>
            </a:r>
            <a:r>
              <a:rPr lang="es-MX" sz="2600" i="1" dirty="0">
                <a:solidFill>
                  <a:srgbClr val="7030A0"/>
                </a:solidFill>
              </a:rPr>
              <a:t> </a:t>
            </a:r>
            <a:r>
              <a:rPr lang="es-MX" sz="2600" i="1" dirty="0" err="1">
                <a:solidFill>
                  <a:srgbClr val="7030A0"/>
                </a:solidFill>
              </a:rPr>
              <a:t>actions</a:t>
            </a:r>
            <a:endParaRPr lang="es-MX" sz="2600" i="1" dirty="0">
              <a:solidFill>
                <a:srgbClr val="7030A0"/>
              </a:solidFill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1571604" y="4357694"/>
            <a:ext cx="5286412" cy="1785950"/>
            <a:chOff x="571472" y="4143380"/>
            <a:chExt cx="5286412" cy="1785950"/>
          </a:xfrm>
        </p:grpSpPr>
        <p:sp>
          <p:nvSpPr>
            <p:cNvPr id="6" name="5 Rectángulo"/>
            <p:cNvSpPr/>
            <p:nvPr/>
          </p:nvSpPr>
          <p:spPr>
            <a:xfrm>
              <a:off x="571472" y="4714884"/>
              <a:ext cx="1928826" cy="4286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q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3071802" y="4143380"/>
              <a:ext cx="1785950" cy="17859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ean1</a:t>
              </a:r>
            </a:p>
            <a:p>
              <a:pPr algn="ctr"/>
              <a:r>
                <a:rPr lang="es-MX" dirty="0">
                  <a:solidFill>
                    <a:schemeClr val="tx1"/>
                  </a:solidFill>
                </a:rPr>
                <a:t>ean2</a:t>
              </a:r>
            </a:p>
            <a:p>
              <a:pPr algn="ctr"/>
              <a:r>
                <a:rPr lang="es-MX" dirty="0">
                  <a:solidFill>
                    <a:schemeClr val="tx1"/>
                  </a:solidFill>
                </a:rPr>
                <a:t>…</a:t>
              </a:r>
            </a:p>
            <a:p>
              <a:pPr algn="ctr"/>
              <a:r>
                <a:rPr lang="es-MX" dirty="0">
                  <a:solidFill>
                    <a:schemeClr val="tx1"/>
                  </a:solidFill>
                </a:rPr>
                <a:t>qan1</a:t>
              </a:r>
            </a:p>
            <a:p>
              <a:pPr algn="ctr"/>
              <a:r>
                <a:rPr lang="es-MX" dirty="0">
                  <a:solidFill>
                    <a:schemeClr val="tx1"/>
                  </a:solidFill>
                </a:rPr>
                <a:t>qan2</a:t>
              </a:r>
            </a:p>
            <a:p>
              <a:pPr algn="ctr"/>
              <a:r>
                <a:rPr lang="es-MX" dirty="0">
                  <a:solidFill>
                    <a:schemeClr val="tx1"/>
                  </a:solidFill>
                </a:rPr>
                <a:t>…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8 Conector recto de flecha"/>
            <p:cNvCxnSpPr/>
            <p:nvPr/>
          </p:nvCxnSpPr>
          <p:spPr>
            <a:xfrm>
              <a:off x="4286248" y="4346677"/>
              <a:ext cx="15716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>
              <a:off x="4286248" y="4632429"/>
              <a:ext cx="15716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>
              <a:off x="4286248" y="5214950"/>
              <a:ext cx="15716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>
              <a:off x="4286248" y="5500702"/>
              <a:ext cx="15716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>
              <a:off x="2071670" y="4929198"/>
              <a:ext cx="1571636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41736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Tipos de asistente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00034" y="1785926"/>
            <a:ext cx="8229600" cy="757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Asistentes de búsqueda (sistemas de ayuda)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Búsqueda de </a:t>
            </a:r>
            <a:r>
              <a:rPr kumimoji="0" lang="es-MX" sz="26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</a:t>
            </a: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bloques de texto </a:t>
            </a:r>
            <a:r>
              <a:rPr kumimoji="0" lang="es-MX" sz="26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s-MX" sz="2600" b="0" i="1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600" dirty="0">
                <a:solidFill>
                  <a:srgbClr val="7030A0"/>
                </a:solidFill>
              </a:rPr>
              <a:t>Con base en asociación (similitud) entre </a:t>
            </a:r>
            <a:r>
              <a:rPr lang="es-MX" sz="2600" i="1" dirty="0">
                <a:solidFill>
                  <a:srgbClr val="7030A0"/>
                </a:solidFill>
              </a:rPr>
              <a:t>q</a:t>
            </a:r>
            <a:r>
              <a:rPr lang="es-MX" sz="2600" dirty="0">
                <a:solidFill>
                  <a:srgbClr val="7030A0"/>
                </a:solidFill>
              </a:rPr>
              <a:t> y bloque de texto </a:t>
            </a:r>
            <a:r>
              <a:rPr lang="es-MX" sz="2600" i="1" dirty="0">
                <a:solidFill>
                  <a:srgbClr val="7030A0"/>
                </a:solidFill>
              </a:rPr>
              <a:t>t</a:t>
            </a:r>
            <a:r>
              <a:rPr lang="es-MX" sz="2600" i="1" baseline="-25000" dirty="0">
                <a:solidFill>
                  <a:srgbClr val="7030A0"/>
                </a:solidFill>
              </a:rPr>
              <a:t>i</a:t>
            </a:r>
            <a:endParaRPr kumimoji="0" lang="es-MX" sz="2600" b="0" i="1" u="none" strike="noStrike" kern="1200" cap="none" spc="0" normalizeH="0" baseline="-2500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0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500034" y="4143380"/>
            <a:ext cx="8215370" cy="1571636"/>
            <a:chOff x="571472" y="3479094"/>
            <a:chExt cx="8215370" cy="1571636"/>
          </a:xfrm>
        </p:grpSpPr>
        <p:grpSp>
          <p:nvGrpSpPr>
            <p:cNvPr id="7" name="6 Grupo"/>
            <p:cNvGrpSpPr/>
            <p:nvPr/>
          </p:nvGrpSpPr>
          <p:grpSpPr>
            <a:xfrm>
              <a:off x="571472" y="3479094"/>
              <a:ext cx="8215370" cy="1571636"/>
              <a:chOff x="571472" y="4714884"/>
              <a:chExt cx="8215370" cy="1571636"/>
            </a:xfrm>
          </p:grpSpPr>
          <p:sp>
            <p:nvSpPr>
              <p:cNvPr id="5" name="4 Rectángulo"/>
              <p:cNvSpPr/>
              <p:nvPr/>
            </p:nvSpPr>
            <p:spPr>
              <a:xfrm>
                <a:off x="571472" y="5286388"/>
                <a:ext cx="1928826" cy="42862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tx1"/>
                    </a:solidFill>
                  </a:rPr>
                  <a:t>q</a:t>
                </a:r>
                <a:endParaRPr lang="es-E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5 Rectángulo"/>
              <p:cNvSpPr/>
              <p:nvPr/>
            </p:nvSpPr>
            <p:spPr>
              <a:xfrm>
                <a:off x="3143240" y="4714884"/>
                <a:ext cx="5643602" cy="157163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tx1"/>
                    </a:solidFill>
                  </a:rPr>
                  <a:t>t1 </a:t>
                </a:r>
                <a:r>
                  <a:rPr lang="es-MX" dirty="0" err="1">
                    <a:solidFill>
                      <a:schemeClr val="tx1"/>
                    </a:solidFill>
                  </a:rPr>
                  <a:t>t1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t1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t1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t1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t1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t1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t1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t1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t1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t1</a:t>
                </a:r>
                <a:endParaRPr lang="es-MX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s-MX" dirty="0">
                    <a:solidFill>
                      <a:schemeClr val="tx1"/>
                    </a:solidFill>
                  </a:rPr>
                  <a:t>t2 </a:t>
                </a:r>
                <a:r>
                  <a:rPr lang="es-MX" dirty="0" err="1">
                    <a:solidFill>
                      <a:schemeClr val="tx1"/>
                    </a:solidFill>
                  </a:rPr>
                  <a:t>t2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t2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t2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t2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t2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t2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t2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t2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t2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t2</a:t>
                </a:r>
                <a:endParaRPr lang="es-MX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s-MX" dirty="0">
                    <a:solidFill>
                      <a:schemeClr val="tx1"/>
                    </a:solidFill>
                  </a:rPr>
                  <a:t>t3 </a:t>
                </a:r>
                <a:r>
                  <a:rPr lang="es-MX" dirty="0" err="1">
                    <a:solidFill>
                      <a:schemeClr val="tx1"/>
                    </a:solidFill>
                  </a:rPr>
                  <a:t>t3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t3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t3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t3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t3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t3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t3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t3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t3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t3</a:t>
                </a:r>
                <a:endParaRPr lang="es-MX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s-MX" dirty="0">
                    <a:solidFill>
                      <a:schemeClr val="tx1"/>
                    </a:solidFill>
                  </a:rPr>
                  <a:t>t4 </a:t>
                </a:r>
                <a:r>
                  <a:rPr lang="es-MX" dirty="0" err="1">
                    <a:solidFill>
                      <a:schemeClr val="tx1"/>
                    </a:solidFill>
                  </a:rPr>
                  <a:t>t4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t4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t4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t4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t4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t4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t4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t4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t4</a:t>
                </a:r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dirty="0" err="1">
                    <a:solidFill>
                      <a:schemeClr val="tx1"/>
                    </a:solidFill>
                  </a:rPr>
                  <a:t>t4</a:t>
                </a:r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" name="7 Conector recto de flecha"/>
            <p:cNvCxnSpPr/>
            <p:nvPr/>
          </p:nvCxnSpPr>
          <p:spPr>
            <a:xfrm>
              <a:off x="2214546" y="4286256"/>
              <a:ext cx="1571636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41736"/>
          </a:xfrm>
        </p:spPr>
        <p:txBody>
          <a:bodyPr/>
          <a:lstStyle/>
          <a:p>
            <a:pPr algn="ctr"/>
            <a:r>
              <a:rPr lang="es-MX" dirty="0"/>
              <a:t>Consejos de diseño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Aplicar varias fases de clasificación o similitud</a:t>
            </a:r>
          </a:p>
          <a:p>
            <a:r>
              <a:rPr lang="es-MX" dirty="0"/>
              <a:t>Desambiguar o hilar más fino usando otros mecanismos de representación del conocimiento, </a:t>
            </a:r>
            <a:r>
              <a:rPr lang="es-MX" dirty="0" err="1"/>
              <a:t>p.e</a:t>
            </a:r>
            <a:r>
              <a:rPr lang="es-MX" dirty="0"/>
              <a:t>., redes semánticas</a:t>
            </a:r>
          </a:p>
          <a:p>
            <a:pPr lvl="1"/>
            <a:r>
              <a:rPr lang="es-MX" dirty="0"/>
              <a:t>Por ejemplo: cuando, dónde</a:t>
            </a:r>
          </a:p>
          <a:p>
            <a:pPr marL="457200" lvl="1" indent="0">
              <a:buNone/>
            </a:pPr>
            <a:endParaRPr lang="es-MX" dirty="0"/>
          </a:p>
          <a:p>
            <a:r>
              <a:rPr lang="es-MX" dirty="0"/>
              <a:t>Conversación: máquina de estados</a:t>
            </a:r>
          </a:p>
          <a:p>
            <a:r>
              <a:rPr lang="es-MX" dirty="0"/>
              <a:t>Al final es un trabajo algorítmico</a:t>
            </a:r>
            <a:endParaRPr lang="es-ES" dirty="0"/>
          </a:p>
        </p:txBody>
      </p:sp>
      <p:grpSp>
        <p:nvGrpSpPr>
          <p:cNvPr id="13" name="12 Grupo"/>
          <p:cNvGrpSpPr/>
          <p:nvPr/>
        </p:nvGrpSpPr>
        <p:grpSpPr>
          <a:xfrm>
            <a:off x="5948979" y="3414675"/>
            <a:ext cx="3035265" cy="1867330"/>
            <a:chOff x="6444208" y="3471761"/>
            <a:chExt cx="2664295" cy="1680397"/>
          </a:xfrm>
        </p:grpSpPr>
        <p:cxnSp>
          <p:nvCxnSpPr>
            <p:cNvPr id="5" name="4 Conector recto de flecha"/>
            <p:cNvCxnSpPr/>
            <p:nvPr/>
          </p:nvCxnSpPr>
          <p:spPr>
            <a:xfrm flipV="1">
              <a:off x="7184045" y="3678810"/>
              <a:ext cx="936104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5 CuadroTexto"/>
            <p:cNvSpPr txBox="1"/>
            <p:nvPr/>
          </p:nvSpPr>
          <p:spPr>
            <a:xfrm>
              <a:off x="6444208" y="422108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srgbClr val="C00000"/>
                  </a:solidFill>
                </a:rPr>
                <a:t>fresas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910801" y="3675493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chemeClr val="accent6">
                      <a:lumMod val="75000"/>
                    </a:schemeClr>
                  </a:solidFill>
                </a:rPr>
                <a:t>cuando</a:t>
              </a:r>
            </a:p>
          </p:txBody>
        </p:sp>
        <p:cxnSp>
          <p:nvCxnSpPr>
            <p:cNvPr id="8" name="7 Conector recto de flecha"/>
            <p:cNvCxnSpPr/>
            <p:nvPr/>
          </p:nvCxnSpPr>
          <p:spPr>
            <a:xfrm>
              <a:off x="7236296" y="4560418"/>
              <a:ext cx="936104" cy="3178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9 CuadroTexto"/>
            <p:cNvSpPr txBox="1"/>
            <p:nvPr/>
          </p:nvSpPr>
          <p:spPr>
            <a:xfrm>
              <a:off x="6938410" y="4598160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chemeClr val="accent6">
                      <a:lumMod val="75000"/>
                    </a:schemeClr>
                  </a:solidFill>
                </a:rPr>
                <a:t>donde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8169455" y="3471761"/>
              <a:ext cx="905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srgbClr val="C00000"/>
                  </a:solidFill>
                </a:rPr>
                <a:t>Verano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8172400" y="4782826"/>
              <a:ext cx="936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srgbClr val="C00000"/>
                  </a:solidFill>
                </a:rPr>
                <a:t>Zamora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289"/>
            <a:ext cx="9143999" cy="941736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Evaluación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6295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91" y="2564904"/>
            <a:ext cx="6230268" cy="334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9552" y="61653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solidFill>
                  <a:srgbClr val="00B050"/>
                </a:solidFill>
              </a:rPr>
              <a:t>La respuesta del sistema es una hipótesis vs la realidad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281553" y="5661248"/>
            <a:ext cx="249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(Guzmán Cabrera 09, Tesis UPV)</a:t>
            </a:r>
          </a:p>
        </p:txBody>
      </p:sp>
    </p:spTree>
    <p:extLst>
      <p:ext uri="{BB962C8B-B14F-4D97-AF65-F5344CB8AC3E}">
        <p14:creationId xmlns:p14="http://schemas.microsoft.com/office/powerpoint/2010/main" val="2332505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1284"/>
            <a:ext cx="9143999" cy="941736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Precisión y cobertura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4009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012160" y="5589240"/>
            <a:ext cx="249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(Guzmán Cabrera 09, Tesis UPV)</a:t>
            </a:r>
          </a:p>
        </p:txBody>
      </p:sp>
    </p:spTree>
    <p:extLst>
      <p:ext uri="{BB962C8B-B14F-4D97-AF65-F5344CB8AC3E}">
        <p14:creationId xmlns:p14="http://schemas.microsoft.com/office/powerpoint/2010/main" val="321005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Aprendizaje Automático (ML)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902864"/>
            <a:ext cx="87763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Al </a:t>
            </a:r>
            <a:r>
              <a:rPr lang="en-US" sz="3200" dirty="0" err="1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algoritmo</a:t>
            </a:r>
            <a:r>
              <a:rPr lang="en-US" sz="3200" dirty="0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aprendizaje</a:t>
            </a:r>
            <a:r>
              <a:rPr lang="en-US" sz="3200" dirty="0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se le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proporciona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un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conjunto de entrada 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con las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correspondientes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salidas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correctas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y a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partir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éstas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el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algoritmo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aprende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comparando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su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salida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con la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correcta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con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esto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sabe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el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error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luego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entonces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se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modifica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para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corregir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(Araujo, 2006).</a:t>
            </a:r>
          </a:p>
          <a:p>
            <a:pPr algn="just"/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Un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ejemplo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este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aprendizaje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es la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categorización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automática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texto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13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41736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Exactitud y especificidad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624013"/>
            <a:ext cx="73723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868144" y="5661248"/>
            <a:ext cx="249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(Guzmán Cabrera 09, Tesis UPV)</a:t>
            </a:r>
          </a:p>
        </p:txBody>
      </p:sp>
    </p:spTree>
    <p:extLst>
      <p:ext uri="{BB962C8B-B14F-4D97-AF65-F5344CB8AC3E}">
        <p14:creationId xmlns:p14="http://schemas.microsoft.com/office/powerpoint/2010/main" val="2193231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Montserrat" panose="00000500000000000000" pitchFamily="2" charset="0"/>
              </a:rPr>
              <a:t>¿Preguntas?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0" y="2105247"/>
            <a:ext cx="9144000" cy="2902688"/>
          </a:xfrm>
        </p:spPr>
        <p:txBody>
          <a:bodyPr/>
          <a:lstStyle/>
          <a:p>
            <a:r>
              <a:rPr lang="es-ES_tradnl" sz="3600" dirty="0">
                <a:solidFill>
                  <a:schemeClr val="tx1"/>
                </a:solidFill>
                <a:latin typeface="Montserrat" panose="00000500000000000000" pitchFamily="2" charset="0"/>
              </a:rPr>
              <a:t>¡Muchas Gracias!</a:t>
            </a:r>
          </a:p>
          <a:p>
            <a:endParaRPr lang="es-ES_tradnl" sz="3600" dirty="0">
              <a:latin typeface="Montserrat" panose="00000500000000000000" pitchFamily="2" charset="0"/>
            </a:endParaRPr>
          </a:p>
          <a:p>
            <a:r>
              <a:rPr lang="es-ES_tradnl" sz="3600" dirty="0">
                <a:latin typeface="Montserrat" panose="00000500000000000000" pitchFamily="2" charset="0"/>
                <a:hlinkClick r:id="rId3"/>
              </a:rPr>
              <a:t>juan.or@morelia.tecnm.mx</a:t>
            </a:r>
            <a:endParaRPr lang="es-ES_tradnl" sz="3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2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Aprendizaje No Supervisado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902864"/>
            <a:ext cx="87763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El </a:t>
            </a:r>
            <a:r>
              <a:rPr lang="en-US" sz="3200" dirty="0" err="1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algoritmo</a:t>
            </a:r>
            <a:r>
              <a:rPr lang="en-US" sz="3200" dirty="0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aprendizaje</a:t>
            </a:r>
            <a:r>
              <a:rPr lang="en-US" sz="3200" dirty="0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no</a:t>
            </a:r>
            <a:r>
              <a:rPr lang="en-US" sz="3200" dirty="0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se le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proporciona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un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conjunto de entrada 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con las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correspondientes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salidas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correctas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por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lo que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el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algoritmo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aprende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tratando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encontrar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relaciones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patrones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entre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los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datos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luego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entonces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un expert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humano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retroalimenta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el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aprendizaje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Un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ejemplo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este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aprendizaje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es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el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agrupamiento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(clustering)</a:t>
            </a:r>
          </a:p>
        </p:txBody>
      </p:sp>
    </p:spTree>
    <p:extLst>
      <p:ext uri="{BB962C8B-B14F-4D97-AF65-F5344CB8AC3E}">
        <p14:creationId xmlns:p14="http://schemas.microsoft.com/office/powerpoint/2010/main" val="129667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Aprendizaje Semi-Supervisado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902864"/>
            <a:ext cx="877635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Surge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como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consecuencia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 la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dificultad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que se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tiene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para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obtener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las </a:t>
            </a:r>
            <a:r>
              <a:rPr lang="en-US" sz="3200" dirty="0" err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instancias</a:t>
            </a: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etiquetadas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reueridas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por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los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métodos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supervisados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ya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que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estás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deben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 ser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etiquetadas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por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un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experto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forma manual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convirtiéondose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un </a:t>
            </a:r>
            <a:r>
              <a:rPr lang="en-US" sz="3200" dirty="0" err="1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trabajo</a:t>
            </a:r>
            <a:r>
              <a:rPr lang="en-US" sz="3200" dirty="0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tedioso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 </a:t>
            </a:r>
            <a:r>
              <a:rPr lang="en-US" sz="3200" dirty="0" err="1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consumiendo</a:t>
            </a:r>
            <a:r>
              <a:rPr lang="en-US" sz="3200" dirty="0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mucho</a:t>
            </a:r>
            <a:r>
              <a:rPr lang="en-US" sz="3200" dirty="0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tiempo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luego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entonces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además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requerir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un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especialista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del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área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que se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quiere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llevar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cabo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categorización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con lo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cual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un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cambio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área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require de un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cambio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experto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78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Aprendizaje Semi-Supervisado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902864"/>
            <a:ext cx="87763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Se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utiliza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generalmente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una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colección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limtada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instancias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etiquetadas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las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cuales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son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utilizadas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por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el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sistema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categorización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para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su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vez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etiquetar</a:t>
            </a:r>
            <a:r>
              <a:rPr lang="en-US" sz="3200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un </a:t>
            </a: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conjunto de </a:t>
            </a:r>
            <a:r>
              <a:rPr lang="en-US" sz="3200" dirty="0" err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objetos</a:t>
            </a: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no </a:t>
            </a:r>
            <a:r>
              <a:rPr lang="en-US" sz="3200" dirty="0" err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etiquetados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. Las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instancias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no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etiquetadas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seleccionadas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son </a:t>
            </a:r>
            <a:r>
              <a:rPr lang="en-US" sz="3200" dirty="0" err="1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incorporadas</a:t>
            </a:r>
            <a:r>
              <a:rPr lang="en-US" sz="3200" dirty="0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al conjunto de </a:t>
            </a:r>
            <a:r>
              <a:rPr lang="en-US" sz="3200" dirty="0" err="1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entrenamiento</a:t>
            </a:r>
            <a:r>
              <a:rPr lang="en-US" sz="3200" dirty="0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y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por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lo tanto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utilizadas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para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seguir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aprendiendo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674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Categorización-Clasificación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902864"/>
            <a:ext cx="87763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Es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una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tarea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básica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el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análisis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datos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el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reconocimiento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patrones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. La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categorización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es la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tarea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cual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un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conjunto de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objetos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son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ubicados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dentro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un conjunto de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categorías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previamente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definidas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utilizando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información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etiquetada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como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entrenamiento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este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caso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un </a:t>
            </a:r>
            <a:r>
              <a:rPr lang="en-US" sz="3200" dirty="0" err="1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objeto</a:t>
            </a:r>
            <a:r>
              <a:rPr lang="en-US" sz="3200" dirty="0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puede</a:t>
            </a:r>
            <a:r>
              <a:rPr lang="en-US" sz="3200" dirty="0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pertenecer</a:t>
            </a:r>
            <a:r>
              <a:rPr lang="en-US" sz="3200" dirty="0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una</a:t>
            </a:r>
            <a:r>
              <a:rPr lang="en-US" sz="3200" dirty="0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categoría</a:t>
            </a:r>
            <a:r>
              <a:rPr lang="en-US" sz="3200" dirty="0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a </a:t>
            </a:r>
            <a:r>
              <a:rPr lang="en-US" sz="3200" dirty="0" err="1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más</a:t>
            </a:r>
            <a:r>
              <a:rPr lang="en-US" sz="3200" dirty="0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una</a:t>
            </a:r>
            <a:r>
              <a:rPr lang="en-US" sz="3200" dirty="0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o a </a:t>
            </a:r>
            <a:r>
              <a:rPr lang="en-US" sz="3200" dirty="0" err="1">
                <a:solidFill>
                  <a:srgbClr val="00B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ninguna</a:t>
            </a:r>
            <a:r>
              <a:rPr lang="en-US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 (Di Nunzio, 2009)</a:t>
            </a:r>
          </a:p>
        </p:txBody>
      </p:sp>
    </p:spTree>
    <p:extLst>
      <p:ext uri="{BB962C8B-B14F-4D97-AF65-F5344CB8AC3E}">
        <p14:creationId xmlns:p14="http://schemas.microsoft.com/office/powerpoint/2010/main" val="391930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39"/>
            <a:ext cx="9144000" cy="926977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Función </a:t>
            </a:r>
            <a:r>
              <a:rPr lang="es-MX" dirty="0" err="1"/>
              <a:t>categorizador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980728"/>
            <a:ext cx="8715436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4" y="4581128"/>
            <a:ext cx="84105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17 Grupo"/>
          <p:cNvGrpSpPr/>
          <p:nvPr/>
        </p:nvGrpSpPr>
        <p:grpSpPr>
          <a:xfrm>
            <a:off x="1500166" y="3429000"/>
            <a:ext cx="6863590" cy="936104"/>
            <a:chOff x="1500166" y="3429000"/>
            <a:chExt cx="6062885" cy="936104"/>
          </a:xfrm>
        </p:grpSpPr>
        <p:sp>
          <p:nvSpPr>
            <p:cNvPr id="3" name="2 Rectángulo redondeado"/>
            <p:cNvSpPr/>
            <p:nvPr/>
          </p:nvSpPr>
          <p:spPr>
            <a:xfrm>
              <a:off x="3076365" y="3429000"/>
              <a:ext cx="2880320" cy="9361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4114062" y="3691141"/>
              <a:ext cx="1172317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dirty="0" err="1"/>
                <a:t>cat</a:t>
              </a:r>
              <a:r>
                <a:rPr lang="es-MX" dirty="0"/>
                <a:t> (</a:t>
              </a:r>
              <a:r>
                <a:rPr lang="es-MX" dirty="0" err="1"/>
                <a:t>i,c</a:t>
              </a:r>
              <a:r>
                <a:rPr lang="es-MX" dirty="0"/>
                <a:t>) ?</a:t>
              </a:r>
            </a:p>
          </p:txBody>
        </p:sp>
        <p:sp>
          <p:nvSpPr>
            <p:cNvPr id="5" name="4 Rectángulo redondeado"/>
            <p:cNvSpPr/>
            <p:nvPr/>
          </p:nvSpPr>
          <p:spPr>
            <a:xfrm>
              <a:off x="2000232" y="3571876"/>
              <a:ext cx="428628" cy="42862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c</a:t>
              </a:r>
            </a:p>
          </p:txBody>
        </p:sp>
        <p:cxnSp>
          <p:nvCxnSpPr>
            <p:cNvPr id="7" name="6 Conector recto de flecha"/>
            <p:cNvCxnSpPr/>
            <p:nvPr/>
          </p:nvCxnSpPr>
          <p:spPr>
            <a:xfrm>
              <a:off x="2212269" y="3897052"/>
              <a:ext cx="2016224" cy="101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Esquina doblada"/>
            <p:cNvSpPr/>
            <p:nvPr/>
          </p:nvSpPr>
          <p:spPr>
            <a:xfrm>
              <a:off x="1500166" y="3571876"/>
              <a:ext cx="432048" cy="442161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i</a:t>
              </a:r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 flipV="1">
              <a:off x="5429256" y="3907165"/>
              <a:ext cx="1269699" cy="219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CuadroTexto"/>
            <p:cNvSpPr txBox="1"/>
            <p:nvPr/>
          </p:nvSpPr>
          <p:spPr>
            <a:xfrm>
              <a:off x="6914979" y="3722499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 {T,F}</a:t>
              </a:r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5868144" y="6426001"/>
            <a:ext cx="249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(Guzmán Cabrera 09, Tesis UPV)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183"/>
            <a:ext cx="9143999" cy="941736"/>
          </a:xfrm>
        </p:spPr>
        <p:txBody>
          <a:bodyPr/>
          <a:lstStyle/>
          <a:p>
            <a:pPr algn="ctr"/>
            <a:r>
              <a:rPr lang="es-MX" dirty="0"/>
              <a:t>Entrenamiento</a:t>
            </a:r>
            <a:endParaRPr lang="es-ES" sz="3600" dirty="0"/>
          </a:p>
        </p:txBody>
      </p:sp>
      <p:grpSp>
        <p:nvGrpSpPr>
          <p:cNvPr id="5" name="4 Grupo"/>
          <p:cNvGrpSpPr/>
          <p:nvPr/>
        </p:nvGrpSpPr>
        <p:grpSpPr>
          <a:xfrm>
            <a:off x="348694" y="1268760"/>
            <a:ext cx="8534400" cy="4819650"/>
            <a:chOff x="348694" y="1268760"/>
            <a:chExt cx="8534400" cy="48196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8694" y="1268760"/>
              <a:ext cx="8534400" cy="481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3 Rectángulo redondeado"/>
            <p:cNvSpPr/>
            <p:nvPr/>
          </p:nvSpPr>
          <p:spPr>
            <a:xfrm>
              <a:off x="2627784" y="4437112"/>
              <a:ext cx="4608512" cy="504056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6084168" y="5934521"/>
            <a:ext cx="249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(Guzmán Cabrera 09, Tesis UPV)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62DFFDA11CBF4B9C31C05E5AD73571" ma:contentTypeVersion="4" ma:contentTypeDescription="Crear nuevo documento." ma:contentTypeScope="" ma:versionID="c3bdc8cc52c989f4fb79ebd3889ac6b5">
  <xsd:schema xmlns:xsd="http://www.w3.org/2001/XMLSchema" xmlns:xs="http://www.w3.org/2001/XMLSchema" xmlns:p="http://schemas.microsoft.com/office/2006/metadata/properties" xmlns:ns2="23422e02-0f12-4143-8163-0ad3c9b333e3" targetNamespace="http://schemas.microsoft.com/office/2006/metadata/properties" ma:root="true" ma:fieldsID="59f8015a6d88873a45919ec1d4ca2482" ns2:_="">
    <xsd:import namespace="23422e02-0f12-4143-8163-0ad3c9b33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22e02-0f12-4143-8163-0ad3c9b33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F0AB06-F941-4B22-8356-F294269A5D5E}"/>
</file>

<file path=customXml/itemProps2.xml><?xml version="1.0" encoding="utf-8"?>
<ds:datastoreItem xmlns:ds="http://schemas.openxmlformats.org/officeDocument/2006/customXml" ds:itemID="{626E9BD8-72BC-42C9-B534-BD8EC8FBF4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8B82EB-457B-4E5F-8EE0-7A3082C2311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20048</TotalTime>
  <Words>1780</Words>
  <Application>Microsoft Macintosh PowerPoint</Application>
  <PresentationFormat>Presentación en pantalla (4:3)</PresentationFormat>
  <Paragraphs>135</Paragraphs>
  <Slides>31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1" baseType="lpstr">
      <vt:lpstr>Arial</vt:lpstr>
      <vt:lpstr>Calibri</vt:lpstr>
      <vt:lpstr>EurekaSans-Light</vt:lpstr>
      <vt:lpstr>Montserrat</vt:lpstr>
      <vt:lpstr>Soberana Sans Light</vt:lpstr>
      <vt:lpstr>Symbol</vt:lpstr>
      <vt:lpstr>Times New Roman</vt:lpstr>
      <vt:lpstr>Verdana</vt:lpstr>
      <vt:lpstr>Wingdings</vt:lpstr>
      <vt:lpstr>Office Theme</vt:lpstr>
      <vt:lpstr>Presentación de PowerPoint</vt:lpstr>
      <vt:lpstr>Aprendizaje Automático (ML)</vt:lpstr>
      <vt:lpstr>Aprendizaje Automático (ML)</vt:lpstr>
      <vt:lpstr>Aprendizaje No Supervisado</vt:lpstr>
      <vt:lpstr>Aprendizaje Semi-Supervisado</vt:lpstr>
      <vt:lpstr>Aprendizaje Semi-Supervisado</vt:lpstr>
      <vt:lpstr>Categorización-Clasificación</vt:lpstr>
      <vt:lpstr>Función categorizador</vt:lpstr>
      <vt:lpstr>Entrenamiento</vt:lpstr>
      <vt:lpstr>Paradigmas de categorización</vt:lpstr>
      <vt:lpstr>Pre-procesamiento de documentos</vt:lpstr>
      <vt:lpstr>Pre-procesamiento de documentos</vt:lpstr>
      <vt:lpstr>Lemmatization and stemming</vt:lpstr>
      <vt:lpstr>Indexado</vt:lpstr>
      <vt:lpstr>Importancia de los términos</vt:lpstr>
      <vt:lpstr>Ponderado booleano y ft</vt:lpstr>
      <vt:lpstr>tf-idf (term freq.–inverse document freq)</vt:lpstr>
      <vt:lpstr>Ponderado por frecuencia normalizada</vt:lpstr>
      <vt:lpstr>Dimensionalidad</vt:lpstr>
      <vt:lpstr>Reducción por umbral de frecuencia</vt:lpstr>
      <vt:lpstr>Ley de Zipf</vt:lpstr>
      <vt:lpstr>Modelo espacio vectorial</vt:lpstr>
      <vt:lpstr>Cálculo de similitud</vt:lpstr>
      <vt:lpstr>Tipos de asistente</vt:lpstr>
      <vt:lpstr>Tipos de asistente</vt:lpstr>
      <vt:lpstr>Tipos de asistente</vt:lpstr>
      <vt:lpstr>Consejos de diseño</vt:lpstr>
      <vt:lpstr>Evaluación</vt:lpstr>
      <vt:lpstr>Precisión y cobertura</vt:lpstr>
      <vt:lpstr>Exactitud y especificidad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Olivares Rojas</dc:creator>
  <cp:lastModifiedBy>Juan Carlos Olivares Rojas</cp:lastModifiedBy>
  <cp:revision>2930</cp:revision>
  <cp:lastPrinted>2017-12-05T14:11:13Z</cp:lastPrinted>
  <dcterms:modified xsi:type="dcterms:W3CDTF">2023-09-11T02:06:37Z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15.0027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47</vt:i4>
  </property>
  <property fmtid="{D5CDD505-2E9C-101B-9397-08002B2CF9AE}" pid="12" name="ContentTypeId">
    <vt:lpwstr>0x010100DF62DFFDA11CBF4B9C31C05E5AD73571</vt:lpwstr>
  </property>
</Properties>
</file>