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668" r:id="rId5"/>
    <p:sldId id="258" r:id="rId6"/>
    <p:sldId id="285" r:id="rId7"/>
    <p:sldId id="259" r:id="rId8"/>
    <p:sldId id="260" r:id="rId9"/>
    <p:sldId id="2430" r:id="rId10"/>
    <p:sldId id="2431" r:id="rId11"/>
    <p:sldId id="288" r:id="rId12"/>
    <p:sldId id="289" r:id="rId13"/>
    <p:sldId id="2432" r:id="rId14"/>
    <p:sldId id="290" r:id="rId15"/>
    <p:sldId id="2433" r:id="rId16"/>
    <p:sldId id="2434" r:id="rId17"/>
    <p:sldId id="2435" r:id="rId18"/>
    <p:sldId id="295" r:id="rId19"/>
    <p:sldId id="262" r:id="rId20"/>
    <p:sldId id="2436" r:id="rId21"/>
    <p:sldId id="293" r:id="rId22"/>
    <p:sldId id="294" r:id="rId23"/>
    <p:sldId id="2437" r:id="rId24"/>
    <p:sldId id="266" r:id="rId25"/>
    <p:sldId id="2438" r:id="rId26"/>
    <p:sldId id="2439" r:id="rId27"/>
    <p:sldId id="2440" r:id="rId28"/>
    <p:sldId id="267" r:id="rId29"/>
    <p:sldId id="268" r:id="rId30"/>
    <p:sldId id="269" r:id="rId31"/>
    <p:sldId id="270" r:id="rId32"/>
    <p:sldId id="272" r:id="rId33"/>
    <p:sldId id="271" r:id="rId34"/>
    <p:sldId id="2441" r:id="rId35"/>
    <p:sldId id="273" r:id="rId36"/>
    <p:sldId id="274" r:id="rId37"/>
    <p:sldId id="275" r:id="rId38"/>
    <p:sldId id="278" r:id="rId39"/>
    <p:sldId id="280" r:id="rId40"/>
    <p:sldId id="279" r:id="rId41"/>
    <p:sldId id="2442" r:id="rId42"/>
    <p:sldId id="2443" r:id="rId43"/>
    <p:sldId id="2444" r:id="rId44"/>
    <p:sldId id="514" r:id="rId45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2925"/>
  </p:normalViewPr>
  <p:slideViewPr>
    <p:cSldViewPr snapToGrid="0" snapToObjects="1">
      <p:cViewPr varScale="1">
        <p:scale>
          <a:sx n="119" d="100"/>
          <a:sy n="119" d="100"/>
        </p:scale>
        <p:origin x="2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02/10/23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2/10/23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eekflare.com/chatbot-development-frameworks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ialogflow.com/docs/reference/system-entities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alogflow.com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_4fIis7tk&amp;list=PLNFW8ILGSUPtTo063Z190StJ0wDNutTFb&amp;index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Modelado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de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Diálogo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: Chatbots</a:t>
            </a: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Octubre </a:t>
            </a: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2023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401559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6" descr="image">
            <a:extLst>
              <a:ext uri="{FF2B5EF4-FFF2-40B4-BE49-F238E27FC236}">
                <a16:creationId xmlns:a16="http://schemas.microsoft.com/office/drawing/2014/main" id="{76CAC194-D1EF-EC94-EB85-921DB3F5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06" y="23498"/>
            <a:ext cx="2063130" cy="12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1561A9-BCEF-496C-C32D-4281ACB32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5374" cy="14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11219"/>
            <a:ext cx="9143999" cy="941736"/>
          </a:xfrm>
        </p:spPr>
        <p:txBody>
          <a:bodyPr>
            <a:normAutofit fontScale="90000"/>
          </a:bodyPr>
          <a:lstStyle/>
          <a:p>
            <a:r>
              <a:rPr lang="es-MX" dirty="0"/>
              <a:t>Intenciones de comunicación: </a:t>
            </a:r>
            <a:r>
              <a:rPr lang="es-MX" dirty="0" err="1"/>
              <a:t>Intents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" y="1412776"/>
            <a:ext cx="8229600" cy="3340968"/>
          </a:xfrm>
        </p:spPr>
        <p:txBody>
          <a:bodyPr/>
          <a:lstStyle/>
          <a:p>
            <a:r>
              <a:rPr lang="es-MX" dirty="0"/>
              <a:t>Un </a:t>
            </a:r>
            <a:r>
              <a:rPr lang="es-MX" b="1" dirty="0" err="1">
                <a:solidFill>
                  <a:schemeClr val="accent6">
                    <a:lumMod val="75000"/>
                  </a:schemeClr>
                </a:solidFill>
              </a:rPr>
              <a:t>intent</a:t>
            </a:r>
            <a:r>
              <a:rPr lang="es-MX" dirty="0"/>
              <a:t> es una iniciativa de comunicación específica de un usuario hacia un agente. </a:t>
            </a:r>
          </a:p>
          <a:p>
            <a:pPr lvl="1"/>
            <a:r>
              <a:rPr lang="es-MX" dirty="0"/>
              <a:t>Una iniciativa se compone de un conjunto de oraciones con ligeras variaciones, </a:t>
            </a:r>
            <a:r>
              <a:rPr lang="es-MX" dirty="0" err="1"/>
              <a:t>p.e</a:t>
            </a:r>
            <a:r>
              <a:rPr lang="es-MX" dirty="0"/>
              <a:t>.,</a:t>
            </a:r>
          </a:p>
          <a:p>
            <a:pPr lvl="2"/>
            <a:r>
              <a:rPr lang="es-MX" dirty="0"/>
              <a:t>Enciente luz del pasillo</a:t>
            </a:r>
          </a:p>
          <a:p>
            <a:pPr lvl="2"/>
            <a:r>
              <a:rPr lang="es-MX" dirty="0"/>
              <a:t>Prende por favor luz del </a:t>
            </a:r>
            <a:r>
              <a:rPr lang="es-MX" dirty="0" err="1"/>
              <a:t>pasillote</a:t>
            </a:r>
            <a:endParaRPr lang="es-MX" dirty="0"/>
          </a:p>
          <a:p>
            <a:pPr lvl="2"/>
            <a:r>
              <a:rPr lang="es-MX" dirty="0"/>
              <a:t>La luz del pasillito ponerla en encendido</a:t>
            </a:r>
          </a:p>
          <a:p>
            <a:endParaRPr lang="es-MX" dirty="0"/>
          </a:p>
        </p:txBody>
      </p:sp>
      <p:sp>
        <p:nvSpPr>
          <p:cNvPr id="5" name="4 Cara sonriente"/>
          <p:cNvSpPr/>
          <p:nvPr/>
        </p:nvSpPr>
        <p:spPr>
          <a:xfrm>
            <a:off x="5652120" y="4746302"/>
            <a:ext cx="720080" cy="1925492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derecha"/>
          <p:cNvSpPr/>
          <p:nvPr/>
        </p:nvSpPr>
        <p:spPr>
          <a:xfrm>
            <a:off x="1714480" y="4781560"/>
            <a:ext cx="3207421" cy="1023485"/>
          </a:xfrm>
          <a:prstGeom prst="rightArrow">
            <a:avLst>
              <a:gd name="adj1" fmla="val 7160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Enciende luz del pasillo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Prende por favor luz del </a:t>
            </a:r>
            <a:r>
              <a:rPr lang="es-MX" sz="1200" dirty="0" err="1">
                <a:solidFill>
                  <a:schemeClr val="tx1"/>
                </a:solidFill>
              </a:rPr>
              <a:t>pasillote</a:t>
            </a:r>
            <a:endParaRPr lang="es-MX" sz="1200" dirty="0">
              <a:solidFill>
                <a:schemeClr val="tx1"/>
              </a:solidFill>
            </a:endParaRP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La luz del pasillito ponerla en encendido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2339752" y="5744306"/>
            <a:ext cx="3240360" cy="937672"/>
          </a:xfrm>
          <a:prstGeom prst="rightArrow">
            <a:avLst>
              <a:gd name="adj1" fmla="val 72944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Apaga motor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Termina motor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El motorcito, apágalo</a:t>
            </a:r>
          </a:p>
        </p:txBody>
      </p:sp>
    </p:spTree>
    <p:extLst>
      <p:ext uri="{BB962C8B-B14F-4D97-AF65-F5344CB8AC3E}">
        <p14:creationId xmlns:p14="http://schemas.microsoft.com/office/powerpoint/2010/main" val="396904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49333"/>
            <a:ext cx="9143999" cy="941736"/>
          </a:xfrm>
        </p:spPr>
        <p:txBody>
          <a:bodyPr>
            <a:normAutofit fontScale="90000"/>
          </a:bodyPr>
          <a:lstStyle/>
          <a:p>
            <a:r>
              <a:rPr lang="es-MX" dirty="0"/>
              <a:t>Intenciones de comunicación: </a:t>
            </a:r>
            <a:r>
              <a:rPr lang="es-MX" dirty="0" err="1"/>
              <a:t>Intents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es-MX" dirty="0"/>
              <a:t>Un </a:t>
            </a:r>
            <a:r>
              <a:rPr lang="es-MX" dirty="0" err="1"/>
              <a:t>Intent</a:t>
            </a:r>
            <a:r>
              <a:rPr lang="es-MX" dirty="0"/>
              <a:t> se compone de:</a:t>
            </a:r>
          </a:p>
          <a:p>
            <a:pPr lvl="1"/>
            <a:r>
              <a:rPr lang="es-MX" dirty="0"/>
              <a:t>Nombre</a:t>
            </a:r>
          </a:p>
          <a:p>
            <a:pPr lvl="1"/>
            <a:r>
              <a:rPr lang="es-MX" dirty="0"/>
              <a:t>Contexto</a:t>
            </a:r>
          </a:p>
          <a:p>
            <a:pPr lvl="1"/>
            <a:r>
              <a:rPr lang="es-MX" dirty="0"/>
              <a:t>Definición de evento (nombre de “señal” para la integración con </a:t>
            </a:r>
            <a:r>
              <a:rPr lang="es-MX" dirty="0" err="1"/>
              <a:t>sw</a:t>
            </a:r>
            <a:r>
              <a:rPr lang="es-MX" dirty="0"/>
              <a:t> externo)</a:t>
            </a:r>
          </a:p>
          <a:p>
            <a:pPr lvl="1"/>
            <a:r>
              <a:rPr lang="es-MX" dirty="0"/>
              <a:t>Frases de entrenamiento</a:t>
            </a:r>
          </a:p>
          <a:p>
            <a:pPr lvl="1"/>
            <a:r>
              <a:rPr lang="es-MX" dirty="0"/>
              <a:t>Acción y parámetros (</a:t>
            </a:r>
            <a:r>
              <a:rPr lang="es-MX" dirty="0" err="1"/>
              <a:t>keywords</a:t>
            </a:r>
            <a:r>
              <a:rPr lang="es-MX" dirty="0"/>
              <a:t> a recoger)</a:t>
            </a:r>
          </a:p>
          <a:p>
            <a:pPr lvl="1"/>
            <a:r>
              <a:rPr lang="es-MX" dirty="0"/>
              <a:t>Respuestas</a:t>
            </a:r>
          </a:p>
          <a:p>
            <a:r>
              <a:rPr lang="es-MX" dirty="0"/>
              <a:t>Diseño de un </a:t>
            </a:r>
            <a:r>
              <a:rPr lang="es-MX" dirty="0" err="1"/>
              <a:t>intent</a:t>
            </a:r>
            <a:endParaRPr lang="es-MX" dirty="0"/>
          </a:p>
          <a:p>
            <a:pPr lvl="1"/>
            <a:r>
              <a:rPr lang="es-MX" dirty="0"/>
              <a:t>¿qué va a decir un usuario? Incluso erróneo</a:t>
            </a:r>
          </a:p>
          <a:p>
            <a:pPr lvl="1"/>
            <a:r>
              <a:rPr lang="es-MX" dirty="0"/>
              <a:t>¿qué </a:t>
            </a:r>
            <a:r>
              <a:rPr lang="es-MX" dirty="0" err="1"/>
              <a:t>keywords</a:t>
            </a:r>
            <a:r>
              <a:rPr lang="es-MX" dirty="0"/>
              <a:t> se requiere comunicar?</a:t>
            </a:r>
          </a:p>
          <a:p>
            <a:pPr lvl="1"/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5704250" y="4234315"/>
            <a:ext cx="3207421" cy="1023485"/>
          </a:xfrm>
          <a:prstGeom prst="rightArrow">
            <a:avLst>
              <a:gd name="adj1" fmla="val 7160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Enciende luz del pasillo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Prende por favor luz del </a:t>
            </a:r>
            <a:r>
              <a:rPr lang="es-MX" sz="1200" dirty="0" err="1">
                <a:solidFill>
                  <a:schemeClr val="tx1"/>
                </a:solidFill>
              </a:rPr>
              <a:t>pasillote</a:t>
            </a:r>
            <a:endParaRPr lang="es-MX" sz="1200" dirty="0">
              <a:solidFill>
                <a:schemeClr val="tx1"/>
              </a:solidFill>
            </a:endParaRP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La luz del pasillito ponerla en encendido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es-MX" dirty="0"/>
              <a:t>Creación de </a:t>
            </a:r>
            <a:r>
              <a:rPr lang="es-MX" dirty="0" err="1"/>
              <a:t>intents</a:t>
            </a:r>
            <a:endParaRPr lang="es-ES" dirty="0"/>
          </a:p>
        </p:txBody>
      </p:sp>
      <p:pic>
        <p:nvPicPr>
          <p:cNvPr id="40961" name="Imagen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6290928" cy="37474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85720" y="862568"/>
            <a:ext cx="7662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5.- </a:t>
            </a:r>
            <a:r>
              <a:rPr lang="es-MX" sz="2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Intent</a:t>
            </a:r>
            <a:r>
              <a:rPr lang="es-MX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es una intención de comunicación con el agente  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42844" y="1357298"/>
            <a:ext cx="2071702" cy="36625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Cuando se crea el agente viene por default con un</a:t>
            </a:r>
            <a:endParaRPr kumimoji="0" 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Default </a:t>
            </a:r>
            <a:r>
              <a:rPr kumimoji="0" lang="es-MX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FallbackIntent</a:t>
            </a: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y un</a:t>
            </a:r>
            <a:endParaRPr kumimoji="0" 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Default </a:t>
            </a:r>
            <a:r>
              <a:rPr kumimoji="0" lang="es-MX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WelcomeIntent</a:t>
            </a:r>
            <a:endParaRPr kumimoji="0" 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/>
          <a:lstStyle/>
          <a:p>
            <a:r>
              <a:rPr lang="es-MX" dirty="0"/>
              <a:t>Creación de </a:t>
            </a:r>
            <a:r>
              <a:rPr lang="es-MX" dirty="0" err="1"/>
              <a:t>intents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4829180" cy="5357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/>
            <a:r>
              <a:rPr lang="es-MX" sz="4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 puede probar de inmediato escribiendo oraciones en la sección “</a:t>
            </a:r>
            <a:r>
              <a:rPr lang="es-MX" sz="42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Try </a:t>
            </a:r>
            <a:r>
              <a:rPr lang="es-MX" sz="4200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lang="es-MX" sz="42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MX" sz="4200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now</a:t>
            </a:r>
            <a:r>
              <a:rPr lang="es-MX" sz="4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s-MX" sz="4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 principio, las respuestas se van al </a:t>
            </a:r>
            <a:r>
              <a:rPr lang="es-MX" sz="4200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Fallback</a:t>
            </a:r>
            <a:r>
              <a:rPr lang="es-MX" sz="42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MX" sz="4200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Intent</a:t>
            </a:r>
            <a:r>
              <a:rPr lang="es-MX" sz="4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(no entendió la oración). </a:t>
            </a:r>
          </a:p>
          <a:p>
            <a:r>
              <a:rPr lang="es-MX" sz="4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Para activar el </a:t>
            </a:r>
            <a:r>
              <a:rPr lang="es-MX" sz="42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Default </a:t>
            </a:r>
            <a:r>
              <a:rPr lang="es-MX" sz="4200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WelcomeIntent</a:t>
            </a:r>
            <a:r>
              <a:rPr lang="es-MX" sz="4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hay que salvar ([</a:t>
            </a:r>
            <a:r>
              <a:rPr lang="es-MX" sz="42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SAVE</a:t>
            </a:r>
            <a:r>
              <a:rPr lang="es-MX" sz="4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]) y hacer </a:t>
            </a:r>
            <a:r>
              <a:rPr lang="es-MX" sz="42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Try </a:t>
            </a:r>
            <a:r>
              <a:rPr lang="es-MX" sz="4200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lang="es-MX" sz="42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MX" sz="4200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now</a:t>
            </a:r>
            <a:r>
              <a:rPr lang="es-MX" sz="4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…</a:t>
            </a:r>
          </a:p>
          <a:p>
            <a:pPr lvl="0"/>
            <a:r>
              <a:rPr lang="es-MX" sz="4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 </a:t>
            </a:r>
            <a:r>
              <a:rPr lang="es-MX" sz="42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Training </a:t>
            </a:r>
            <a:r>
              <a:rPr lang="es-MX" sz="42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phrases</a:t>
            </a:r>
            <a:r>
              <a:rPr lang="es-MX" sz="4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agregar varias frases para entrenar, salvar y probar. </a:t>
            </a:r>
          </a:p>
          <a:p>
            <a:r>
              <a:rPr lang="es-MX" sz="4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Verificar que también responde a frases aproximadas.</a:t>
            </a:r>
          </a:p>
          <a:p>
            <a:r>
              <a:rPr lang="es-MX" sz="4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Probar con voz </a:t>
            </a:r>
          </a:p>
          <a:p>
            <a:r>
              <a:rPr lang="es-MX" sz="4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Véase información de sección “try </a:t>
            </a:r>
            <a:r>
              <a:rPr lang="es-MX" sz="4200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lang="es-MX" sz="4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MX" sz="4200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now</a:t>
            </a:r>
            <a:r>
              <a:rPr lang="es-MX" sz="4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endParaRPr lang="es-MX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s-MX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es-MX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14422"/>
            <a:ext cx="33296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46744"/>
            <a:ext cx="9143999" cy="941736"/>
          </a:xfrm>
        </p:spPr>
        <p:txBody>
          <a:bodyPr>
            <a:normAutofit fontScale="90000"/>
          </a:bodyPr>
          <a:lstStyle/>
          <a:p>
            <a:r>
              <a:rPr lang="es-MX" dirty="0"/>
              <a:t>Creación de </a:t>
            </a:r>
            <a:r>
              <a:rPr lang="es-MX" dirty="0" err="1"/>
              <a:t>intents</a:t>
            </a:r>
            <a:r>
              <a:rPr lang="es-MX" dirty="0"/>
              <a:t>: Default </a:t>
            </a:r>
            <a:r>
              <a:rPr lang="es-MX" dirty="0" err="1"/>
              <a:t>Fallback</a:t>
            </a:r>
            <a:r>
              <a:rPr lang="es-MX" dirty="0"/>
              <a:t> </a:t>
            </a:r>
            <a:r>
              <a:rPr lang="es-MX" dirty="0" err="1"/>
              <a:t>Intent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activa cuando no hay un </a:t>
            </a:r>
            <a:r>
              <a:rPr lang="es-MX" dirty="0" err="1"/>
              <a:t>intent</a:t>
            </a:r>
            <a:r>
              <a:rPr lang="es-MX" dirty="0"/>
              <a:t> capaz de distinguir el mensaje de comunicación del usuario</a:t>
            </a:r>
          </a:p>
          <a:p>
            <a:r>
              <a:rPr lang="es-MX" dirty="0"/>
              <a:t>Modificar mensajes de respuesta</a:t>
            </a:r>
            <a:r>
              <a:rPr lang="es-ES" dirty="0"/>
              <a:t> y probar</a:t>
            </a:r>
            <a:endParaRPr lang="es-MX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50" y="87371"/>
            <a:ext cx="9143999" cy="941736"/>
          </a:xfrm>
        </p:spPr>
        <p:txBody>
          <a:bodyPr/>
          <a:lstStyle/>
          <a:p>
            <a:r>
              <a:rPr lang="es-MX" dirty="0"/>
              <a:t>Creación de </a:t>
            </a:r>
            <a:r>
              <a:rPr lang="es-MX" dirty="0" err="1"/>
              <a:t>intents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43272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Por lo menos debe contener</a:t>
            </a:r>
          </a:p>
          <a:p>
            <a:pPr lvl="1"/>
            <a:r>
              <a:rPr lang="es-MX" dirty="0" err="1">
                <a:solidFill>
                  <a:srgbClr val="C00000"/>
                </a:solidFill>
              </a:rPr>
              <a:t>Intent</a:t>
            </a:r>
            <a:r>
              <a:rPr lang="es-MX" dirty="0">
                <a:solidFill>
                  <a:srgbClr val="C00000"/>
                </a:solidFill>
              </a:rPr>
              <a:t> </a:t>
            </a:r>
            <a:r>
              <a:rPr lang="es-MX" dirty="0" err="1">
                <a:solidFill>
                  <a:srgbClr val="C00000"/>
                </a:solidFill>
              </a:rPr>
              <a:t>name</a:t>
            </a:r>
            <a:endParaRPr lang="es-MX" dirty="0">
              <a:solidFill>
                <a:srgbClr val="C00000"/>
              </a:solidFill>
            </a:endParaRPr>
          </a:p>
          <a:p>
            <a:pPr lvl="1"/>
            <a:r>
              <a:rPr lang="es-MX" dirty="0" err="1"/>
              <a:t>Contexts</a:t>
            </a:r>
            <a:endParaRPr lang="es-MX" dirty="0"/>
          </a:p>
          <a:p>
            <a:pPr lvl="1"/>
            <a:r>
              <a:rPr lang="es-MX" dirty="0" err="1"/>
              <a:t>Events</a:t>
            </a:r>
            <a:endParaRPr lang="es-MX" dirty="0"/>
          </a:p>
          <a:p>
            <a:pPr lvl="1"/>
            <a:r>
              <a:rPr lang="es-MX" dirty="0">
                <a:solidFill>
                  <a:srgbClr val="C00000"/>
                </a:solidFill>
              </a:rPr>
              <a:t>Training </a:t>
            </a:r>
            <a:r>
              <a:rPr lang="es-MX" dirty="0" err="1">
                <a:solidFill>
                  <a:srgbClr val="C00000"/>
                </a:solidFill>
              </a:rPr>
              <a:t>phrases</a:t>
            </a:r>
            <a:endParaRPr lang="es-MX" dirty="0">
              <a:solidFill>
                <a:srgbClr val="C00000"/>
              </a:solidFill>
            </a:endParaRPr>
          </a:p>
          <a:p>
            <a:pPr lvl="1"/>
            <a:r>
              <a:rPr lang="es-MX" dirty="0" err="1"/>
              <a:t>Action</a:t>
            </a:r>
            <a:r>
              <a:rPr lang="es-MX" dirty="0"/>
              <a:t> and </a:t>
            </a:r>
            <a:r>
              <a:rPr lang="es-MX" dirty="0" err="1"/>
              <a:t>parameters</a:t>
            </a:r>
            <a:endParaRPr lang="es-MX" dirty="0"/>
          </a:p>
          <a:p>
            <a:pPr lvl="1"/>
            <a:r>
              <a:rPr lang="es-MX" dirty="0">
                <a:solidFill>
                  <a:srgbClr val="C00000"/>
                </a:solidFill>
              </a:rPr>
              <a:t>Responses</a:t>
            </a:r>
          </a:p>
          <a:p>
            <a:pPr lvl="1"/>
            <a:r>
              <a:rPr lang="es-MX" dirty="0" err="1"/>
              <a:t>Fulfillment</a:t>
            </a:r>
            <a:endParaRPr lang="es-ES" dirty="0"/>
          </a:p>
          <a:p>
            <a:r>
              <a:rPr lang="es-MX" dirty="0"/>
              <a:t>Al final grabar con [SAVE], dar tiempo a que se entrene y hacer [Try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now</a:t>
            </a:r>
            <a:r>
              <a:rPr lang="es-MX" dirty="0"/>
              <a:t>]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70" y="1181371"/>
            <a:ext cx="8924925" cy="194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941736"/>
          </a:xfrm>
        </p:spPr>
        <p:txBody>
          <a:bodyPr>
            <a:normAutofit/>
          </a:bodyPr>
          <a:lstStyle/>
          <a:p>
            <a:r>
              <a:rPr lang="es-MX" dirty="0"/>
              <a:t>Creación de </a:t>
            </a:r>
            <a:r>
              <a:rPr lang="es-MX" dirty="0" err="1"/>
              <a:t>intents</a:t>
            </a:r>
            <a:r>
              <a:rPr lang="es-MX" dirty="0"/>
              <a:t>: ejercicios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Ejercicio</a:t>
            </a:r>
            <a:r>
              <a:rPr lang="es-MX" dirty="0"/>
              <a:t>: en este punto se recomienda </a:t>
            </a:r>
          </a:p>
          <a:p>
            <a:pPr lvl="1"/>
            <a:r>
              <a:rPr lang="es-MX" dirty="0"/>
              <a:t>Pensar en diferentes flujos de comunicación, mutuamente excluyentes, de un usuario hacia el asistente</a:t>
            </a:r>
          </a:p>
          <a:p>
            <a:pPr lvl="1"/>
            <a:r>
              <a:rPr lang="es-MX" dirty="0"/>
              <a:t>Generar oraciones para cada flujo de comunicación</a:t>
            </a:r>
          </a:p>
          <a:p>
            <a:pPr lvl="1"/>
            <a:r>
              <a:rPr lang="es-MX" dirty="0"/>
              <a:t>Probar</a:t>
            </a:r>
          </a:p>
          <a:p>
            <a:pPr lvl="1"/>
            <a:r>
              <a:rPr lang="es-MX" dirty="0"/>
              <a:t>Variar expresiones aunque no se hayan escrito, por ejemplo cambiar de singular a plural</a:t>
            </a:r>
          </a:p>
        </p:txBody>
      </p:sp>
    </p:spTree>
    <p:extLst>
      <p:ext uri="{BB962C8B-B14F-4D97-AF65-F5344CB8AC3E}">
        <p14:creationId xmlns:p14="http://schemas.microsoft.com/office/powerpoint/2010/main" val="71921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/>
              <a:t>Entidades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142984"/>
            <a:ext cx="8424936" cy="5357826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chemeClr val="accent6">
                    <a:lumMod val="75000"/>
                  </a:schemeClr>
                </a:solidFill>
              </a:rPr>
              <a:t>Entidad</a:t>
            </a:r>
            <a:r>
              <a:rPr lang="es-MX" sz="2800" dirty="0"/>
              <a:t>: es una palabra clave (</a:t>
            </a:r>
            <a:r>
              <a:rPr lang="es-MX" sz="2800" dirty="0" err="1">
                <a:solidFill>
                  <a:srgbClr val="00B0F0"/>
                </a:solidFill>
              </a:rPr>
              <a:t>keyword</a:t>
            </a:r>
            <a:r>
              <a:rPr lang="es-MX" sz="2800" dirty="0"/>
              <a:t>) que se refiere a un grupo de sustantivos presentes en una frase de entrenamiento</a:t>
            </a:r>
          </a:p>
          <a:p>
            <a:pPr lvl="1"/>
            <a:r>
              <a:rPr lang="es-MX" sz="2400" dirty="0" err="1"/>
              <a:t>e.g</a:t>
            </a:r>
            <a:r>
              <a:rPr lang="es-MX" sz="2400" dirty="0"/>
              <a:t>. [</a:t>
            </a:r>
            <a:r>
              <a:rPr lang="es-MX" sz="2400" b="1" dirty="0">
                <a:solidFill>
                  <a:srgbClr val="7030A0"/>
                </a:solidFill>
              </a:rPr>
              <a:t>hamburguesa</a:t>
            </a:r>
            <a:r>
              <a:rPr lang="es-MX" sz="2400" dirty="0"/>
              <a:t>], puede referirse a: hamburguesas,  </a:t>
            </a:r>
            <a:r>
              <a:rPr lang="es-MX" sz="2400" dirty="0" err="1"/>
              <a:t>burguer</a:t>
            </a:r>
            <a:r>
              <a:rPr lang="es-MX" sz="2400" dirty="0"/>
              <a:t>, </a:t>
            </a:r>
            <a:r>
              <a:rPr lang="es-MX" sz="2400" dirty="0" err="1"/>
              <a:t>burguers</a:t>
            </a:r>
            <a:r>
              <a:rPr lang="es-MX" sz="2400" dirty="0"/>
              <a:t>, </a:t>
            </a:r>
            <a:r>
              <a:rPr lang="es-MX" sz="2400" dirty="0" err="1"/>
              <a:t>burger</a:t>
            </a:r>
            <a:r>
              <a:rPr lang="es-MX" sz="2400" dirty="0"/>
              <a:t>, hawaiana, etc.,  o bien,</a:t>
            </a:r>
          </a:p>
          <a:p>
            <a:pPr lvl="1"/>
            <a:r>
              <a:rPr lang="es-MX" sz="2400" dirty="0"/>
              <a:t>[</a:t>
            </a:r>
            <a:r>
              <a:rPr lang="es-MX" sz="2400" b="1" dirty="0">
                <a:solidFill>
                  <a:srgbClr val="7030A0"/>
                </a:solidFill>
              </a:rPr>
              <a:t>producto</a:t>
            </a:r>
            <a:r>
              <a:rPr lang="es-MX" sz="2400" dirty="0"/>
              <a:t>], referirse a: Hamburguesa, </a:t>
            </a:r>
            <a:r>
              <a:rPr lang="es-MX" sz="2400" dirty="0" err="1"/>
              <a:t>hot-dog</a:t>
            </a:r>
            <a:r>
              <a:rPr lang="es-MX" sz="2400" dirty="0"/>
              <a:t>, torta, etc.</a:t>
            </a:r>
          </a:p>
          <a:p>
            <a:r>
              <a:rPr lang="es-MX" sz="2800" dirty="0"/>
              <a:t>Hay tres tipos de Entidades</a:t>
            </a:r>
          </a:p>
          <a:p>
            <a:pPr lvl="1"/>
            <a:r>
              <a:rPr lang="es-MX" sz="2400" dirty="0"/>
              <a:t>Del </a:t>
            </a:r>
            <a:r>
              <a:rPr lang="es-MX" sz="2400" dirty="0">
                <a:solidFill>
                  <a:srgbClr val="FF0000"/>
                </a:solidFill>
              </a:rPr>
              <a:t>sistema</a:t>
            </a:r>
            <a:r>
              <a:rPr lang="es-MX" sz="2400" dirty="0"/>
              <a:t>: nombres de lugares, fechas, horas, números, cantidades, etc., </a:t>
            </a:r>
          </a:p>
          <a:p>
            <a:pPr lvl="1"/>
            <a:r>
              <a:rPr lang="es-MX" sz="2400" dirty="0"/>
              <a:t>Del </a:t>
            </a:r>
            <a:r>
              <a:rPr lang="es-MX" sz="2400" dirty="0">
                <a:solidFill>
                  <a:srgbClr val="00B0F0"/>
                </a:solidFill>
              </a:rPr>
              <a:t>desarrollador</a:t>
            </a:r>
            <a:r>
              <a:rPr lang="es-MX" sz="2400" dirty="0"/>
              <a:t>: palabras (</a:t>
            </a:r>
            <a:r>
              <a:rPr lang="es-MX" sz="2400" dirty="0" err="1"/>
              <a:t>keywords</a:t>
            </a:r>
            <a:r>
              <a:rPr lang="es-MX" sz="2400" dirty="0"/>
              <a:t>) propias del dominio del diálogo</a:t>
            </a:r>
          </a:p>
          <a:p>
            <a:pPr lvl="1"/>
            <a:r>
              <a:rPr lang="es-MX" sz="2400" dirty="0"/>
              <a:t>De </a:t>
            </a:r>
            <a:r>
              <a:rPr lang="es-MX" sz="2400" dirty="0">
                <a:solidFill>
                  <a:srgbClr val="FF0066"/>
                </a:solidFill>
              </a:rPr>
              <a:t>usuario</a:t>
            </a:r>
            <a:r>
              <a:rPr lang="es-MX" sz="2400" dirty="0"/>
              <a:t>: para sesiones de usuario (programación de la API)</a:t>
            </a:r>
          </a:p>
        </p:txBody>
      </p:sp>
    </p:spTree>
    <p:extLst>
      <p:ext uri="{BB962C8B-B14F-4D97-AF65-F5344CB8AC3E}">
        <p14:creationId xmlns:p14="http://schemas.microsoft.com/office/powerpoint/2010/main" val="219620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16" y="121184"/>
            <a:ext cx="9143999" cy="941736"/>
          </a:xfrm>
        </p:spPr>
        <p:txBody>
          <a:bodyPr/>
          <a:lstStyle/>
          <a:p>
            <a:r>
              <a:rPr lang="es-MX" dirty="0"/>
              <a:t>Entidades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571900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Una entidad se comporta como una variable, o como una expresión regular sin tener que escribirla (</a:t>
            </a:r>
            <a:r>
              <a:rPr lang="es-MX" dirty="0" err="1"/>
              <a:t>p.e.</a:t>
            </a:r>
            <a:r>
              <a:rPr lang="es-MX" dirty="0"/>
              <a:t> @</a:t>
            </a:r>
            <a:r>
              <a:rPr lang="es-MX" dirty="0" err="1"/>
              <a:t>sys.number</a:t>
            </a:r>
            <a:r>
              <a:rPr lang="es-MX" dirty="0"/>
              <a:t>)</a:t>
            </a:r>
          </a:p>
          <a:p>
            <a:r>
              <a:rPr lang="es-MX" dirty="0"/>
              <a:t>El usuario puede variar la forma en que usa una entidad: hamburguesa, </a:t>
            </a:r>
            <a:r>
              <a:rPr lang="es-MX" dirty="0" err="1"/>
              <a:t>burguer</a:t>
            </a:r>
            <a:r>
              <a:rPr lang="es-MX" dirty="0"/>
              <a:t>, </a:t>
            </a:r>
            <a:r>
              <a:rPr lang="es-MX" dirty="0" err="1"/>
              <a:t>burger</a:t>
            </a:r>
            <a:r>
              <a:rPr lang="es-MX" dirty="0"/>
              <a:t>, </a:t>
            </a:r>
            <a:r>
              <a:rPr lang="es-MX" dirty="0" err="1"/>
              <a:t>amburgesa</a:t>
            </a:r>
            <a:r>
              <a:rPr lang="es-MX" dirty="0"/>
              <a:t>, </a:t>
            </a:r>
            <a:r>
              <a:rPr lang="es-MX" dirty="0" err="1"/>
              <a:t>etc</a:t>
            </a:r>
            <a:endParaRPr lang="es-MX" dirty="0"/>
          </a:p>
          <a:p>
            <a:pPr lvl="1"/>
            <a:r>
              <a:rPr lang="es-MX" dirty="0"/>
              <a:t> Se deben agregar los sinónimos (con  </a:t>
            </a:r>
            <a:r>
              <a:rPr lang="es-MX" dirty="0" err="1"/>
              <a:t>tab</a:t>
            </a:r>
            <a:r>
              <a:rPr lang="es-MX" dirty="0"/>
              <a:t>) de las entidades, de aquí, una entidad define un conjunto de términos asociados a una </a:t>
            </a:r>
            <a:r>
              <a:rPr lang="es-MX" dirty="0" err="1"/>
              <a:t>keyword</a:t>
            </a:r>
            <a:endParaRPr lang="es-MX" dirty="0"/>
          </a:p>
          <a:p>
            <a:r>
              <a:rPr lang="es-MX" dirty="0"/>
              <a:t>Evaluar si es conveniente separar las entidades o agruparlas (</a:t>
            </a:r>
            <a:r>
              <a:rPr lang="es-MX" dirty="0" err="1"/>
              <a:t>e.g.</a:t>
            </a:r>
            <a:r>
              <a:rPr lang="es-MX" dirty="0"/>
              <a:t>, hamburguesa y </a:t>
            </a:r>
            <a:r>
              <a:rPr lang="es-MX" dirty="0" err="1"/>
              <a:t>hot-dog</a:t>
            </a:r>
            <a:r>
              <a:rPr lang="es-MX" dirty="0"/>
              <a:t>)</a:t>
            </a:r>
          </a:p>
          <a:p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1214414" y="1714488"/>
            <a:ext cx="6072230" cy="928693"/>
            <a:chOff x="1785918" y="1741858"/>
            <a:chExt cx="6072230" cy="928693"/>
          </a:xfrm>
        </p:grpSpPr>
        <p:sp>
          <p:nvSpPr>
            <p:cNvPr id="4" name="3 Flecha derecha"/>
            <p:cNvSpPr/>
            <p:nvPr/>
          </p:nvSpPr>
          <p:spPr>
            <a:xfrm>
              <a:off x="1785918" y="1857364"/>
              <a:ext cx="6072230" cy="642942"/>
            </a:xfrm>
            <a:prstGeom prst="rightArrow">
              <a:avLst>
                <a:gd name="adj1" fmla="val 72944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dirty="0">
                  <a:solidFill>
                    <a:schemeClr val="tx1"/>
                  </a:solidFill>
                </a:rPr>
                <a:t>Quiero   una    hamburguesa</a:t>
              </a:r>
            </a:p>
          </p:txBody>
        </p:sp>
        <p:sp>
          <p:nvSpPr>
            <p:cNvPr id="6" name="5 Elipse"/>
            <p:cNvSpPr/>
            <p:nvPr/>
          </p:nvSpPr>
          <p:spPr>
            <a:xfrm>
              <a:off x="3912705" y="1741858"/>
              <a:ext cx="637261" cy="928693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7" name="6 Elipse"/>
            <p:cNvSpPr/>
            <p:nvPr/>
          </p:nvSpPr>
          <p:spPr>
            <a:xfrm>
              <a:off x="4627085" y="1741858"/>
              <a:ext cx="1928826" cy="9286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002060"/>
                  </a:solidFill>
                </a:ln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286512" y="285728"/>
            <a:ext cx="1628780" cy="969838"/>
            <a:chOff x="6286512" y="285728"/>
            <a:chExt cx="1628780" cy="969838"/>
          </a:xfrm>
        </p:grpSpPr>
        <p:sp>
          <p:nvSpPr>
            <p:cNvPr id="9" name="8 Llamada ovalada"/>
            <p:cNvSpPr/>
            <p:nvPr/>
          </p:nvSpPr>
          <p:spPr>
            <a:xfrm>
              <a:off x="6286512" y="285728"/>
              <a:ext cx="914400" cy="612648"/>
            </a:xfrm>
            <a:prstGeom prst="wedgeEllipseCallout">
              <a:avLst>
                <a:gd name="adj1" fmla="val -134086"/>
                <a:gd name="adj2" fmla="val 1991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Llamada ovalada"/>
            <p:cNvSpPr/>
            <p:nvPr/>
          </p:nvSpPr>
          <p:spPr>
            <a:xfrm>
              <a:off x="7000892" y="642918"/>
              <a:ext cx="914400" cy="612648"/>
            </a:xfrm>
            <a:prstGeom prst="wedgeEllipseCallout">
              <a:avLst>
                <a:gd name="adj1" fmla="val -190712"/>
                <a:gd name="adj2" fmla="val 1703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Llamada ovalada"/>
            <p:cNvSpPr/>
            <p:nvPr/>
          </p:nvSpPr>
          <p:spPr>
            <a:xfrm>
              <a:off x="6643702" y="500042"/>
              <a:ext cx="914400" cy="612648"/>
            </a:xfrm>
            <a:prstGeom prst="wedgeEllipseCallout">
              <a:avLst>
                <a:gd name="adj1" fmla="val -158182"/>
                <a:gd name="adj2" fmla="val 1739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/>
          <a:lstStyle/>
          <a:p>
            <a:r>
              <a:rPr lang="es-MX" dirty="0"/>
              <a:t>Entidades: creación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643866" cy="15863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8" name="7 Conector recto de flecha"/>
          <p:cNvCxnSpPr/>
          <p:nvPr/>
        </p:nvCxnSpPr>
        <p:spPr>
          <a:xfrm rot="5400000">
            <a:off x="7465239" y="678637"/>
            <a:ext cx="1357322" cy="1143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687250"/>
            <a:ext cx="8268066" cy="402454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MX" dirty="0" err="1"/>
              <a:t>Frameworks</a:t>
            </a:r>
            <a:r>
              <a:rPr lang="es-MX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928670"/>
            <a:ext cx="8286808" cy="52864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000" dirty="0" err="1"/>
              <a:t>Chatfuel</a:t>
            </a:r>
            <a:endParaRPr lang="es-MX" sz="2000" dirty="0"/>
          </a:p>
          <a:p>
            <a:pPr>
              <a:spcBef>
                <a:spcPts val="0"/>
              </a:spcBef>
            </a:pPr>
            <a:r>
              <a:rPr lang="es-MX" sz="2000" dirty="0"/>
              <a:t>Microsoft </a:t>
            </a:r>
            <a:r>
              <a:rPr lang="es-MX" sz="2000" dirty="0" err="1"/>
              <a:t>Bot</a:t>
            </a:r>
            <a:r>
              <a:rPr lang="es-MX" sz="2000" dirty="0"/>
              <a:t> Framework</a:t>
            </a:r>
          </a:p>
          <a:p>
            <a:pPr>
              <a:spcBef>
                <a:spcPts val="0"/>
              </a:spcBef>
            </a:pPr>
            <a:r>
              <a:rPr lang="es-MX" sz="2000" dirty="0"/>
              <a:t>Wit.ai</a:t>
            </a:r>
          </a:p>
          <a:p>
            <a:pPr>
              <a:spcBef>
                <a:spcPts val="0"/>
              </a:spcBef>
            </a:pPr>
            <a:r>
              <a:rPr lang="es-MX" sz="2000" dirty="0" err="1"/>
              <a:t>Dialogflow</a:t>
            </a:r>
            <a:r>
              <a:rPr lang="es-MX" sz="2000" dirty="0"/>
              <a:t>. </a:t>
            </a:r>
          </a:p>
          <a:p>
            <a:pPr lvl="1">
              <a:spcBef>
                <a:spcPts val="0"/>
              </a:spcBef>
            </a:pPr>
            <a:r>
              <a:rPr lang="es-MX" sz="2000" dirty="0">
                <a:solidFill>
                  <a:srgbClr val="0070C0"/>
                </a:solidFill>
              </a:rPr>
              <a:t>De Google, gran integración, soporta más de 20 lenguajes, respaldado por recursos de Machine </a:t>
            </a:r>
            <a:r>
              <a:rPr lang="es-MX" sz="2000" dirty="0" err="1">
                <a:solidFill>
                  <a:srgbClr val="0070C0"/>
                </a:solidFill>
              </a:rPr>
              <a:t>Learning</a:t>
            </a:r>
            <a:r>
              <a:rPr lang="es-MX" sz="2000" dirty="0">
                <a:solidFill>
                  <a:srgbClr val="0070C0"/>
                </a:solidFill>
              </a:rPr>
              <a:t> de Google</a:t>
            </a:r>
          </a:p>
          <a:p>
            <a:pPr>
              <a:spcBef>
                <a:spcPts val="0"/>
              </a:spcBef>
            </a:pPr>
            <a:r>
              <a:rPr lang="es-MX" sz="2000" dirty="0"/>
              <a:t>IBM Watson</a:t>
            </a:r>
          </a:p>
          <a:p>
            <a:pPr>
              <a:spcBef>
                <a:spcPts val="0"/>
              </a:spcBef>
            </a:pPr>
            <a:r>
              <a:rPr lang="es-MX" sz="2000" dirty="0" err="1"/>
              <a:t>Pandorabots</a:t>
            </a:r>
            <a:endParaRPr lang="es-MX" sz="2000" dirty="0"/>
          </a:p>
          <a:p>
            <a:pPr>
              <a:spcBef>
                <a:spcPts val="0"/>
              </a:spcBef>
            </a:pPr>
            <a:r>
              <a:rPr lang="es-MX" sz="2000" dirty="0" err="1"/>
              <a:t>Botpress</a:t>
            </a:r>
            <a:endParaRPr lang="es-MX" sz="2000" dirty="0"/>
          </a:p>
          <a:p>
            <a:pPr>
              <a:spcBef>
                <a:spcPts val="0"/>
              </a:spcBef>
            </a:pPr>
            <a:r>
              <a:rPr lang="es-MX" sz="2000" dirty="0" err="1"/>
              <a:t>Botkit</a:t>
            </a:r>
            <a:endParaRPr lang="es-MX" sz="2000" dirty="0"/>
          </a:p>
          <a:p>
            <a:pPr>
              <a:spcBef>
                <a:spcPts val="0"/>
              </a:spcBef>
            </a:pPr>
            <a:r>
              <a:rPr lang="es-MX" sz="2000" dirty="0"/>
              <a:t>RASA </a:t>
            </a:r>
            <a:r>
              <a:rPr lang="es-MX" sz="2000" dirty="0" err="1"/>
              <a:t>Stack</a:t>
            </a:r>
            <a:r>
              <a:rPr lang="es-MX" sz="2000" dirty="0"/>
              <a:t>: open </a:t>
            </a:r>
            <a:r>
              <a:rPr lang="es-MX" sz="2000" dirty="0" err="1"/>
              <a:t>source</a:t>
            </a:r>
            <a:endParaRPr lang="es-MX" sz="2000" dirty="0"/>
          </a:p>
          <a:p>
            <a:pPr>
              <a:spcBef>
                <a:spcPts val="0"/>
              </a:spcBef>
            </a:pPr>
            <a:r>
              <a:rPr lang="es-MX" sz="2000" dirty="0" err="1"/>
              <a:t>ChatterBot</a:t>
            </a:r>
            <a:endParaRPr lang="es-MX" sz="2000" dirty="0"/>
          </a:p>
          <a:p>
            <a:pPr marL="0" indent="0">
              <a:spcBef>
                <a:spcPts val="0"/>
              </a:spcBef>
              <a:buNone/>
            </a:pPr>
            <a:endParaRPr lang="es-MX" sz="2000" dirty="0"/>
          </a:p>
          <a:p>
            <a:pPr marL="0" indent="0">
              <a:spcBef>
                <a:spcPts val="0"/>
              </a:spcBef>
              <a:buNone/>
            </a:pPr>
            <a:r>
              <a:rPr lang="es-MX" sz="2000" dirty="0"/>
              <a:t>Ejercicio: </a:t>
            </a:r>
          </a:p>
          <a:p>
            <a:pPr>
              <a:spcBef>
                <a:spcPts val="0"/>
              </a:spcBef>
            </a:pPr>
            <a:r>
              <a:rPr lang="es-MX" sz="2000" dirty="0"/>
              <a:t>Entrar al sitio: </a:t>
            </a:r>
            <a:r>
              <a:rPr lang="es-MX" sz="2000" dirty="0">
                <a:hlinkClick r:id="rId2"/>
              </a:rPr>
              <a:t>https://geekflare.com/chatbot-development-frameworks/</a:t>
            </a:r>
            <a:r>
              <a:rPr lang="es-MX" sz="2000" dirty="0"/>
              <a:t> y, por equipos, hacer una descripción breve del recurso, exponerla</a:t>
            </a:r>
          </a:p>
          <a:p>
            <a:pPr>
              <a:spcBef>
                <a:spcPts val="0"/>
              </a:spcBef>
            </a:pPr>
            <a:r>
              <a:rPr lang="es-MX" sz="2000" dirty="0"/>
              <a:t>Citar marcas que emplean </a:t>
            </a:r>
            <a:r>
              <a:rPr lang="es-MX" sz="2000" dirty="0" err="1"/>
              <a:t>chatbots</a:t>
            </a:r>
            <a:r>
              <a:rPr lang="es-MX" sz="2000" dirty="0"/>
              <a:t> de dicho </a:t>
            </a:r>
            <a:r>
              <a:rPr lang="es-MX" sz="2000" dirty="0" err="1"/>
              <a:t>framework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76091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11158" cy="1143000"/>
          </a:xfrm>
        </p:spPr>
        <p:txBody>
          <a:bodyPr>
            <a:noAutofit/>
          </a:bodyPr>
          <a:lstStyle/>
          <a:p>
            <a:r>
              <a:rPr lang="es-MX" sz="3600" dirty="0"/>
              <a:t>Entidades: creación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7929618" cy="295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85786" y="1428736"/>
            <a:ext cx="7358114" cy="1285884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Activar definición de sinónimos (Define </a:t>
            </a:r>
            <a:r>
              <a:rPr lang="es-MX" dirty="0" err="1"/>
              <a:t>synonyms</a:t>
            </a:r>
            <a:r>
              <a:rPr lang="es-MX" dirty="0"/>
              <a:t>)</a:t>
            </a:r>
          </a:p>
          <a:p>
            <a:r>
              <a:rPr lang="es-MX" dirty="0"/>
              <a:t>Agregar grupos de palabras</a:t>
            </a:r>
          </a:p>
          <a:p>
            <a:r>
              <a:rPr lang="es-MX" dirty="0"/>
              <a:t>Por grupo de palabras definir sinónimos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029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es-MX" dirty="0"/>
              <a:t>Inclusión de entidades en </a:t>
            </a:r>
            <a:r>
              <a:rPr lang="es-MX" dirty="0" err="1"/>
              <a:t>intents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71612"/>
            <a:ext cx="8424936" cy="3374504"/>
          </a:xfrm>
        </p:spPr>
        <p:txBody>
          <a:bodyPr>
            <a:noAutofit/>
          </a:bodyPr>
          <a:lstStyle/>
          <a:p>
            <a:r>
              <a:rPr lang="es-MX" sz="2800" dirty="0"/>
              <a:t>Crear los </a:t>
            </a:r>
            <a:r>
              <a:rPr lang="es-MX" sz="2800" dirty="0" err="1"/>
              <a:t>intents</a:t>
            </a:r>
            <a:r>
              <a:rPr lang="es-MX" sz="2800" dirty="0"/>
              <a:t> que transmitirán la información</a:t>
            </a:r>
          </a:p>
          <a:p>
            <a:r>
              <a:rPr lang="es-MX" sz="2800" dirty="0"/>
              <a:t>En la sección de </a:t>
            </a:r>
            <a:r>
              <a:rPr lang="es-MX" sz="2800" dirty="0" err="1"/>
              <a:t>intents</a:t>
            </a:r>
            <a:r>
              <a:rPr lang="es-MX" sz="2800" dirty="0"/>
              <a:t>, al agregar frases de entrenamiento </a:t>
            </a:r>
          </a:p>
          <a:p>
            <a:pPr lvl="1"/>
            <a:r>
              <a:rPr lang="es-MX" dirty="0"/>
              <a:t>Se deben invocar las entidades recién creadas </a:t>
            </a:r>
          </a:p>
          <a:p>
            <a:r>
              <a:rPr lang="es-MX" sz="2800" dirty="0"/>
              <a:t>Entidades del sistema: </a:t>
            </a:r>
            <a:r>
              <a:rPr lang="es-MX" sz="2800" dirty="0">
                <a:hlinkClick r:id="rId2"/>
              </a:rPr>
              <a:t>https://dialogflow.com/docs/reference/system-entities</a:t>
            </a:r>
            <a:endParaRPr lang="es-MX" sz="2800" dirty="0"/>
          </a:p>
          <a:p>
            <a:r>
              <a:rPr lang="es-MX" sz="2800" dirty="0"/>
              <a:t>Cuando el conjunto de entidades viaja, pueden ir en cualquier orden</a:t>
            </a:r>
          </a:p>
          <a:p>
            <a:endParaRPr lang="es-MX" sz="2800" dirty="0"/>
          </a:p>
          <a:p>
            <a:endParaRPr lang="es-MX" sz="2800" dirty="0"/>
          </a:p>
        </p:txBody>
      </p:sp>
      <p:sp>
        <p:nvSpPr>
          <p:cNvPr id="4" name="3 Flecha derecha"/>
          <p:cNvSpPr/>
          <p:nvPr/>
        </p:nvSpPr>
        <p:spPr>
          <a:xfrm>
            <a:off x="1714480" y="5667400"/>
            <a:ext cx="5688632" cy="11906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>
                <a:solidFill>
                  <a:schemeClr val="tx1"/>
                </a:solidFill>
              </a:rPr>
              <a:t>Entity</a:t>
            </a:r>
            <a:r>
              <a:rPr lang="es-MX" sz="2400" dirty="0">
                <a:solidFill>
                  <a:schemeClr val="tx1"/>
                </a:solidFill>
              </a:rPr>
              <a:t> set (sin orden) [cantidad, producto]</a:t>
            </a:r>
          </a:p>
        </p:txBody>
      </p:sp>
    </p:spTree>
    <p:extLst>
      <p:ext uri="{BB962C8B-B14F-4D97-AF65-F5344CB8AC3E}">
        <p14:creationId xmlns:p14="http://schemas.microsoft.com/office/powerpoint/2010/main" val="2771115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35446"/>
            <a:ext cx="9143999" cy="941736"/>
          </a:xfrm>
        </p:spPr>
        <p:txBody>
          <a:bodyPr/>
          <a:lstStyle/>
          <a:p>
            <a:r>
              <a:rPr lang="es-MX" dirty="0"/>
              <a:t>Inclusión de entidades en </a:t>
            </a:r>
            <a:r>
              <a:rPr lang="es-MX" dirty="0" err="1"/>
              <a:t>intents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8533" y="813180"/>
            <a:ext cx="8358246" cy="428628"/>
          </a:xfrm>
        </p:spPr>
        <p:txBody>
          <a:bodyPr>
            <a:noAutofit/>
          </a:bodyPr>
          <a:lstStyle/>
          <a:p>
            <a:r>
              <a:rPr lang="es-MX" sz="2400" dirty="0"/>
              <a:t>Escribir frase de entrenamiento, si se teclea </a:t>
            </a:r>
            <a:r>
              <a:rPr lang="es-MX" sz="2400" dirty="0" err="1"/>
              <a:t>enter</a:t>
            </a:r>
            <a:r>
              <a:rPr lang="es-MX" sz="2400" dirty="0"/>
              <a:t> reconoce entidades automáticamente</a:t>
            </a:r>
            <a:endParaRPr lang="es-E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8" y="1421597"/>
            <a:ext cx="8143875" cy="1104900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57158" y="2393149"/>
            <a:ext cx="442915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Las entidades recién creadas (de nuestro dominio) aparecen ya agregadas en el menú </a:t>
            </a:r>
            <a:endParaRPr lang="es-E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 la frase</a:t>
            </a:r>
            <a:r>
              <a:rPr kumimoji="0" lang="es-MX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lang="es-MX" sz="2400" dirty="0"/>
              <a:t>entrenamiento, </a:t>
            </a:r>
            <a:r>
              <a:rPr lang="es-MX" sz="2400" b="1" dirty="0">
                <a:solidFill>
                  <a:srgbClr val="7030A0"/>
                </a:solidFill>
              </a:rPr>
              <a:t>d</a:t>
            </a:r>
            <a:r>
              <a:rPr kumimoji="0" lang="es-MX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oble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</a:t>
            </a:r>
            <a:r>
              <a:rPr kumimoji="0" lang="es-MX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palabra que se convertirá en </a:t>
            </a:r>
            <a:r>
              <a:rPr kumimoji="0" lang="es-MX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keyword</a:t>
            </a:r>
            <a:r>
              <a:rPr kumimoji="0" lang="es-MX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 abre galería de </a:t>
            </a:r>
            <a:r>
              <a:rPr kumimoji="0" lang="es-MX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entities</a:t>
            </a:r>
            <a:r>
              <a:rPr kumimoji="0" lang="es-MX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Elegir el tipo de </a:t>
            </a:r>
            <a:r>
              <a:rPr kumimoji="0" lang="es-MX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entity</a:t>
            </a:r>
            <a:endParaRPr kumimoji="0" lang="es-MX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400" dirty="0"/>
              <a:t>También se puede escribir @</a:t>
            </a:r>
            <a:r>
              <a:rPr lang="es-MX" sz="2400" dirty="0" err="1"/>
              <a:t>sys</a:t>
            </a:r>
            <a:r>
              <a:rPr lang="es-MX" sz="2400" dirty="0"/>
              <a:t> en </a:t>
            </a:r>
            <a:r>
              <a:rPr lang="es-MX" sz="2400" dirty="0" err="1"/>
              <a:t>filter</a:t>
            </a:r>
            <a:r>
              <a:rPr lang="es-MX" sz="2400" dirty="0"/>
              <a:t> y completar</a:t>
            </a:r>
            <a:endParaRPr kumimoji="0" lang="es-MX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3714744" y="2714620"/>
            <a:ext cx="5102335" cy="2928958"/>
            <a:chOff x="3714744" y="2714620"/>
            <a:chExt cx="5102335" cy="292895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2714620"/>
              <a:ext cx="3530699" cy="292895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cxnSp>
          <p:nvCxnSpPr>
            <p:cNvPr id="9" name="8 Conector recto de flecha"/>
            <p:cNvCxnSpPr/>
            <p:nvPr/>
          </p:nvCxnSpPr>
          <p:spPr>
            <a:xfrm flipV="1">
              <a:off x="3714744" y="3286125"/>
              <a:ext cx="2786082" cy="571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V="1">
              <a:off x="4714876" y="3857628"/>
              <a:ext cx="1571636" cy="9286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516" y="71422"/>
            <a:ext cx="8712968" cy="1143000"/>
          </a:xfrm>
        </p:spPr>
        <p:txBody>
          <a:bodyPr>
            <a:noAutofit/>
          </a:bodyPr>
          <a:lstStyle/>
          <a:p>
            <a:r>
              <a:rPr lang="es-MX" sz="4000" dirty="0"/>
              <a:t>Inclusión de entidades en </a:t>
            </a:r>
            <a:r>
              <a:rPr lang="es-MX" sz="4000" dirty="0" err="1"/>
              <a:t>intents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032" y="1214422"/>
            <a:ext cx="8712968" cy="1000132"/>
          </a:xfrm>
        </p:spPr>
        <p:txBody>
          <a:bodyPr>
            <a:normAutofit/>
          </a:bodyPr>
          <a:lstStyle/>
          <a:p>
            <a:r>
              <a:rPr lang="es-MX" dirty="0"/>
              <a:t>En todas las frases de entrenamiento invocar entidades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14554"/>
            <a:ext cx="8393512" cy="44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26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MX" dirty="0"/>
              <a:t>Inclusión de entidades en </a:t>
            </a:r>
            <a:r>
              <a:rPr lang="es-MX" dirty="0" err="1"/>
              <a:t>intents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971543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En la medida que agregamos entidades a los </a:t>
            </a:r>
            <a:r>
              <a:rPr lang="es-MX" dirty="0" err="1"/>
              <a:t>intents</a:t>
            </a:r>
            <a:r>
              <a:rPr lang="es-MX" dirty="0"/>
              <a:t> se observa una lista de entidades asociada a la frase de entrenamiento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58175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4357694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también una</a:t>
            </a:r>
            <a:r>
              <a:rPr kumimoji="0" lang="es-MX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serie de parámetros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857760"/>
            <a:ext cx="8067675" cy="17859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6 Rectángulo redondeado"/>
          <p:cNvSpPr/>
          <p:nvPr/>
        </p:nvSpPr>
        <p:spPr>
          <a:xfrm>
            <a:off x="5275363" y="5424273"/>
            <a:ext cx="1571636" cy="1357298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916" y="71418"/>
            <a:ext cx="8435280" cy="1143000"/>
          </a:xfrm>
        </p:spPr>
        <p:txBody>
          <a:bodyPr>
            <a:noAutofit/>
          </a:bodyPr>
          <a:lstStyle/>
          <a:p>
            <a:r>
              <a:rPr lang="es-MX" sz="3600" dirty="0"/>
              <a:t>Inclusión de entidades en </a:t>
            </a:r>
            <a:r>
              <a:rPr lang="es-MX" sz="3600" dirty="0" err="1"/>
              <a:t>intents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108720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Generar respuestas usando las entidades y parámetros</a:t>
            </a:r>
          </a:p>
          <a:p>
            <a:r>
              <a:rPr lang="es-MX" dirty="0"/>
              <a:t>Acceder a las entidades con la notación de parámetro $</a:t>
            </a:r>
            <a:r>
              <a:rPr lang="es-MX" dirty="0" err="1"/>
              <a:t>numer.original</a:t>
            </a:r>
            <a:r>
              <a:rPr lang="es-MX" dirty="0"/>
              <a:t>, (escribir $ y se autocompleta)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60579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 de flecha"/>
          <p:cNvCxnSpPr/>
          <p:nvPr/>
        </p:nvCxnSpPr>
        <p:spPr>
          <a:xfrm>
            <a:off x="357158" y="5217230"/>
            <a:ext cx="4429156" cy="2120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2 Marcador de contenido"/>
          <p:cNvSpPr txBox="1">
            <a:spLocks/>
          </p:cNvSpPr>
          <p:nvPr/>
        </p:nvSpPr>
        <p:spPr>
          <a:xfrm>
            <a:off x="428596" y="6143644"/>
            <a:ext cx="785818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Grabar</a:t>
            </a:r>
            <a:r>
              <a:rPr lang="es-MX" sz="3200" baseline="0" dirty="0"/>
              <a:t>,</a:t>
            </a:r>
            <a:r>
              <a:rPr lang="es-MX" sz="3200" dirty="0"/>
              <a:t> esperar entrenamiento y probar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22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82197"/>
            <a:ext cx="9143999" cy="941736"/>
          </a:xfrm>
        </p:spPr>
        <p:txBody>
          <a:bodyPr/>
          <a:lstStyle/>
          <a:p>
            <a:r>
              <a:rPr lang="es-MX" dirty="0"/>
              <a:t>Inclusión de entidades en </a:t>
            </a:r>
            <a:r>
              <a:rPr lang="es-MX" dirty="0" err="1"/>
              <a:t>intents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Probar con </a:t>
            </a:r>
          </a:p>
          <a:p>
            <a:pPr lvl="1"/>
            <a:r>
              <a:rPr lang="es-MX" dirty="0"/>
              <a:t>diferentes cantidades </a:t>
            </a:r>
          </a:p>
          <a:p>
            <a:pPr lvl="1"/>
            <a:r>
              <a:rPr lang="es-MX" dirty="0"/>
              <a:t>diferente orden de las entidades</a:t>
            </a:r>
          </a:p>
          <a:p>
            <a:pPr lvl="1"/>
            <a:r>
              <a:rPr lang="es-MX" dirty="0"/>
              <a:t>variación de frases</a:t>
            </a:r>
          </a:p>
          <a:p>
            <a:r>
              <a:rPr lang="es-MX" dirty="0"/>
              <a:t>Observar que el </a:t>
            </a:r>
            <a:r>
              <a:rPr lang="es-MX" dirty="0" err="1"/>
              <a:t>parseo</a:t>
            </a:r>
            <a:r>
              <a:rPr lang="es-MX" dirty="0"/>
              <a:t> de las anotaciones recupera las </a:t>
            </a:r>
            <a:r>
              <a:rPr lang="es-MX" dirty="0" err="1"/>
              <a:t>keywords</a:t>
            </a:r>
            <a:r>
              <a:rPr lang="es-MX" dirty="0"/>
              <a:t> declaradas como entidades</a:t>
            </a:r>
          </a:p>
        </p:txBody>
      </p:sp>
    </p:spTree>
    <p:extLst>
      <p:ext uri="{BB962C8B-B14F-4D97-AF65-F5344CB8AC3E}">
        <p14:creationId xmlns:p14="http://schemas.microsoft.com/office/powerpoint/2010/main" val="561075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29174"/>
            <a:ext cx="9143999" cy="941736"/>
          </a:xfrm>
        </p:spPr>
        <p:txBody>
          <a:bodyPr/>
          <a:lstStyle/>
          <a:p>
            <a:r>
              <a:rPr lang="es-MX" dirty="0"/>
              <a:t>Slot </a:t>
            </a:r>
            <a:r>
              <a:rPr lang="es-MX" dirty="0" err="1"/>
              <a:t>filling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es-MX" dirty="0"/>
              <a:t>Se trata de </a:t>
            </a:r>
            <a:r>
              <a:rPr lang="es-MX" dirty="0" err="1"/>
              <a:t>intents</a:t>
            </a:r>
            <a:r>
              <a:rPr lang="es-MX" dirty="0"/>
              <a:t> pero que llevan varias entidades en las llamadas</a:t>
            </a:r>
          </a:p>
          <a:p>
            <a:r>
              <a:rPr lang="es-MX" dirty="0"/>
              <a:t>El </a:t>
            </a:r>
            <a:r>
              <a:rPr lang="es-MX" dirty="0" err="1"/>
              <a:t>framework</a:t>
            </a:r>
            <a:r>
              <a:rPr lang="es-MX" dirty="0"/>
              <a:t> verifica que todas las entidades sean transmitidas en las llamadas </a:t>
            </a:r>
          </a:p>
          <a:p>
            <a:r>
              <a:rPr lang="es-MX" dirty="0"/>
              <a:t>En caso que un usuario no incluya datos de todas las entidades, entonces el </a:t>
            </a:r>
            <a:r>
              <a:rPr lang="es-MX" dirty="0" err="1"/>
              <a:t>framework</a:t>
            </a:r>
            <a:r>
              <a:rPr lang="es-MX" dirty="0"/>
              <a:t> las pedirá</a:t>
            </a:r>
          </a:p>
          <a:p>
            <a:r>
              <a:rPr lang="es-MX" dirty="0"/>
              <a:t>Agregar entidades nuevas en caso de que se requieran (posiblemente del sistema)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1492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291" y="13467"/>
            <a:ext cx="8229600" cy="1143000"/>
          </a:xfrm>
        </p:spPr>
        <p:txBody>
          <a:bodyPr/>
          <a:lstStyle/>
          <a:p>
            <a:r>
              <a:rPr lang="es-MX" dirty="0"/>
              <a:t>Slot </a:t>
            </a:r>
            <a:r>
              <a:rPr lang="es-MX" dirty="0" err="1"/>
              <a:t>filling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034" y="980728"/>
            <a:ext cx="8640960" cy="1656184"/>
          </a:xfrm>
        </p:spPr>
        <p:txBody>
          <a:bodyPr>
            <a:normAutofit/>
          </a:bodyPr>
          <a:lstStyle/>
          <a:p>
            <a:r>
              <a:rPr lang="es-MX" sz="2800" dirty="0"/>
              <a:t>Agregar </a:t>
            </a:r>
            <a:r>
              <a:rPr lang="es-MX" sz="2800" dirty="0" err="1"/>
              <a:t>intent</a:t>
            </a:r>
            <a:r>
              <a:rPr lang="es-MX" sz="2800" dirty="0"/>
              <a:t> y en una </a:t>
            </a:r>
            <a:r>
              <a:rPr lang="es-MX" sz="2800" i="1" dirty="0"/>
              <a:t>training </a:t>
            </a:r>
            <a:r>
              <a:rPr lang="es-MX" sz="2800" i="1" dirty="0" err="1"/>
              <a:t>phrase</a:t>
            </a:r>
            <a:r>
              <a:rPr lang="es-MX" sz="2800" dirty="0"/>
              <a:t> indicar todos los datos requeridos declarando las entidades del desarrollador y del sistema. Renombrar parámetros.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8029"/>
            <a:ext cx="8731518" cy="419926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44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66" y="0"/>
            <a:ext cx="9143999" cy="941736"/>
          </a:xfrm>
        </p:spPr>
        <p:txBody>
          <a:bodyPr/>
          <a:lstStyle/>
          <a:p>
            <a:r>
              <a:rPr lang="es-MX" dirty="0"/>
              <a:t>Slot </a:t>
            </a:r>
            <a:r>
              <a:rPr lang="es-MX" dirty="0" err="1"/>
              <a:t>filling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419514" cy="137385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Se pueden agregar más training </a:t>
            </a:r>
            <a:r>
              <a:rPr lang="es-MX" dirty="0" err="1"/>
              <a:t>phrases</a:t>
            </a:r>
            <a:r>
              <a:rPr lang="es-MX" dirty="0"/>
              <a:t>, no olvidar marcar entidades. El </a:t>
            </a:r>
            <a:r>
              <a:rPr lang="es-MX" dirty="0" err="1"/>
              <a:t>framework</a:t>
            </a:r>
            <a:r>
              <a:rPr lang="es-MX" dirty="0"/>
              <a:t> suele identificarlas.</a:t>
            </a:r>
          </a:p>
          <a:p>
            <a:r>
              <a:rPr lang="es-MX" dirty="0">
                <a:solidFill>
                  <a:srgbClr val="00B0F0"/>
                </a:solidFill>
              </a:rPr>
              <a:t>Es conveniente una frase por cada </a:t>
            </a:r>
            <a:r>
              <a:rPr lang="es-MX" dirty="0" err="1">
                <a:solidFill>
                  <a:srgbClr val="00B0F0"/>
                </a:solidFill>
              </a:rPr>
              <a:t>entity</a:t>
            </a:r>
            <a:r>
              <a:rPr lang="es-MX" dirty="0">
                <a:solidFill>
                  <a:srgbClr val="00B0F0"/>
                </a:solidFill>
              </a:rPr>
              <a:t> esperada</a:t>
            </a:r>
            <a:r>
              <a:rPr lang="es-MX" dirty="0"/>
              <a:t>, de esa manera se puede definir un </a:t>
            </a:r>
            <a:r>
              <a:rPr lang="es-MX" dirty="0">
                <a:solidFill>
                  <a:srgbClr val="C00000"/>
                </a:solidFill>
              </a:rPr>
              <a:t>recordatorio/petición</a:t>
            </a:r>
            <a:r>
              <a:rPr lang="es-MX" dirty="0"/>
              <a:t> del asistente para cada </a:t>
            </a:r>
            <a:r>
              <a:rPr lang="es-MX" dirty="0" err="1"/>
              <a:t>entity</a:t>
            </a:r>
            <a:r>
              <a:rPr lang="es-MX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857496"/>
            <a:ext cx="5748973" cy="377448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3615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35986"/>
            <a:ext cx="9143999" cy="941736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Dialogflow</a:t>
            </a:r>
            <a:r>
              <a:rPr lang="es-MX" dirty="0"/>
              <a:t> </a:t>
            </a:r>
            <a:br>
              <a:rPr lang="es-MX" dirty="0"/>
            </a:br>
            <a:r>
              <a:rPr lang="es-ES" dirty="0">
                <a:hlinkClick r:id="rId2"/>
              </a:rPr>
              <a:t>https://dialogflow.com/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“Build natural and rich conversational experiences”</a:t>
            </a:r>
          </a:p>
          <a:p>
            <a:r>
              <a:rPr lang="en-US" dirty="0"/>
              <a:t>“Give users new ways to interact with your product by building engaging voice and text-based conversational interfaces, such as voice apps and </a:t>
            </a:r>
            <a:r>
              <a:rPr lang="en-US" dirty="0" err="1"/>
              <a:t>chatbots</a:t>
            </a:r>
            <a:r>
              <a:rPr lang="en-US" dirty="0"/>
              <a:t>, powered by AI.“</a:t>
            </a:r>
          </a:p>
          <a:p>
            <a:r>
              <a:rPr lang="en-US" dirty="0"/>
              <a:t>“</a:t>
            </a:r>
            <a:r>
              <a:rPr lang="en-US" b="1" dirty="0">
                <a:solidFill>
                  <a:srgbClr val="7030A0"/>
                </a:solidFill>
              </a:rPr>
              <a:t>Connect with users on your website, mobile app, the Google Assistant, Amazon </a:t>
            </a:r>
            <a:r>
              <a:rPr lang="en-US" b="1" dirty="0" err="1">
                <a:solidFill>
                  <a:srgbClr val="7030A0"/>
                </a:solidFill>
              </a:rPr>
              <a:t>Alexa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Facebook</a:t>
            </a:r>
            <a:r>
              <a:rPr lang="en-US" b="1" dirty="0">
                <a:solidFill>
                  <a:srgbClr val="7030A0"/>
                </a:solidFill>
              </a:rPr>
              <a:t> Messenger, and other popular platforms and devices</a:t>
            </a:r>
            <a:r>
              <a:rPr lang="en-US" dirty="0"/>
              <a:t>.”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C00000"/>
                </a:solidFill>
              </a:rPr>
              <a:t>Powered by Google's machine learning</a:t>
            </a:r>
          </a:p>
          <a:p>
            <a:pPr lvl="1"/>
            <a:r>
              <a:rPr lang="en-US" dirty="0" err="1"/>
              <a:t>Dialogflow</a:t>
            </a:r>
            <a:r>
              <a:rPr lang="en-US" dirty="0"/>
              <a:t> incorporates Google's machine learning expertise and products such as Google Cloud Speech-to-Text.”</a:t>
            </a:r>
          </a:p>
          <a:p>
            <a:r>
              <a:rPr lang="en-US" dirty="0"/>
              <a:t>“</a:t>
            </a:r>
            <a:r>
              <a:rPr lang="en-US" sz="3100" dirty="0">
                <a:solidFill>
                  <a:srgbClr val="C00000"/>
                </a:solidFill>
              </a:rPr>
              <a:t>Built on Google infrastructure</a:t>
            </a:r>
          </a:p>
          <a:p>
            <a:pPr lvl="1"/>
            <a:r>
              <a:rPr lang="en-US" dirty="0" err="1"/>
              <a:t>Dialogflow</a:t>
            </a:r>
            <a:r>
              <a:rPr lang="en-US" dirty="0"/>
              <a:t> is a Google service that runs on Google Cloud Platform, letting you scale to hundreds of millions of users.”</a:t>
            </a:r>
          </a:p>
          <a:p>
            <a:r>
              <a:rPr lang="en-US" dirty="0"/>
              <a:t>“</a:t>
            </a:r>
            <a:r>
              <a:rPr lang="en-US" sz="3100" dirty="0">
                <a:solidFill>
                  <a:srgbClr val="C00000"/>
                </a:solidFill>
              </a:rPr>
              <a:t>Optimized for the Google Assistant</a:t>
            </a:r>
          </a:p>
          <a:p>
            <a:pPr lvl="1"/>
            <a:r>
              <a:rPr lang="en-US" dirty="0" err="1"/>
              <a:t>Dialogflow</a:t>
            </a:r>
            <a:r>
              <a:rPr lang="en-US" dirty="0"/>
              <a:t> is the most widely used tool to build Actions for more than 400M+ Google Assistant devices.”</a:t>
            </a:r>
          </a:p>
          <a:p>
            <a:endParaRPr lang="en-U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936104"/>
          </a:xfrm>
        </p:spPr>
        <p:txBody>
          <a:bodyPr/>
          <a:lstStyle/>
          <a:p>
            <a:r>
              <a:rPr lang="es-MX" dirty="0"/>
              <a:t>Slot </a:t>
            </a:r>
            <a:r>
              <a:rPr lang="es-MX" dirty="0" err="1"/>
              <a:t>filling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240" y="980728"/>
            <a:ext cx="8534106" cy="151216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Indicar en parámetros que van a ser «</a:t>
            </a:r>
            <a:r>
              <a:rPr lang="es-MX" dirty="0" err="1"/>
              <a:t>required</a:t>
            </a:r>
            <a:r>
              <a:rPr lang="es-MX" dirty="0"/>
              <a:t>»</a:t>
            </a:r>
          </a:p>
          <a:p>
            <a:r>
              <a:rPr lang="es-MX" dirty="0"/>
              <a:t>Y configurar </a:t>
            </a:r>
            <a:r>
              <a:rPr lang="es-MX" dirty="0" err="1"/>
              <a:t>prompts</a:t>
            </a:r>
            <a:r>
              <a:rPr lang="es-MX" dirty="0"/>
              <a:t> para cada parámetro. El </a:t>
            </a:r>
            <a:r>
              <a:rPr lang="es-MX" dirty="0" err="1"/>
              <a:t>prompt</a:t>
            </a:r>
            <a:r>
              <a:rPr lang="es-MX" dirty="0"/>
              <a:t> se va a invocar si el usuario no incluye el dato</a:t>
            </a:r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" y="3870589"/>
            <a:ext cx="6096000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60579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559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82197"/>
            <a:ext cx="9143999" cy="941736"/>
          </a:xfrm>
        </p:spPr>
        <p:txBody>
          <a:bodyPr/>
          <a:lstStyle/>
          <a:p>
            <a:r>
              <a:rPr lang="es-MX" dirty="0"/>
              <a:t>Slot </a:t>
            </a:r>
            <a:r>
              <a:rPr lang="es-MX" dirty="0" err="1"/>
              <a:t>filling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Escribir una respuesta, la cual se desplegará cuando se hayan introducido todos los datos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8162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r>
              <a:rPr lang="es-MX" dirty="0"/>
              <a:t>Slot </a:t>
            </a:r>
            <a:r>
              <a:rPr lang="es-MX" dirty="0" err="1"/>
              <a:t>filling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 hacer </a:t>
            </a:r>
            <a:r>
              <a:rPr lang="es-MX" dirty="0" err="1"/>
              <a:t>testing</a:t>
            </a:r>
            <a:r>
              <a:rPr lang="es-MX" dirty="0"/>
              <a:t>, debemos </a:t>
            </a:r>
            <a:r>
              <a:rPr lang="es-MX" dirty="0" err="1"/>
              <a:t>teclar</a:t>
            </a:r>
            <a:r>
              <a:rPr lang="es-MX" dirty="0"/>
              <a:t> una frase con algún dato de los obligatorios con el fin de que se detecte el </a:t>
            </a:r>
            <a:r>
              <a:rPr lang="es-MX" dirty="0" err="1"/>
              <a:t>intent</a:t>
            </a:r>
            <a:endParaRPr lang="es-MX" dirty="0"/>
          </a:p>
          <a:p>
            <a:r>
              <a:rPr lang="es-MX" dirty="0"/>
              <a:t>El asistente pedirá el resto de datos declarados como </a:t>
            </a:r>
            <a:r>
              <a:rPr lang="es-MX" dirty="0" err="1"/>
              <a:t>required</a:t>
            </a:r>
            <a:endParaRPr lang="es-MX" dirty="0"/>
          </a:p>
          <a:p>
            <a:r>
              <a:rPr lang="es-MX" dirty="0"/>
              <a:t>Slot </a:t>
            </a:r>
            <a:r>
              <a:rPr lang="es-MX" dirty="0" err="1"/>
              <a:t>filling</a:t>
            </a:r>
            <a:r>
              <a:rPr lang="es-MX" dirty="0"/>
              <a:t> es útil para asistentes que van a atender un trámite</a:t>
            </a:r>
          </a:p>
        </p:txBody>
      </p:sp>
    </p:spTree>
    <p:extLst>
      <p:ext uri="{BB962C8B-B14F-4D97-AF65-F5344CB8AC3E}">
        <p14:creationId xmlns:p14="http://schemas.microsoft.com/office/powerpoint/2010/main" val="2942772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9" y="260648"/>
            <a:ext cx="9143999" cy="941736"/>
          </a:xfrm>
        </p:spPr>
        <p:txBody>
          <a:bodyPr/>
          <a:lstStyle/>
          <a:p>
            <a:r>
              <a:rPr lang="es-MX" dirty="0"/>
              <a:t>Contextos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600201"/>
            <a:ext cx="8501122" cy="4997151"/>
          </a:xfrm>
        </p:spPr>
        <p:txBody>
          <a:bodyPr>
            <a:normAutofit/>
          </a:bodyPr>
          <a:lstStyle/>
          <a:p>
            <a:r>
              <a:rPr lang="es-MX" dirty="0"/>
              <a:t>Hasta este punto se tiene un conjunto de </a:t>
            </a:r>
            <a:r>
              <a:rPr lang="es-MX" dirty="0" err="1"/>
              <a:t>Intents</a:t>
            </a:r>
            <a:r>
              <a:rPr lang="es-MX" dirty="0"/>
              <a:t> </a:t>
            </a:r>
          </a:p>
          <a:p>
            <a:pPr lvl="1"/>
            <a:r>
              <a:rPr lang="es-MX" dirty="0"/>
              <a:t>Cuando un usuario lanza un mensaje cualquier </a:t>
            </a:r>
            <a:r>
              <a:rPr lang="es-MX" dirty="0" err="1"/>
              <a:t>Intent</a:t>
            </a:r>
            <a:r>
              <a:rPr lang="es-MX" dirty="0"/>
              <a:t> puede hacer </a:t>
            </a:r>
            <a:r>
              <a:rPr lang="es-MX" dirty="0" err="1"/>
              <a:t>matching</a:t>
            </a:r>
            <a:endParaRPr lang="es-MX" dirty="0"/>
          </a:p>
          <a:p>
            <a:pPr lvl="1"/>
            <a:r>
              <a:rPr lang="es-MX" dirty="0"/>
              <a:t>Situarse en cualquier </a:t>
            </a:r>
            <a:r>
              <a:rPr lang="es-MX" dirty="0" err="1"/>
              <a:t>Intent</a:t>
            </a:r>
            <a:r>
              <a:rPr lang="es-MX" dirty="0"/>
              <a:t>, lanzar mensajes y observar que responden otros </a:t>
            </a:r>
            <a:r>
              <a:rPr lang="es-MX" dirty="0" err="1"/>
              <a:t>Intents</a:t>
            </a:r>
            <a:endParaRPr lang="es-MX" dirty="0"/>
          </a:p>
          <a:p>
            <a:r>
              <a:rPr lang="es-MX" dirty="0"/>
              <a:t>Para controlar en qué momento se puede ejecutar o no un </a:t>
            </a:r>
            <a:r>
              <a:rPr lang="es-MX" dirty="0" err="1"/>
              <a:t>Intent</a:t>
            </a:r>
            <a:r>
              <a:rPr lang="es-MX" dirty="0"/>
              <a:t> se utilizan los contextos</a:t>
            </a:r>
          </a:p>
          <a:p>
            <a:r>
              <a:rPr lang="es-MX" dirty="0"/>
              <a:t>Un contexto es una especie de estado actual del diálogo</a:t>
            </a:r>
          </a:p>
          <a:p>
            <a:r>
              <a:rPr lang="es-MX" dirty="0"/>
              <a:t>El contexto también sirve para recuperar datos del diálogo (memoria)</a:t>
            </a:r>
          </a:p>
        </p:txBody>
      </p:sp>
    </p:spTree>
    <p:extLst>
      <p:ext uri="{BB962C8B-B14F-4D97-AF65-F5344CB8AC3E}">
        <p14:creationId xmlns:p14="http://schemas.microsoft.com/office/powerpoint/2010/main" val="3943560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274" y="42719"/>
            <a:ext cx="8229600" cy="1143000"/>
          </a:xfrm>
        </p:spPr>
        <p:txBody>
          <a:bodyPr/>
          <a:lstStyle/>
          <a:p>
            <a:r>
              <a:rPr lang="es-MX" dirty="0"/>
              <a:t>Contextos: modelado de diálogo</a:t>
            </a:r>
          </a:p>
        </p:txBody>
      </p:sp>
      <p:grpSp>
        <p:nvGrpSpPr>
          <p:cNvPr id="40" name="39 Grupo"/>
          <p:cNvGrpSpPr/>
          <p:nvPr/>
        </p:nvGrpSpPr>
        <p:grpSpPr>
          <a:xfrm>
            <a:off x="614467" y="4557247"/>
            <a:ext cx="2677706" cy="420695"/>
            <a:chOff x="614467" y="4557247"/>
            <a:chExt cx="2677706" cy="420695"/>
          </a:xfrm>
        </p:grpSpPr>
        <p:sp>
          <p:nvSpPr>
            <p:cNvPr id="8" name="7 Rectángulo"/>
            <p:cNvSpPr/>
            <p:nvPr/>
          </p:nvSpPr>
          <p:spPr>
            <a:xfrm>
              <a:off x="614467" y="4557247"/>
              <a:ext cx="368157" cy="4031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rgbClr val="002060"/>
                  </a:solidFill>
                </a:rPr>
                <a:t>in</a:t>
              </a:r>
              <a:endParaRPr lang="es-MX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155370" y="4608610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Contexto de entrada</a:t>
              </a: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589559" y="3903133"/>
            <a:ext cx="2507131" cy="412383"/>
            <a:chOff x="2706608" y="4365105"/>
            <a:chExt cx="2507131" cy="412383"/>
          </a:xfrm>
        </p:grpSpPr>
        <p:sp>
          <p:nvSpPr>
            <p:cNvPr id="9" name="8 Rectángulo"/>
            <p:cNvSpPr/>
            <p:nvPr/>
          </p:nvSpPr>
          <p:spPr>
            <a:xfrm>
              <a:off x="2706608" y="4365105"/>
              <a:ext cx="351923" cy="40314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MX" sz="1400" b="1" dirty="0" err="1">
                  <a:solidFill>
                    <a:srgbClr val="002060"/>
                  </a:solidFill>
                </a:rPr>
                <a:t>out</a:t>
              </a:r>
              <a:endParaRPr lang="es-MX" sz="105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266924" y="4408156"/>
              <a:ext cx="1946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Contexto de salida</a:t>
              </a: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571561" y="5234862"/>
            <a:ext cx="1440160" cy="1368152"/>
            <a:chOff x="571561" y="5234862"/>
            <a:chExt cx="1440160" cy="1368152"/>
          </a:xfrm>
        </p:grpSpPr>
        <p:sp>
          <p:nvSpPr>
            <p:cNvPr id="28" name="27 Elipse"/>
            <p:cNvSpPr/>
            <p:nvPr/>
          </p:nvSpPr>
          <p:spPr>
            <a:xfrm>
              <a:off x="571561" y="5234862"/>
              <a:ext cx="1440160" cy="136815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1387068" y="5717362"/>
              <a:ext cx="368157" cy="4031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</a:rPr>
                <a:t>in</a:t>
              </a:r>
              <a:endParaRPr lang="es-MX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786017" y="5717363"/>
              <a:ext cx="351923" cy="40314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MX" sz="1400" b="1" dirty="0" err="1">
                  <a:solidFill>
                    <a:schemeClr val="tx1"/>
                  </a:solidFill>
                </a:rPr>
                <a:t>out</a:t>
              </a:r>
              <a:endParaRPr lang="es-MX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589559" y="6217579"/>
              <a:ext cx="1404163" cy="26089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respuesta</a:t>
              </a:r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223771" y="5751180"/>
            <a:ext cx="105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Estado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3500430" y="3214341"/>
            <a:ext cx="5396796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El </a:t>
            </a:r>
            <a:r>
              <a:rPr lang="es-MX" dirty="0" err="1"/>
              <a:t>framework</a:t>
            </a:r>
            <a:r>
              <a:rPr lang="es-MX" dirty="0"/>
              <a:t> lleva el control de los contextos «activos»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Un </a:t>
            </a:r>
            <a:r>
              <a:rPr lang="es-MX" dirty="0" err="1"/>
              <a:t>Intent</a:t>
            </a:r>
            <a:r>
              <a:rPr lang="es-MX" dirty="0"/>
              <a:t> puede requerir un contexto de entrada y generar uno de salida.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/>
              <a:t>El contexto de entrada es necesario para que un </a:t>
            </a:r>
            <a:r>
              <a:rPr lang="es-MX" dirty="0" err="1"/>
              <a:t>Intent</a:t>
            </a:r>
            <a:r>
              <a:rPr lang="es-MX" dirty="0"/>
              <a:t> sea candidato a ejecución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/>
              <a:t>La ejecución de un </a:t>
            </a:r>
            <a:r>
              <a:rPr lang="es-MX" dirty="0" err="1"/>
              <a:t>Intent</a:t>
            </a:r>
            <a:r>
              <a:rPr lang="es-MX" dirty="0"/>
              <a:t> puede activar un contexto de salida</a:t>
            </a:r>
          </a:p>
        </p:txBody>
      </p:sp>
      <p:grpSp>
        <p:nvGrpSpPr>
          <p:cNvPr id="48" name="47 Grupo"/>
          <p:cNvGrpSpPr/>
          <p:nvPr/>
        </p:nvGrpSpPr>
        <p:grpSpPr>
          <a:xfrm>
            <a:off x="285720" y="1285860"/>
            <a:ext cx="4904661" cy="1754377"/>
            <a:chOff x="2123282" y="1285860"/>
            <a:chExt cx="4904661" cy="1754377"/>
          </a:xfrm>
        </p:grpSpPr>
        <p:grpSp>
          <p:nvGrpSpPr>
            <p:cNvPr id="47" name="46 Grupo"/>
            <p:cNvGrpSpPr/>
            <p:nvPr/>
          </p:nvGrpSpPr>
          <p:grpSpPr>
            <a:xfrm>
              <a:off x="2123282" y="1285860"/>
              <a:ext cx="4904661" cy="1754377"/>
              <a:chOff x="2123282" y="1285860"/>
              <a:chExt cx="4904661" cy="1754377"/>
            </a:xfrm>
          </p:grpSpPr>
          <p:grpSp>
            <p:nvGrpSpPr>
              <p:cNvPr id="35" name="34 Grupo"/>
              <p:cNvGrpSpPr/>
              <p:nvPr/>
            </p:nvGrpSpPr>
            <p:grpSpPr>
              <a:xfrm>
                <a:off x="2123282" y="1666171"/>
                <a:ext cx="4904661" cy="1374066"/>
                <a:chOff x="1776925" y="1660257"/>
                <a:chExt cx="4904661" cy="1374066"/>
              </a:xfrm>
            </p:grpSpPr>
            <p:grpSp>
              <p:nvGrpSpPr>
                <p:cNvPr id="23" name="22 Grupo"/>
                <p:cNvGrpSpPr/>
                <p:nvPr/>
              </p:nvGrpSpPr>
              <p:grpSpPr>
                <a:xfrm>
                  <a:off x="1776925" y="1660257"/>
                  <a:ext cx="1440160" cy="1368152"/>
                  <a:chOff x="1840171" y="1955793"/>
                  <a:chExt cx="1440160" cy="1368152"/>
                </a:xfrm>
              </p:grpSpPr>
              <p:sp>
                <p:nvSpPr>
                  <p:cNvPr id="4" name="3 Elipse"/>
                  <p:cNvSpPr/>
                  <p:nvPr/>
                </p:nvSpPr>
                <p:spPr>
                  <a:xfrm>
                    <a:off x="1840171" y="1955793"/>
                    <a:ext cx="1440160" cy="1368152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6" name="5 Rectángulo"/>
                  <p:cNvSpPr/>
                  <p:nvPr/>
                </p:nvSpPr>
                <p:spPr>
                  <a:xfrm>
                    <a:off x="2655678" y="2438293"/>
                    <a:ext cx="368157" cy="403149"/>
                  </a:xfrm>
                  <a:prstGeom prst="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MX" sz="1400" b="1" dirty="0">
                        <a:solidFill>
                          <a:schemeClr val="tx1"/>
                        </a:solidFill>
                      </a:rPr>
                      <a:t>in</a:t>
                    </a:r>
                    <a:endParaRPr lang="es-MX" sz="16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6 Rectángulo"/>
                  <p:cNvSpPr/>
                  <p:nvPr/>
                </p:nvSpPr>
                <p:spPr>
                  <a:xfrm>
                    <a:off x="2054627" y="2438294"/>
                    <a:ext cx="351923" cy="403149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/>
                    <a:r>
                      <a:rPr lang="es-MX" sz="1400" b="1" dirty="0" err="1"/>
                      <a:t>out</a:t>
                    </a:r>
                    <a:endParaRPr lang="es-MX" sz="1050" b="1" dirty="0"/>
                  </a:p>
                </p:txBody>
              </p:sp>
              <p:sp>
                <p:nvSpPr>
                  <p:cNvPr id="21" name="20 Rectángulo redondeado"/>
                  <p:cNvSpPr/>
                  <p:nvPr/>
                </p:nvSpPr>
                <p:spPr>
                  <a:xfrm>
                    <a:off x="1858169" y="2938510"/>
                    <a:ext cx="1404163" cy="260899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MX" dirty="0"/>
                      <a:t>respuesta</a:t>
                    </a:r>
                  </a:p>
                </p:txBody>
              </p:sp>
            </p:grpSp>
            <p:grpSp>
              <p:nvGrpSpPr>
                <p:cNvPr id="24" name="23 Grupo"/>
                <p:cNvGrpSpPr/>
                <p:nvPr/>
              </p:nvGrpSpPr>
              <p:grpSpPr>
                <a:xfrm>
                  <a:off x="5241426" y="1666171"/>
                  <a:ext cx="1440160" cy="1368152"/>
                  <a:chOff x="5304672" y="1961707"/>
                  <a:chExt cx="1440160" cy="1368152"/>
                </a:xfrm>
              </p:grpSpPr>
              <p:sp>
                <p:nvSpPr>
                  <p:cNvPr id="10" name="9 Elipse"/>
                  <p:cNvSpPr/>
                  <p:nvPr/>
                </p:nvSpPr>
                <p:spPr>
                  <a:xfrm>
                    <a:off x="5304672" y="1961707"/>
                    <a:ext cx="1440160" cy="1368152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1" name="10 Rectángulo"/>
                  <p:cNvSpPr/>
                  <p:nvPr/>
                </p:nvSpPr>
                <p:spPr>
                  <a:xfrm>
                    <a:off x="6120179" y="2444207"/>
                    <a:ext cx="368157" cy="403149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MX" sz="1400" b="1" dirty="0"/>
                      <a:t>in</a:t>
                    </a:r>
                    <a:endParaRPr lang="es-MX" sz="1600" b="1" dirty="0"/>
                  </a:p>
                </p:txBody>
              </p:sp>
              <p:sp>
                <p:nvSpPr>
                  <p:cNvPr id="12" name="11 Rectángulo"/>
                  <p:cNvSpPr/>
                  <p:nvPr/>
                </p:nvSpPr>
                <p:spPr>
                  <a:xfrm>
                    <a:off x="5519128" y="2444208"/>
                    <a:ext cx="351923" cy="403149"/>
                  </a:xfrm>
                  <a:prstGeom prst="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/>
                    <a:r>
                      <a:rPr lang="es-MX" sz="1400" b="1" dirty="0" err="1">
                        <a:solidFill>
                          <a:schemeClr val="tx1"/>
                        </a:solidFill>
                      </a:rPr>
                      <a:t>out</a:t>
                    </a:r>
                    <a:endParaRPr lang="es-MX" sz="105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21 Rectángulo redondeado"/>
                  <p:cNvSpPr/>
                  <p:nvPr/>
                </p:nvSpPr>
                <p:spPr>
                  <a:xfrm>
                    <a:off x="5322670" y="2960460"/>
                    <a:ext cx="1404163" cy="260899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MX" dirty="0"/>
                      <a:t>respuesta</a:t>
                    </a:r>
                  </a:p>
                </p:txBody>
              </p:sp>
            </p:grpSp>
            <p:sp>
              <p:nvSpPr>
                <p:cNvPr id="5" name="4 Flecha derecha"/>
                <p:cNvSpPr/>
                <p:nvPr/>
              </p:nvSpPr>
              <p:spPr>
                <a:xfrm>
                  <a:off x="3081186" y="2098219"/>
                  <a:ext cx="2324917" cy="504056"/>
                </a:xfrm>
                <a:prstGeom prst="rightArrow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err="1">
                      <a:solidFill>
                        <a:srgbClr val="002060"/>
                      </a:solidFill>
                    </a:rPr>
                    <a:t>intent</a:t>
                  </a:r>
                  <a:endParaRPr lang="es-MX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38" name="37 Grupo"/>
              <p:cNvGrpSpPr/>
              <p:nvPr/>
            </p:nvGrpSpPr>
            <p:grpSpPr>
              <a:xfrm>
                <a:off x="2928926" y="1285860"/>
                <a:ext cx="3214710" cy="714380"/>
                <a:chOff x="2928926" y="1285860"/>
                <a:chExt cx="3214710" cy="714380"/>
              </a:xfrm>
            </p:grpSpPr>
            <p:sp>
              <p:nvSpPr>
                <p:cNvPr id="36" name="35 Abrir llave"/>
                <p:cNvSpPr/>
                <p:nvPr/>
              </p:nvSpPr>
              <p:spPr>
                <a:xfrm rot="5400000">
                  <a:off x="4357686" y="214290"/>
                  <a:ext cx="357190" cy="3214710"/>
                </a:xfrm>
                <a:prstGeom prst="leftBrac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7" name="36 CuadroTexto"/>
                <p:cNvSpPr txBox="1"/>
                <p:nvPr/>
              </p:nvSpPr>
              <p:spPr>
                <a:xfrm>
                  <a:off x="4170742" y="1285860"/>
                  <a:ext cx="7562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err="1">
                      <a:solidFill>
                        <a:srgbClr val="0070C0"/>
                      </a:solidFill>
                    </a:rPr>
                    <a:t>intent</a:t>
                  </a:r>
                  <a:endParaRPr lang="es-ES" b="1" dirty="0">
                    <a:solidFill>
                      <a:srgbClr val="0070C0"/>
                    </a:solidFill>
                  </a:endParaRPr>
                </a:p>
              </p:txBody>
            </p:sp>
          </p:grpSp>
        </p:grpSp>
        <p:sp>
          <p:nvSpPr>
            <p:cNvPr id="41" name="40 Estrella de 12 puntas"/>
            <p:cNvSpPr/>
            <p:nvPr/>
          </p:nvSpPr>
          <p:spPr>
            <a:xfrm>
              <a:off x="2500298" y="2357430"/>
              <a:ext cx="428628" cy="357190"/>
            </a:xfrm>
            <a:prstGeom prst="star12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rgbClr val="0070C0"/>
                  </a:solidFill>
                </a:rPr>
                <a:t>7</a:t>
              </a:r>
              <a:endParaRPr lang="es-E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2" name="41 Estrella de 12 puntas"/>
            <p:cNvSpPr/>
            <p:nvPr/>
          </p:nvSpPr>
          <p:spPr>
            <a:xfrm>
              <a:off x="5929322" y="2357430"/>
              <a:ext cx="428628" cy="357190"/>
            </a:xfrm>
            <a:prstGeom prst="star12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rgbClr val="0070C0"/>
                  </a:solidFill>
                </a:rPr>
                <a:t>7</a:t>
              </a:r>
              <a:endParaRPr lang="es-ES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3" name="42 Estrella de 12 puntas"/>
          <p:cNvSpPr/>
          <p:nvPr/>
        </p:nvSpPr>
        <p:spPr>
          <a:xfrm>
            <a:off x="714348" y="4143380"/>
            <a:ext cx="428628" cy="357190"/>
          </a:xfrm>
          <a:prstGeom prst="star1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70C0"/>
                </a:solidFill>
              </a:rPr>
              <a:t>7</a:t>
            </a:r>
            <a:endParaRPr lang="es-ES" sz="1400" b="1" dirty="0">
              <a:solidFill>
                <a:srgbClr val="0070C0"/>
              </a:solidFill>
            </a:endParaRPr>
          </a:p>
        </p:txBody>
      </p:sp>
      <p:sp>
        <p:nvSpPr>
          <p:cNvPr id="44" name="43 Estrella de 12 puntas"/>
          <p:cNvSpPr/>
          <p:nvPr/>
        </p:nvSpPr>
        <p:spPr>
          <a:xfrm>
            <a:off x="1000100" y="5929330"/>
            <a:ext cx="428628" cy="357190"/>
          </a:xfrm>
          <a:prstGeom prst="star1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70C0"/>
                </a:solidFill>
              </a:rPr>
              <a:t>7</a:t>
            </a:r>
            <a:endParaRPr lang="es-ES" sz="1400" b="1" dirty="0">
              <a:solidFill>
                <a:srgbClr val="0070C0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500430" y="5670262"/>
            <a:ext cx="542928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    </a:t>
            </a:r>
            <a:r>
              <a:rPr lang="es-MX" dirty="0" err="1"/>
              <a:t>Lifespan</a:t>
            </a:r>
            <a:r>
              <a:rPr lang="es-MX" dirty="0"/>
              <a:t>: al definir un contexto de salida, se le puede indicar el tiempo de vida (valor entero), es decir, el número de veces que se puede disparar el </a:t>
            </a:r>
            <a:r>
              <a:rPr lang="es-MX" dirty="0" err="1"/>
              <a:t>Intent</a:t>
            </a:r>
            <a:endParaRPr lang="es-ES" dirty="0"/>
          </a:p>
        </p:txBody>
      </p:sp>
      <p:sp>
        <p:nvSpPr>
          <p:cNvPr id="46" name="45 Estrella de 12 puntas"/>
          <p:cNvSpPr/>
          <p:nvPr/>
        </p:nvSpPr>
        <p:spPr>
          <a:xfrm>
            <a:off x="3286116" y="5572140"/>
            <a:ext cx="428628" cy="357190"/>
          </a:xfrm>
          <a:prstGeom prst="star1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0070C0"/>
                </a:solidFill>
              </a:rPr>
              <a:t>7</a:t>
            </a:r>
            <a:endParaRPr lang="es-ES" sz="1400" b="1" dirty="0">
              <a:solidFill>
                <a:srgbClr val="0070C0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6286513" y="1714488"/>
            <a:ext cx="214314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err="1"/>
              <a:t>Dialogflow</a:t>
            </a:r>
            <a:r>
              <a:rPr lang="es-MX" dirty="0"/>
              <a:t> lleva el control del contexto vigente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6061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2047"/>
            <a:ext cx="9143999" cy="941736"/>
          </a:xfrm>
        </p:spPr>
        <p:txBody>
          <a:bodyPr/>
          <a:lstStyle/>
          <a:p>
            <a:r>
              <a:rPr lang="es-MX" dirty="0"/>
              <a:t>Contextos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es-MX" dirty="0"/>
              <a:t>El contexto de salida de un </a:t>
            </a:r>
            <a:r>
              <a:rPr lang="es-MX" dirty="0" err="1"/>
              <a:t>Intent</a:t>
            </a:r>
            <a:r>
              <a:rPr lang="es-MX" dirty="0"/>
              <a:t> se convierte en el contexto de entrada de otro </a:t>
            </a:r>
            <a:r>
              <a:rPr lang="es-MX" dirty="0" err="1"/>
              <a:t>Intent</a:t>
            </a:r>
            <a:endParaRPr lang="es-MX" dirty="0"/>
          </a:p>
          <a:p>
            <a:pPr lvl="1"/>
            <a:r>
              <a:rPr lang="es-MX" dirty="0"/>
              <a:t>Semánticamente hay dos significados</a:t>
            </a:r>
          </a:p>
          <a:p>
            <a:pPr lvl="2"/>
            <a:r>
              <a:rPr lang="es-MX" dirty="0"/>
              <a:t>Terminación de una acción</a:t>
            </a:r>
          </a:p>
          <a:p>
            <a:pPr lvl="2"/>
            <a:r>
              <a:rPr lang="es-MX" dirty="0"/>
              <a:t>Inicio de otro</a:t>
            </a:r>
          </a:p>
          <a:p>
            <a:pPr lvl="1"/>
            <a:r>
              <a:rPr lang="es-MX" dirty="0"/>
              <a:t>Se sugiere nombrar al estado </a:t>
            </a:r>
            <a:r>
              <a:rPr lang="es-MX" dirty="0" err="1"/>
              <a:t>accionCierre_accionApertura</a:t>
            </a:r>
            <a:endParaRPr lang="es-MX" dirty="0"/>
          </a:p>
          <a:p>
            <a:pPr lvl="1"/>
            <a:r>
              <a:rPr lang="es-MX" dirty="0" err="1"/>
              <a:t>E.g.</a:t>
            </a:r>
            <a:r>
              <a:rPr lang="es-MX" dirty="0"/>
              <a:t> </a:t>
            </a:r>
            <a:r>
              <a:rPr lang="es-MX" dirty="0" err="1"/>
              <a:t>pedidoParcial_algoMas</a:t>
            </a:r>
            <a:endParaRPr lang="es-MX" dirty="0"/>
          </a:p>
          <a:p>
            <a:r>
              <a:rPr lang="es-MX" dirty="0"/>
              <a:t>Un </a:t>
            </a:r>
            <a:r>
              <a:rPr lang="es-MX" dirty="0" err="1"/>
              <a:t>Fallback</a:t>
            </a:r>
            <a:r>
              <a:rPr lang="es-MX" dirty="0"/>
              <a:t> </a:t>
            </a:r>
            <a:r>
              <a:rPr lang="es-MX" dirty="0" err="1"/>
              <a:t>intent</a:t>
            </a:r>
            <a:r>
              <a:rPr lang="es-MX" dirty="0"/>
              <a:t> también puede requerir contextos, en este caso, su misión debe ser mantener el contexto para que el usuario reintente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1128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17138"/>
            <a:ext cx="9143999" cy="941736"/>
          </a:xfrm>
        </p:spPr>
        <p:txBody>
          <a:bodyPr>
            <a:normAutofit fontScale="90000"/>
          </a:bodyPr>
          <a:lstStyle/>
          <a:p>
            <a:r>
              <a:rPr lang="es-MX" dirty="0"/>
              <a:t>Asistente virtual: prototipo de diálogo</a:t>
            </a:r>
            <a:endParaRPr lang="es-ES" dirty="0"/>
          </a:p>
        </p:txBody>
      </p:sp>
      <p:cxnSp>
        <p:nvCxnSpPr>
          <p:cNvPr id="23" name="22 Conector angular"/>
          <p:cNvCxnSpPr>
            <a:endCxn id="14" idx="1"/>
          </p:cNvCxnSpPr>
          <p:nvPr/>
        </p:nvCxnSpPr>
        <p:spPr>
          <a:xfrm>
            <a:off x="357158" y="1571612"/>
            <a:ext cx="928694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14" idx="3"/>
            <a:endCxn id="15" idx="0"/>
          </p:cNvCxnSpPr>
          <p:nvPr/>
        </p:nvCxnSpPr>
        <p:spPr>
          <a:xfrm>
            <a:off x="3643306" y="2214554"/>
            <a:ext cx="2607487" cy="4286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15" idx="1"/>
            <a:endCxn id="14" idx="2"/>
          </p:cNvCxnSpPr>
          <p:nvPr/>
        </p:nvCxnSpPr>
        <p:spPr>
          <a:xfrm rot="10800000">
            <a:off x="2464580" y="2428868"/>
            <a:ext cx="2607487" cy="4286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15" idx="2"/>
            <a:endCxn id="16" idx="0"/>
          </p:cNvCxnSpPr>
          <p:nvPr/>
        </p:nvCxnSpPr>
        <p:spPr>
          <a:xfrm rot="16200000" flipH="1">
            <a:off x="6429388" y="2893215"/>
            <a:ext cx="714380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angular"/>
          <p:cNvCxnSpPr>
            <a:stCxn id="16" idx="2"/>
            <a:endCxn id="18" idx="0"/>
          </p:cNvCxnSpPr>
          <p:nvPr/>
        </p:nvCxnSpPr>
        <p:spPr>
          <a:xfrm rot="5400000">
            <a:off x="6036479" y="4214818"/>
            <a:ext cx="1285884" cy="12858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angular"/>
          <p:cNvCxnSpPr>
            <a:stCxn id="16" idx="1"/>
            <a:endCxn id="17" idx="0"/>
          </p:cNvCxnSpPr>
          <p:nvPr/>
        </p:nvCxnSpPr>
        <p:spPr>
          <a:xfrm rot="10800000">
            <a:off x="3321836" y="3929066"/>
            <a:ext cx="2821801" cy="71438"/>
          </a:xfrm>
          <a:prstGeom prst="bentConnector4">
            <a:avLst>
              <a:gd name="adj1" fmla="val 29114"/>
              <a:gd name="adj2" fmla="val 4199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angular"/>
          <p:cNvCxnSpPr>
            <a:stCxn id="17" idx="2"/>
            <a:endCxn id="19" idx="0"/>
          </p:cNvCxnSpPr>
          <p:nvPr/>
        </p:nvCxnSpPr>
        <p:spPr>
          <a:xfrm rot="5400000">
            <a:off x="2536017" y="4500570"/>
            <a:ext cx="928694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CuadroTexto"/>
          <p:cNvSpPr txBox="1"/>
          <p:nvPr/>
        </p:nvSpPr>
        <p:spPr>
          <a:xfrm>
            <a:off x="4214810" y="1928802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solidFill>
                  <a:srgbClr val="0070C0"/>
                </a:solidFill>
              </a:rPr>
              <a:t>peticion_detalle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3143240" y="257174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solidFill>
                  <a:srgbClr val="0070C0"/>
                </a:solidFill>
              </a:rPr>
              <a:t>si_otro_detalle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214282" y="1285860"/>
            <a:ext cx="78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70C0"/>
                </a:solidFill>
              </a:rPr>
              <a:t>saludo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6357950" y="314324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solidFill>
                  <a:srgbClr val="0070C0"/>
                </a:solidFill>
              </a:rPr>
              <a:t>no_otro_detalle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3286116" y="342900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solidFill>
                  <a:srgbClr val="0070C0"/>
                </a:solidFill>
              </a:rPr>
              <a:t>si_confirma_pedido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5670940" y="459937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solidFill>
                  <a:srgbClr val="0070C0"/>
                </a:solidFill>
              </a:rPr>
              <a:t>no_confirma_pedido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2143108" y="457200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solidFill>
                  <a:srgbClr val="0070C0"/>
                </a:solidFill>
              </a:rPr>
              <a:t>datosEntrega</a:t>
            </a:r>
            <a:endParaRPr lang="es-ES" sz="1400" dirty="0">
              <a:solidFill>
                <a:srgbClr val="0070C0"/>
              </a:solidFill>
            </a:endParaRPr>
          </a:p>
        </p:txBody>
      </p:sp>
      <p:grpSp>
        <p:nvGrpSpPr>
          <p:cNvPr id="3" name="85 Grupo"/>
          <p:cNvGrpSpPr/>
          <p:nvPr/>
        </p:nvGrpSpPr>
        <p:grpSpPr>
          <a:xfrm>
            <a:off x="1285852" y="1785926"/>
            <a:ext cx="2357454" cy="642942"/>
            <a:chOff x="1285852" y="1785926"/>
            <a:chExt cx="2357454" cy="642942"/>
          </a:xfrm>
        </p:grpSpPr>
        <p:sp>
          <p:nvSpPr>
            <p:cNvPr id="14" name="13 Rectángulo redondeado"/>
            <p:cNvSpPr/>
            <p:nvPr/>
          </p:nvSpPr>
          <p:spPr>
            <a:xfrm>
              <a:off x="1285852" y="2000240"/>
              <a:ext cx="2357454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MX" sz="1600" b="1" dirty="0" err="1">
                  <a:solidFill>
                    <a:schemeClr val="accent4">
                      <a:lumMod val="75000"/>
                    </a:schemeClr>
                  </a:solidFill>
                </a:rPr>
                <a:t>listoVenta-pideDetalle</a:t>
              </a:r>
              <a:endParaRPr lang="es-E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" name="79 Esquina doblada"/>
            <p:cNvSpPr/>
            <p:nvPr/>
          </p:nvSpPr>
          <p:spPr>
            <a:xfrm>
              <a:off x="3286116" y="1785926"/>
              <a:ext cx="214314" cy="357190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86 Grupo"/>
          <p:cNvGrpSpPr/>
          <p:nvPr/>
        </p:nvGrpSpPr>
        <p:grpSpPr>
          <a:xfrm>
            <a:off x="5072066" y="2357430"/>
            <a:ext cx="2357454" cy="714380"/>
            <a:chOff x="5072066" y="2357430"/>
            <a:chExt cx="2357454" cy="714380"/>
          </a:xfrm>
        </p:grpSpPr>
        <p:sp>
          <p:nvSpPr>
            <p:cNvPr id="15" name="14 Rectángulo redondeado"/>
            <p:cNvSpPr/>
            <p:nvPr/>
          </p:nvSpPr>
          <p:spPr>
            <a:xfrm>
              <a:off x="5072066" y="2643182"/>
              <a:ext cx="2357454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MX" sz="1600" b="1" dirty="0" err="1">
                  <a:solidFill>
                    <a:schemeClr val="accent4">
                      <a:lumMod val="75000"/>
                    </a:schemeClr>
                  </a:solidFill>
                </a:rPr>
                <a:t>pedidoParcial-algoMas</a:t>
              </a:r>
              <a:endParaRPr lang="es-E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" name="80 Esquina doblada"/>
            <p:cNvSpPr/>
            <p:nvPr/>
          </p:nvSpPr>
          <p:spPr>
            <a:xfrm>
              <a:off x="7072330" y="2357430"/>
              <a:ext cx="214314" cy="357190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92 Grupo"/>
          <p:cNvGrpSpPr/>
          <p:nvPr/>
        </p:nvGrpSpPr>
        <p:grpSpPr>
          <a:xfrm>
            <a:off x="2143108" y="3786190"/>
            <a:ext cx="2357454" cy="571504"/>
            <a:chOff x="1785918" y="3786190"/>
            <a:chExt cx="2357454" cy="571504"/>
          </a:xfrm>
        </p:grpSpPr>
        <p:sp>
          <p:nvSpPr>
            <p:cNvPr id="17" name="16 Rectángulo redondeado"/>
            <p:cNvSpPr/>
            <p:nvPr/>
          </p:nvSpPr>
          <p:spPr>
            <a:xfrm>
              <a:off x="1785918" y="3929066"/>
              <a:ext cx="2357454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MX" sz="1600" b="1" dirty="0" err="1">
                  <a:solidFill>
                    <a:schemeClr val="accent4">
                      <a:lumMod val="75000"/>
                    </a:schemeClr>
                  </a:solidFill>
                </a:rPr>
                <a:t>pedidoConfirmado-juntarDatosEntrega</a:t>
              </a:r>
              <a:endParaRPr lang="es-ES" sz="1600" b="1" dirty="0" err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" name="81 Esquina doblada"/>
            <p:cNvSpPr/>
            <p:nvPr/>
          </p:nvSpPr>
          <p:spPr>
            <a:xfrm>
              <a:off x="3857620" y="3786190"/>
              <a:ext cx="214314" cy="357190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90 Grupo"/>
          <p:cNvGrpSpPr/>
          <p:nvPr/>
        </p:nvGrpSpPr>
        <p:grpSpPr>
          <a:xfrm>
            <a:off x="6143636" y="3571876"/>
            <a:ext cx="2357454" cy="642942"/>
            <a:chOff x="6143636" y="3571876"/>
            <a:chExt cx="2357454" cy="642942"/>
          </a:xfrm>
        </p:grpSpPr>
        <p:sp>
          <p:nvSpPr>
            <p:cNvPr id="16" name="15 Rectángulo redondeado"/>
            <p:cNvSpPr/>
            <p:nvPr/>
          </p:nvSpPr>
          <p:spPr>
            <a:xfrm>
              <a:off x="6143636" y="3786190"/>
              <a:ext cx="2357454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MX" sz="1600" b="1" dirty="0" err="1">
                  <a:solidFill>
                    <a:schemeClr val="accent4">
                      <a:lumMod val="75000"/>
                    </a:schemeClr>
                  </a:solidFill>
                </a:rPr>
                <a:t>pedidoCompleto-definicionEnvio</a:t>
              </a:r>
              <a:endParaRPr lang="es-E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" name="82 Esquina doblada"/>
            <p:cNvSpPr/>
            <p:nvPr/>
          </p:nvSpPr>
          <p:spPr>
            <a:xfrm>
              <a:off x="8215338" y="3571876"/>
              <a:ext cx="214314" cy="357190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" name="93 Grupo"/>
          <p:cNvGrpSpPr/>
          <p:nvPr/>
        </p:nvGrpSpPr>
        <p:grpSpPr>
          <a:xfrm>
            <a:off x="1500166" y="5072074"/>
            <a:ext cx="2357454" cy="642942"/>
            <a:chOff x="285720" y="5857892"/>
            <a:chExt cx="2357454" cy="642942"/>
          </a:xfrm>
        </p:grpSpPr>
        <p:sp>
          <p:nvSpPr>
            <p:cNvPr id="19" name="18 Rectángulo redondeado"/>
            <p:cNvSpPr/>
            <p:nvPr/>
          </p:nvSpPr>
          <p:spPr>
            <a:xfrm>
              <a:off x="285720" y="6072206"/>
              <a:ext cx="2357454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MX" sz="1600" b="1" dirty="0">
                  <a:solidFill>
                    <a:schemeClr val="accent4">
                      <a:lumMod val="75000"/>
                    </a:schemeClr>
                  </a:solidFill>
                </a:rPr>
                <a:t>despedida</a:t>
              </a:r>
              <a:endParaRPr lang="es-E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" name="83 Esquina doblada"/>
            <p:cNvSpPr/>
            <p:nvPr/>
          </p:nvSpPr>
          <p:spPr>
            <a:xfrm>
              <a:off x="2357422" y="5857892"/>
              <a:ext cx="214314" cy="357190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91 Grupo"/>
          <p:cNvGrpSpPr/>
          <p:nvPr/>
        </p:nvGrpSpPr>
        <p:grpSpPr>
          <a:xfrm>
            <a:off x="4857752" y="5286388"/>
            <a:ext cx="2357454" cy="642942"/>
            <a:chOff x="4714876" y="5429264"/>
            <a:chExt cx="2357454" cy="642942"/>
          </a:xfrm>
        </p:grpSpPr>
        <p:sp>
          <p:nvSpPr>
            <p:cNvPr id="18" name="17 Rectángulo redondeado"/>
            <p:cNvSpPr/>
            <p:nvPr/>
          </p:nvSpPr>
          <p:spPr>
            <a:xfrm>
              <a:off x="4714876" y="5643578"/>
              <a:ext cx="2357454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MX" sz="1600" b="1" dirty="0">
                  <a:solidFill>
                    <a:schemeClr val="accent4">
                      <a:lumMod val="75000"/>
                    </a:schemeClr>
                  </a:solidFill>
                </a:rPr>
                <a:t>agradecimiento</a:t>
              </a:r>
              <a:endParaRPr lang="es-E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" name="84 Esquina doblada"/>
            <p:cNvSpPr/>
            <p:nvPr/>
          </p:nvSpPr>
          <p:spPr>
            <a:xfrm>
              <a:off x="6643702" y="5429264"/>
              <a:ext cx="214314" cy="357190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96" name="95 Conector angular"/>
          <p:cNvCxnSpPr>
            <a:stCxn id="19" idx="2"/>
            <a:endCxn id="14" idx="1"/>
          </p:cNvCxnSpPr>
          <p:nvPr/>
        </p:nvCxnSpPr>
        <p:spPr>
          <a:xfrm rot="5400000" flipH="1">
            <a:off x="232142" y="3268265"/>
            <a:ext cx="3500462" cy="1393041"/>
          </a:xfrm>
          <a:prstGeom prst="bentConnector4">
            <a:avLst>
              <a:gd name="adj1" fmla="val -6531"/>
              <a:gd name="adj2" fmla="val 1164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angular"/>
          <p:cNvCxnSpPr>
            <a:stCxn id="18" idx="2"/>
            <a:endCxn id="14" idx="1"/>
          </p:cNvCxnSpPr>
          <p:nvPr/>
        </p:nvCxnSpPr>
        <p:spPr>
          <a:xfrm rot="5400000" flipH="1">
            <a:off x="1803778" y="1696629"/>
            <a:ext cx="3714776" cy="4750627"/>
          </a:xfrm>
          <a:prstGeom prst="bentConnector4">
            <a:avLst>
              <a:gd name="adj1" fmla="val -17127"/>
              <a:gd name="adj2" fmla="val 1189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CuadroTexto"/>
          <p:cNvSpPr txBox="1"/>
          <p:nvPr/>
        </p:nvSpPr>
        <p:spPr>
          <a:xfrm>
            <a:off x="2571736" y="6286520"/>
            <a:ext cx="78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70C0"/>
                </a:solidFill>
              </a:rPr>
              <a:t>saludo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120" name="119 CuadroTexto"/>
          <p:cNvSpPr txBox="1"/>
          <p:nvPr/>
        </p:nvSpPr>
        <p:spPr>
          <a:xfrm>
            <a:off x="1010772" y="5681965"/>
            <a:ext cx="78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70C0"/>
                </a:solidFill>
              </a:rPr>
              <a:t>saludo</a:t>
            </a:r>
            <a:endParaRPr lang="es-E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8818"/>
            <a:ext cx="9143999" cy="941736"/>
          </a:xfrm>
        </p:spPr>
        <p:txBody>
          <a:bodyPr/>
          <a:lstStyle/>
          <a:p>
            <a:r>
              <a:rPr lang="es-MX" dirty="0"/>
              <a:t>Contextos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/>
          <a:lstStyle/>
          <a:p>
            <a:r>
              <a:rPr lang="es-MX" dirty="0"/>
              <a:t>Agregar contexto de entrada y salida a cada </a:t>
            </a:r>
            <a:r>
              <a:rPr lang="es-MX" dirty="0" err="1"/>
              <a:t>Intent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89134"/>
            <a:ext cx="776673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84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Integración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Probar </a:t>
            </a:r>
            <a:r>
              <a:rPr lang="es-MX" dirty="0" err="1"/>
              <a:t>bot</a:t>
            </a:r>
            <a:r>
              <a:rPr lang="es-MX" dirty="0"/>
              <a:t> desde su vínculo</a:t>
            </a:r>
          </a:p>
          <a:p>
            <a:r>
              <a:rPr lang="es-MX" dirty="0"/>
              <a:t>Crear una página particular e integrarlo mediante el código </a:t>
            </a:r>
            <a:r>
              <a:rPr lang="es-MX"/>
              <a:t>iFrame</a:t>
            </a:r>
            <a:endParaRPr lang="es-E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254320"/>
            <a:ext cx="9143999" cy="941736"/>
          </a:xfrm>
        </p:spPr>
        <p:txBody>
          <a:bodyPr>
            <a:normAutofit/>
          </a:bodyPr>
          <a:lstStyle/>
          <a:p>
            <a:r>
              <a:rPr lang="es-MX" dirty="0"/>
              <a:t>Definición de Avatar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400948" cy="757230"/>
          </a:xfrm>
        </p:spPr>
        <p:txBody>
          <a:bodyPr/>
          <a:lstStyle/>
          <a:p>
            <a:r>
              <a:rPr lang="es-MX" dirty="0"/>
              <a:t>En engrane de configuración del agente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79724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819" y="304377"/>
            <a:ext cx="9143999" cy="941736"/>
          </a:xfrm>
        </p:spPr>
        <p:txBody>
          <a:bodyPr/>
          <a:lstStyle/>
          <a:p>
            <a:r>
              <a:rPr lang="es-MX" dirty="0" err="1"/>
              <a:t>Dialogflow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es-MX" dirty="0" err="1">
                <a:solidFill>
                  <a:srgbClr val="0070C0"/>
                </a:solidFill>
              </a:rPr>
              <a:t>Intents</a:t>
            </a:r>
            <a:endParaRPr lang="es-MX" dirty="0">
              <a:solidFill>
                <a:srgbClr val="0070C0"/>
              </a:solidFill>
            </a:endParaRPr>
          </a:p>
          <a:p>
            <a:pPr lvl="1"/>
            <a:r>
              <a:rPr lang="es-MX" dirty="0"/>
              <a:t>Materializan las intenciones de acercamiento de un usuario al </a:t>
            </a:r>
            <a:r>
              <a:rPr lang="es-MX" dirty="0" err="1"/>
              <a:t>bot</a:t>
            </a:r>
            <a:r>
              <a:rPr lang="es-MX" dirty="0"/>
              <a:t> </a:t>
            </a:r>
          </a:p>
          <a:p>
            <a:r>
              <a:rPr lang="es-MX" dirty="0" err="1">
                <a:solidFill>
                  <a:srgbClr val="7030A0"/>
                </a:solidFill>
              </a:rPr>
              <a:t>Entity</a:t>
            </a:r>
            <a:endParaRPr lang="es-MX" dirty="0">
              <a:solidFill>
                <a:srgbClr val="7030A0"/>
              </a:solidFill>
            </a:endParaRPr>
          </a:p>
          <a:p>
            <a:pPr lvl="1"/>
            <a:r>
              <a:rPr lang="es-MX" dirty="0"/>
              <a:t>Sustantivos, palabras claves de los enunciados. Una entidad puede agrupar a una familia de sustantivos</a:t>
            </a:r>
          </a:p>
          <a:p>
            <a:r>
              <a:rPr lang="es-MX" dirty="0" err="1">
                <a:solidFill>
                  <a:srgbClr val="C00000"/>
                </a:solidFill>
              </a:rPr>
              <a:t>Context</a:t>
            </a:r>
            <a:endParaRPr lang="es-MX" dirty="0">
              <a:solidFill>
                <a:srgbClr val="C00000"/>
              </a:solidFill>
            </a:endParaRPr>
          </a:p>
          <a:p>
            <a:pPr lvl="1"/>
            <a:r>
              <a:rPr lang="es-MX" dirty="0"/>
              <a:t>Estados de la conversación</a:t>
            </a:r>
          </a:p>
          <a:p>
            <a:r>
              <a:rPr lang="es-MX" dirty="0" err="1">
                <a:solidFill>
                  <a:srgbClr val="00B050"/>
                </a:solidFill>
              </a:rPr>
              <a:t>Fulfillment</a:t>
            </a:r>
            <a:endParaRPr lang="es-MX" dirty="0">
              <a:solidFill>
                <a:srgbClr val="00B050"/>
              </a:solidFill>
            </a:endParaRPr>
          </a:p>
          <a:p>
            <a:pPr lvl="1"/>
            <a:r>
              <a:rPr lang="es-MX" dirty="0"/>
              <a:t>Invocación a órdenes externas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9282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301274"/>
            <a:ext cx="9143999" cy="941736"/>
          </a:xfrm>
        </p:spPr>
        <p:txBody>
          <a:bodyPr/>
          <a:lstStyle/>
          <a:p>
            <a:r>
              <a:rPr lang="es-MX" dirty="0"/>
              <a:t>Respuesta de voz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828667"/>
          </a:xfrm>
        </p:spPr>
        <p:txBody>
          <a:bodyPr>
            <a:normAutofit/>
          </a:bodyPr>
          <a:lstStyle/>
          <a:p>
            <a:r>
              <a:rPr lang="es-MX" dirty="0"/>
              <a:t>En pestaña </a:t>
            </a:r>
            <a:r>
              <a:rPr lang="es-MX" dirty="0" err="1"/>
              <a:t>speech</a:t>
            </a:r>
            <a:r>
              <a:rPr lang="es-MX" dirty="0"/>
              <a:t> del engrane de configuración del agente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71610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flipV="1">
            <a:off x="428596" y="3143248"/>
            <a:ext cx="464347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580996" y="3938590"/>
            <a:ext cx="1276360" cy="204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00034" y="4714884"/>
            <a:ext cx="1276360" cy="204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71472" y="6143644"/>
            <a:ext cx="1276360" cy="204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1409252"/>
            <a:ext cx="9144000" cy="4120179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Material tomado </a:t>
            </a:r>
            <a:r>
              <a:rPr lang="es-ES_tradnl" sz="3600">
                <a:solidFill>
                  <a:schemeClr val="tx1"/>
                </a:solidFill>
                <a:latin typeface="Montserrat" panose="00000500000000000000" pitchFamily="2" charset="0"/>
              </a:rPr>
              <a:t>de Curso </a:t>
            </a:r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NLP, J. Guadalupe Ramos Díaz, 2019</a:t>
            </a:r>
          </a:p>
          <a:p>
            <a:endParaRPr lang="es-ES_tradnl" sz="36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s-MX" dirty="0"/>
              <a:t>Flujo de llamadas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071546"/>
            <a:ext cx="6072230" cy="498460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3 CuadroTexto"/>
          <p:cNvSpPr txBox="1"/>
          <p:nvPr/>
        </p:nvSpPr>
        <p:spPr>
          <a:xfrm>
            <a:off x="467544" y="604019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https://www.youtube.com/watch?v=Fh_4fIis7tk&amp;list=PLNFW8ILGSUPtTo063Z190StJ0wDNutTFb&amp;index=1</a:t>
            </a:r>
            <a:endParaRPr lang="es-MX" dirty="0"/>
          </a:p>
        </p:txBody>
      </p:sp>
      <p:sp>
        <p:nvSpPr>
          <p:cNvPr id="5" name="4 Llamada rectangular redondeada"/>
          <p:cNvSpPr/>
          <p:nvPr/>
        </p:nvSpPr>
        <p:spPr>
          <a:xfrm>
            <a:off x="214282" y="1214422"/>
            <a:ext cx="2214578" cy="1214446"/>
          </a:xfrm>
          <a:prstGeom prst="wedgeRoundRectCallout">
            <a:avLst>
              <a:gd name="adj1" fmla="val 79855"/>
              <a:gd name="adj2" fmla="val -902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Conjunto de frases posibles para transmitir una orden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84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68353"/>
            <a:ext cx="9143999" cy="941736"/>
          </a:xfrm>
        </p:spPr>
        <p:txBody>
          <a:bodyPr/>
          <a:lstStyle/>
          <a:p>
            <a:r>
              <a:rPr lang="es-MX" dirty="0"/>
              <a:t>Creación de proyecto</a:t>
            </a:r>
            <a:endParaRPr lang="es-E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28596" y="1357298"/>
            <a:ext cx="67866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1.- Registrarse para evaluación gratuita</a:t>
            </a:r>
            <a:endParaRPr lang="es-ES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Hacer </a:t>
            </a:r>
            <a:r>
              <a:rPr lang="es-MX" sz="3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click</a:t>
            </a:r>
            <a:r>
              <a:rPr lang="es-MX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en [</a:t>
            </a:r>
            <a:r>
              <a:rPr lang="es-MX" sz="3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Sign</a:t>
            </a:r>
            <a:r>
              <a:rPr lang="es-MX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up </a:t>
            </a:r>
            <a:r>
              <a:rPr lang="es-MX" sz="3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for</a:t>
            </a:r>
            <a:r>
              <a:rPr lang="es-MX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free]</a:t>
            </a:r>
            <a:endParaRPr lang="es-ES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865" name="Imagen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7000924" cy="3671813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857224" y="5643578"/>
            <a:ext cx="1571636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87570"/>
            <a:ext cx="9143999" cy="941736"/>
          </a:xfrm>
        </p:spPr>
        <p:txBody>
          <a:bodyPr/>
          <a:lstStyle/>
          <a:p>
            <a:r>
              <a:rPr lang="es-MX" dirty="0"/>
              <a:t>Creación de proyecto</a:t>
            </a:r>
            <a:endParaRPr lang="es-ES" dirty="0"/>
          </a:p>
        </p:txBody>
      </p:sp>
      <p:pic>
        <p:nvPicPr>
          <p:cNvPr id="38914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6287911" cy="3286148"/>
          </a:xfrm>
          <a:prstGeom prst="rect">
            <a:avLst/>
          </a:prstGeom>
          <a:noFill/>
        </p:spPr>
      </p:pic>
      <p:pic>
        <p:nvPicPr>
          <p:cNvPr id="38913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14686"/>
            <a:ext cx="2857520" cy="32861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42844" y="1428736"/>
            <a:ext cx="628654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2.- Firmarse a través de Google</a:t>
            </a:r>
            <a:endParaRPr kumimoji="0" lang="es-E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572264" y="2071678"/>
            <a:ext cx="2071702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3.-  Elegir cuenta</a:t>
            </a:r>
            <a:endParaRPr lang="es-ES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es-MX" dirty="0"/>
              <a:t>Creación de proyecto</a:t>
            </a:r>
            <a:endParaRPr lang="es-ES" dirty="0"/>
          </a:p>
        </p:txBody>
      </p:sp>
      <p:pic>
        <p:nvPicPr>
          <p:cNvPr id="39938" name="Imagen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2"/>
            <a:ext cx="5500726" cy="2684516"/>
          </a:xfrm>
          <a:prstGeom prst="rect">
            <a:avLst/>
          </a:prstGeom>
          <a:noFill/>
        </p:spPr>
      </p:pic>
      <p:pic>
        <p:nvPicPr>
          <p:cNvPr id="39937" name="Imagen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786058"/>
            <a:ext cx="7083237" cy="392909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85720" y="928670"/>
            <a:ext cx="17859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Después de autenticar, veremos</a:t>
            </a:r>
            <a:endParaRPr kumimoji="0" 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5725" y="3241711"/>
            <a:ext cx="178595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4.- Crear agente:  </a:t>
            </a: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es-MX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CreateAgent</a:t>
            </a: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Elegir lenguaje y Default time </a:t>
            </a:r>
            <a:r>
              <a:rPr kumimoji="0" 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zone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 </a:t>
            </a:r>
            <a:r>
              <a:rPr kumimoji="0" lang="es-MX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botón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es-MX" sz="20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Create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s-E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6181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r>
              <a:rPr lang="es-MX" dirty="0"/>
              <a:t>Creación de proyecto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25717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6143636" y="3000372"/>
            <a:ext cx="17145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/>
              <a:t>Vistazo a opciones</a:t>
            </a:r>
            <a:endParaRPr lang="es-E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2DFFDA11CBF4B9C31C05E5AD73571" ma:contentTypeVersion="3" ma:contentTypeDescription="Create a new document." ma:contentTypeScope="" ma:versionID="21fb3ad3cc0818898ea2443a81571ee5">
  <xsd:schema xmlns:xsd="http://www.w3.org/2001/XMLSchema" xmlns:xs="http://www.w3.org/2001/XMLSchema" xmlns:p="http://schemas.microsoft.com/office/2006/metadata/properties" xmlns:ns2="23422e02-0f12-4143-8163-0ad3c9b333e3" targetNamespace="http://schemas.microsoft.com/office/2006/metadata/properties" ma:root="true" ma:fieldsID="691f614e7679c98ece4ce838a035708b" ns2:_="">
    <xsd:import namespace="23422e02-0f12-4143-8163-0ad3c9b3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22e02-0f12-4143-8163-0ad3c9b33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3B3551-DBD0-404F-8463-91149527D144}"/>
</file>

<file path=customXml/itemProps3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19969</TotalTime>
  <Words>1855</Words>
  <Application>Microsoft Macintosh PowerPoint</Application>
  <PresentationFormat>Presentación en pantalla (4:3)</PresentationFormat>
  <Paragraphs>254</Paragraphs>
  <Slides>41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Calibri</vt:lpstr>
      <vt:lpstr>EurekaSans-Light</vt:lpstr>
      <vt:lpstr>Montserrat</vt:lpstr>
      <vt:lpstr>Soberana Sans Light</vt:lpstr>
      <vt:lpstr>Symbol</vt:lpstr>
      <vt:lpstr>Times New Roman</vt:lpstr>
      <vt:lpstr>Wingdings</vt:lpstr>
      <vt:lpstr>Office Theme</vt:lpstr>
      <vt:lpstr>Presentación de PowerPoint</vt:lpstr>
      <vt:lpstr>Frameworks </vt:lpstr>
      <vt:lpstr>Dialogflow  https://dialogflow.com/</vt:lpstr>
      <vt:lpstr>Dialogflow</vt:lpstr>
      <vt:lpstr>Flujo de llamadas</vt:lpstr>
      <vt:lpstr>Creación de proyecto</vt:lpstr>
      <vt:lpstr>Creación de proyecto</vt:lpstr>
      <vt:lpstr>Creación de proyecto</vt:lpstr>
      <vt:lpstr>Creación de proyecto</vt:lpstr>
      <vt:lpstr>Intenciones de comunicación: Intents</vt:lpstr>
      <vt:lpstr>Intenciones de comunicación: Intents</vt:lpstr>
      <vt:lpstr>Creación de intents</vt:lpstr>
      <vt:lpstr>Creación de intents</vt:lpstr>
      <vt:lpstr>Creación de intents: Default Fallback Intent</vt:lpstr>
      <vt:lpstr>Creación de intents</vt:lpstr>
      <vt:lpstr>Creación de intents: ejercicios</vt:lpstr>
      <vt:lpstr>Entidades</vt:lpstr>
      <vt:lpstr>Entidades</vt:lpstr>
      <vt:lpstr>Entidades: creación</vt:lpstr>
      <vt:lpstr>Entidades: creación</vt:lpstr>
      <vt:lpstr>Inclusión de entidades en intents</vt:lpstr>
      <vt:lpstr>Inclusión de entidades en intents</vt:lpstr>
      <vt:lpstr>Inclusión de entidades en intents</vt:lpstr>
      <vt:lpstr>Inclusión de entidades en intents</vt:lpstr>
      <vt:lpstr>Inclusión de entidades en intents</vt:lpstr>
      <vt:lpstr>Inclusión de entidades en intents</vt:lpstr>
      <vt:lpstr>Slot filling</vt:lpstr>
      <vt:lpstr>Slot filling</vt:lpstr>
      <vt:lpstr>Slot filling</vt:lpstr>
      <vt:lpstr>Slot filling</vt:lpstr>
      <vt:lpstr>Slot filling</vt:lpstr>
      <vt:lpstr>Slot filling</vt:lpstr>
      <vt:lpstr>Contextos</vt:lpstr>
      <vt:lpstr>Contextos: modelado de diálogo</vt:lpstr>
      <vt:lpstr>Contextos</vt:lpstr>
      <vt:lpstr>Asistente virtual: prototipo de diálogo</vt:lpstr>
      <vt:lpstr>Contextos</vt:lpstr>
      <vt:lpstr>Integración</vt:lpstr>
      <vt:lpstr>Definición de Avatar</vt:lpstr>
      <vt:lpstr>Respuesta de voz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2912</cp:revision>
  <cp:lastPrinted>2017-12-05T14:11:13Z</cp:lastPrinted>
  <dcterms:modified xsi:type="dcterms:W3CDTF">2023-10-03T03:05:50Z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0x010100DF62DFFDA11CBF4B9C31C05E5AD73571</vt:lpwstr>
  </property>
</Properties>
</file>