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668" r:id="rId5"/>
    <p:sldId id="2424" r:id="rId6"/>
    <p:sldId id="2525" r:id="rId7"/>
    <p:sldId id="2526" r:id="rId8"/>
    <p:sldId id="2527" r:id="rId9"/>
    <p:sldId id="2528" r:id="rId10"/>
    <p:sldId id="2529" r:id="rId11"/>
    <p:sldId id="2530" r:id="rId12"/>
    <p:sldId id="2531" r:id="rId13"/>
    <p:sldId id="2532" r:id="rId14"/>
    <p:sldId id="2533" r:id="rId15"/>
    <p:sldId id="2534" r:id="rId16"/>
    <p:sldId id="2535" r:id="rId17"/>
    <p:sldId id="2536" r:id="rId18"/>
    <p:sldId id="2537" r:id="rId19"/>
    <p:sldId id="2538" r:id="rId20"/>
    <p:sldId id="514" r:id="rId21"/>
  </p:sldIdLst>
  <p:sldSz cx="9144000" cy="6858000" type="screen4x3"/>
  <p:notesSz cx="7772400" cy="100584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96"/>
    <p:restoredTop sz="92925"/>
  </p:normalViewPr>
  <p:slideViewPr>
    <p:cSldViewPr snapToGrid="0" snapToObjects="1">
      <p:cViewPr varScale="1">
        <p:scale>
          <a:sx n="119" d="100"/>
          <a:sy n="119" d="100"/>
        </p:scale>
        <p:origin x="23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0" d="100"/>
          <a:sy n="90" d="100"/>
        </p:scale>
        <p:origin x="252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DC9F6084-19EA-9B47-B6EF-E1B91794D2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7E6E1EA-E9C1-844F-A659-01582AAB3D2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F31BCC-1062-0043-9FD3-D3087026EBE1}" type="datetimeFigureOut">
              <a:rPr lang="es-MX" smtClean="0"/>
              <a:t>06/09/23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1C4DDAD-5A68-0042-92DC-4A9B664B2E4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D7D3E45-36AF-414B-87F5-CB8CEA9E3C7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C68EDF-6B0A-3C41-BB9D-C70FADD808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99114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 spc="-1">
                <a:latin typeface="Arial"/>
              </a:rPr>
              <a:t>Click to edit the notes format</a:t>
            </a:r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spc="-1">
                <a:latin typeface="Times New Roman"/>
              </a:rPr>
              <a:t>&lt;header&gt;</a:t>
            </a:r>
            <a:endParaRPr/>
          </a:p>
        </p:txBody>
      </p:sp>
      <p:sp>
        <p:nvSpPr>
          <p:cNvPr id="46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 spc="-1">
                <a:latin typeface="Times New Roman"/>
              </a:rPr>
              <a:t>&lt;date/time&gt;</a:t>
            </a:r>
            <a:endParaRPr/>
          </a:p>
        </p:txBody>
      </p:sp>
      <p:sp>
        <p:nvSpPr>
          <p:cNvPr id="47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 spc="-1">
                <a:latin typeface="Times New Roman"/>
              </a:rPr>
              <a:t>&lt;footer&gt;</a:t>
            </a:r>
            <a:endParaRPr/>
          </a:p>
        </p:txBody>
      </p:sp>
      <p:sp>
        <p:nvSpPr>
          <p:cNvPr id="48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13C3B623-6C9B-41FD-84A7-CD3729567FBE}" type="slidenum">
              <a:rPr lang="en-US" sz="1400" spc="-1">
                <a:latin typeface="Times New Roman"/>
              </a:rPr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PlaceHolder 1"/>
          <p:cNvSpPr>
            <a:spLocks noGrp="1"/>
          </p:cNvSpPr>
          <p:nvPr>
            <p:ph type="body"/>
          </p:nvPr>
        </p:nvSpPr>
        <p:spPr>
          <a:xfrm>
            <a:off x="777960" y="4840200"/>
            <a:ext cx="6215760" cy="3960000"/>
          </a:xfrm>
          <a:prstGeom prst="rect">
            <a:avLst/>
          </a:prstGeom>
        </p:spPr>
        <p:txBody>
          <a:bodyPr lIns="0" tIns="0" rIns="0" bIns="0"/>
          <a:lstStyle/>
          <a:p>
            <a:pPr marL="216000" indent="-215640" algn="just">
              <a:lnSpc>
                <a:spcPct val="100000"/>
              </a:lnSpc>
            </a:pPr>
            <a:endParaRPr dirty="0"/>
          </a:p>
        </p:txBody>
      </p:sp>
      <p:sp>
        <p:nvSpPr>
          <p:cNvPr id="251" name="CustomShape 2"/>
          <p:cNvSpPr/>
          <p:nvPr/>
        </p:nvSpPr>
        <p:spPr>
          <a:xfrm>
            <a:off x="4402080" y="9553680"/>
            <a:ext cx="3367800" cy="504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ACD51DA4-1314-4BFC-AA82-1584F3BD5610}" type="slidenum">
              <a:rPr lang="en-US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747575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84697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82095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15177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34374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24461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07093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43496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en-US" sz="1400" spc="-1" smtClean="0">
                <a:latin typeface="Times New Roman"/>
              </a:r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2611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31554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75843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74992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4264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11569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78895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36140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9071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3676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/>
            </a:lvl1pPr>
          </a:lstStyle>
          <a:p>
            <a:endParaRPr dirty="0"/>
          </a:p>
        </p:txBody>
      </p:sp>
      <p:sp>
        <p:nvSpPr>
          <p:cNvPr id="11" name="PlaceHolder 2"/>
          <p:cNvSpPr>
            <a:spLocks noGrp="1"/>
          </p:cNvSpPr>
          <p:nvPr>
            <p:ph type="subTitle"/>
          </p:nvPr>
        </p:nvSpPr>
        <p:spPr>
          <a:xfrm>
            <a:off x="182880" y="938615"/>
            <a:ext cx="8749364" cy="5712442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/>
            </a:lvl1pPr>
          </a:lstStyle>
          <a:p>
            <a:pPr algn="ctr"/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stomShape 1" hidden="1"/>
          <p:cNvSpPr/>
          <p:nvPr/>
        </p:nvSpPr>
        <p:spPr>
          <a:xfrm>
            <a:off x="4500000" y="-27360"/>
            <a:ext cx="4679280" cy="115380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/>
          <a:lstStyle/>
          <a:p>
            <a:pPr algn="r">
              <a:lnSpc>
                <a:spcPct val="100000"/>
              </a:lnSpc>
            </a:pPr>
            <a:r>
              <a:rPr lang="en-US" sz="1600" b="1" strike="noStrike" spc="-1">
                <a:solidFill>
                  <a:srgbClr val="737373"/>
                </a:solidFill>
                <a:uFill>
                  <a:solidFill>
                    <a:srgbClr val="FFFFFF"/>
                  </a:solidFill>
                </a:uFill>
                <a:latin typeface="Soberana Sans Light"/>
                <a:ea typeface="Soberana Sans Light"/>
              </a:rPr>
              <a:t>TECNOLÓGICO NACIONAL DE MÉXICO</a:t>
            </a:r>
            <a:endParaRPr/>
          </a:p>
          <a:p>
            <a:pPr algn="r">
              <a:lnSpc>
                <a:spcPct val="100000"/>
              </a:lnSpc>
            </a:pPr>
            <a:r>
              <a:rPr lang="en-US" sz="1600" strike="noStrike" spc="-1">
                <a:solidFill>
                  <a:srgbClr val="737373"/>
                </a:solidFill>
                <a:uFill>
                  <a:solidFill>
                    <a:srgbClr val="FFFFFF"/>
                  </a:solidFill>
                </a:uFill>
                <a:latin typeface="Soberana Sans Light"/>
                <a:ea typeface="Soberana Sans Light"/>
              </a:rPr>
              <a:t>Instituto Tecnológico de Morelia</a:t>
            </a:r>
            <a:endParaRPr/>
          </a:p>
          <a:p>
            <a:pPr algn="r">
              <a:lnSpc>
                <a:spcPct val="100000"/>
              </a:lnSpc>
            </a:pPr>
            <a:r>
              <a:rPr lang="en-US" sz="1600" strike="noStrike" spc="-1">
                <a:solidFill>
                  <a:srgbClr val="737373"/>
                </a:solidFill>
                <a:uFill>
                  <a:solidFill>
                    <a:srgbClr val="FFFFFF"/>
                  </a:solidFill>
                </a:uFill>
                <a:latin typeface="Soberana Sans Light"/>
                <a:ea typeface="Soberana Sans Light"/>
              </a:rPr>
              <a:t>Centro de Cómputo</a:t>
            </a:r>
            <a:endParaRPr/>
          </a:p>
          <a:p>
            <a:pPr algn="r">
              <a:lnSpc>
                <a:spcPct val="100000"/>
              </a:lnSpc>
            </a:pPr>
            <a:r>
              <a:rPr lang="en-US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EurekaSans-Light"/>
                <a:ea typeface="EurekaSans-Light"/>
              </a:rPr>
              <a:t> </a:t>
            </a:r>
            <a:endParaRPr/>
          </a:p>
          <a:p>
            <a:pPr algn="r">
              <a:lnSpc>
                <a:spcPct val="100000"/>
              </a:lnSpc>
            </a:pPr>
            <a:r>
              <a:rPr lang="en-US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 </a:t>
            </a:r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title"/>
          </p:nvPr>
        </p:nvSpPr>
        <p:spPr>
          <a:xfrm>
            <a:off x="0" y="985840"/>
            <a:ext cx="9143999" cy="941736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800" spc="-1" dirty="0">
                <a:latin typeface="Arial"/>
              </a:rPr>
              <a:t>Click to edit the title text format</a:t>
            </a:r>
            <a:endParaRPr dirty="0"/>
          </a:p>
        </p:txBody>
      </p:sp>
      <p:sp>
        <p:nvSpPr>
          <p:cNvPr id="9" name="PlaceHolder 4"/>
          <p:cNvSpPr>
            <a:spLocks noGrp="1"/>
          </p:cNvSpPr>
          <p:nvPr>
            <p:ph type="body"/>
          </p:nvPr>
        </p:nvSpPr>
        <p:spPr>
          <a:xfrm>
            <a:off x="0" y="1927576"/>
            <a:ext cx="9143999" cy="4930423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800" spc="-1" dirty="0">
                <a:latin typeface="Arial"/>
              </a:rPr>
              <a:t>Click to edit the outline text format</a:t>
            </a:r>
            <a:endParaRPr dirty="0"/>
          </a:p>
          <a:p>
            <a:pPr marL="864000" lvl="1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2000" spc="-1" dirty="0">
                <a:latin typeface="Arial"/>
              </a:rPr>
              <a:t>Second Outline Level</a:t>
            </a:r>
            <a:endParaRPr dirty="0"/>
          </a:p>
          <a:p>
            <a:pPr marL="1296000" lvl="2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800" spc="-1" dirty="0">
                <a:latin typeface="Arial"/>
              </a:rPr>
              <a:t>Third Outline Level</a:t>
            </a:r>
            <a:endParaRPr dirty="0"/>
          </a:p>
          <a:p>
            <a:pPr marL="1728000" lvl="3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1800" spc="-1" dirty="0">
                <a:latin typeface="Arial"/>
              </a:rPr>
              <a:t>Fourth Outline Level</a:t>
            </a:r>
            <a:endParaRPr dirty="0"/>
          </a:p>
          <a:p>
            <a:pPr marL="2160000" lvl="4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spc="-1" dirty="0">
                <a:latin typeface="Arial"/>
              </a:rPr>
              <a:t>Fifth Outline Level</a:t>
            </a:r>
            <a:endParaRPr dirty="0"/>
          </a:p>
          <a:p>
            <a:pPr marL="2592000" lvl="5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spc="-1" dirty="0">
                <a:latin typeface="Arial"/>
              </a:rPr>
              <a:t>Sixth Outline Level</a:t>
            </a:r>
            <a:endParaRPr dirty="0"/>
          </a:p>
          <a:p>
            <a:pPr marL="3024000" lvl="6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spc="-1" dirty="0">
                <a:latin typeface="Arial"/>
              </a:rPr>
              <a:t>Seventh Outline Level</a:t>
            </a:r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juan.or@morelia.tecnm.m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lic.ub.edu/corpus/webfm_send/18" TargetMode="External"/><Relationship Id="rId5" Type="http://schemas.openxmlformats.org/officeDocument/2006/relationships/hyperlink" Target="https://nlp.stanford.edu/software/spanish-faq.html#tagset" TargetMode="Externa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153360" y="1964340"/>
            <a:ext cx="8836560" cy="4675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0" name="CustomShape 2"/>
          <p:cNvSpPr/>
          <p:nvPr/>
        </p:nvSpPr>
        <p:spPr>
          <a:xfrm>
            <a:off x="1005840" y="2011680"/>
            <a:ext cx="7680600" cy="4581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1" name="CustomShape 3"/>
          <p:cNvSpPr/>
          <p:nvPr/>
        </p:nvSpPr>
        <p:spPr>
          <a:xfrm>
            <a:off x="683820" y="2057364"/>
            <a:ext cx="7775640" cy="91188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/>
          <a:lstStyle/>
          <a:p>
            <a:pPr algn="ctr">
              <a:lnSpc>
                <a:spcPct val="100000"/>
              </a:lnSpc>
            </a:pPr>
            <a:r>
              <a:rPr lang="en-US" sz="4000" b="1" spc="-1" dirty="0" err="1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Introducción</a:t>
            </a:r>
            <a:r>
              <a:rPr lang="en-US" sz="4000" b="1" spc="-1" dirty="0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 al </a:t>
            </a:r>
            <a:r>
              <a:rPr lang="en-US" sz="4000" b="1" spc="-1" dirty="0" err="1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Procesamiento</a:t>
            </a:r>
            <a:r>
              <a:rPr lang="en-US" sz="4000" b="1" spc="-1" dirty="0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 del </a:t>
            </a:r>
            <a:r>
              <a:rPr lang="en-US" sz="4000" b="1" spc="-1" dirty="0" err="1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Lenguaje</a:t>
            </a:r>
            <a:r>
              <a:rPr lang="en-US" sz="4000" b="1" spc="-1" dirty="0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 Natural (NLP)</a:t>
            </a:r>
          </a:p>
        </p:txBody>
      </p:sp>
      <p:sp>
        <p:nvSpPr>
          <p:cNvPr id="52" name="CustomShape 4"/>
          <p:cNvSpPr/>
          <p:nvPr/>
        </p:nvSpPr>
        <p:spPr>
          <a:xfrm>
            <a:off x="8344" y="4914428"/>
            <a:ext cx="9126592" cy="1468101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/>
          <a:lstStyle/>
          <a:p>
            <a:pPr algn="ctr"/>
            <a:r>
              <a:rPr lang="en-US" sz="2800" spc="-1" dirty="0"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Dr. Juan Carlos Olivares Rojas</a:t>
            </a:r>
          </a:p>
        </p:txBody>
      </p:sp>
      <p:sp>
        <p:nvSpPr>
          <p:cNvPr id="9" name="CustomShape 4"/>
          <p:cNvSpPr/>
          <p:nvPr/>
        </p:nvSpPr>
        <p:spPr>
          <a:xfrm>
            <a:off x="3365374" y="6392566"/>
            <a:ext cx="5769562" cy="491595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/>
          <a:lstStyle/>
          <a:p>
            <a:pPr algn="r">
              <a:lnSpc>
                <a:spcPct val="100000"/>
              </a:lnSpc>
            </a:pPr>
            <a:r>
              <a:rPr lang="en-US" sz="2400" b="1" i="1" spc="-1" dirty="0"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Agosto 2023</a:t>
            </a:r>
          </a:p>
        </p:txBody>
      </p:sp>
      <p:pic>
        <p:nvPicPr>
          <p:cNvPr id="12" name="image3.png">
            <a:extLst>
              <a:ext uri="{FF2B5EF4-FFF2-40B4-BE49-F238E27FC236}">
                <a16:creationId xmlns:a16="http://schemas.microsoft.com/office/drawing/2014/main" id="{E3FC5802-4994-6F41-AEFF-8BB29AEAEBA5}"/>
              </a:ext>
            </a:extLst>
          </p:cNvPr>
          <p:cNvPicPr/>
          <p:nvPr/>
        </p:nvPicPr>
        <p:blipFill>
          <a:blip r:embed="rId3"/>
          <a:srcRect r="89894"/>
          <a:stretch/>
        </p:blipFill>
        <p:spPr>
          <a:xfrm>
            <a:off x="5401559" y="74921"/>
            <a:ext cx="1833875" cy="1228605"/>
          </a:xfrm>
          <a:prstGeom prst="rect">
            <a:avLst/>
          </a:prstGeom>
          <a:ln w="12600">
            <a:noFill/>
          </a:ln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B096BA5E-FD79-6D41-B567-5BDB5780817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43" y="101482"/>
            <a:ext cx="5316716" cy="1068892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6" descr="image">
            <a:extLst>
              <a:ext uri="{FF2B5EF4-FFF2-40B4-BE49-F238E27FC236}">
                <a16:creationId xmlns:a16="http://schemas.microsoft.com/office/drawing/2014/main" id="{76CAC194-D1EF-EC94-EB85-921DB3F559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1806" y="23498"/>
            <a:ext cx="2063130" cy="1262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F41561A9-BCEF-496C-C32D-4281ACB326C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365374" cy="1426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65039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Dependencias</a:t>
            </a:r>
          </a:p>
        </p:txBody>
      </p:sp>
      <p:pic>
        <p:nvPicPr>
          <p:cNvPr id="3" name="Google Shape;1019;p114">
            <a:extLst>
              <a:ext uri="{FF2B5EF4-FFF2-40B4-BE49-F238E27FC236}">
                <a16:creationId xmlns:a16="http://schemas.microsoft.com/office/drawing/2014/main" id="{2FE20239-F24E-7552-453D-28B4117EE3B4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2409968"/>
            <a:ext cx="9144000" cy="10190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48883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Técnicas (tareas) de PLN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5658ECC-2312-E840-BD8C-9A799FC04452}"/>
              </a:ext>
            </a:extLst>
          </p:cNvPr>
          <p:cNvSpPr/>
          <p:nvPr/>
        </p:nvSpPr>
        <p:spPr>
          <a:xfrm>
            <a:off x="183823" y="902864"/>
            <a:ext cx="877635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Entidades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Nombradas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en-US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Las “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cosas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”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mencionadas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en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una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oración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en-US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Sustantivos</a:t>
            </a:r>
            <a:endParaRPr lang="en-US" sz="3200" dirty="0">
              <a:solidFill>
                <a:schemeClr val="accent6">
                  <a:lumMod val="75000"/>
                </a:schemeClr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ORGS, LOC, PER, GPE, MISC</a:t>
            </a:r>
          </a:p>
        </p:txBody>
      </p:sp>
    </p:spTree>
    <p:extLst>
      <p:ext uri="{BB962C8B-B14F-4D97-AF65-F5344CB8AC3E}">
        <p14:creationId xmlns:p14="http://schemas.microsoft.com/office/powerpoint/2010/main" val="2064183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Técnicas (tareas) de PLN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5658ECC-2312-E840-BD8C-9A799FC04452}"/>
              </a:ext>
            </a:extLst>
          </p:cNvPr>
          <p:cNvSpPr/>
          <p:nvPr/>
        </p:nvSpPr>
        <p:spPr>
          <a:xfrm>
            <a:off x="183823" y="902864"/>
            <a:ext cx="877635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Clasificación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en-US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Decidir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una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clase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de un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documento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en-US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Tipo de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documento</a:t>
            </a:r>
            <a:endParaRPr lang="en-US" sz="3200" dirty="0">
              <a:solidFill>
                <a:schemeClr val="accent6">
                  <a:lumMod val="75000"/>
                </a:schemeClr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Algo de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documento</a:t>
            </a:r>
            <a:endParaRPr lang="en-US" sz="3200" dirty="0">
              <a:solidFill>
                <a:srgbClr val="7030A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460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Modelos de Lenguaje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5658ECC-2312-E840-BD8C-9A799FC04452}"/>
              </a:ext>
            </a:extLst>
          </p:cNvPr>
          <p:cNvSpPr/>
          <p:nvPr/>
        </p:nvSpPr>
        <p:spPr>
          <a:xfrm>
            <a:off x="183823" y="902864"/>
            <a:ext cx="877635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Modelos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independientes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en-US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La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decisión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se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toma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de forma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independiente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en-US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La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salida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sólo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depende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de la entrada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Casi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todo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se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puede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hacer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en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este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esquema</a:t>
            </a:r>
            <a:endParaRPr lang="en-US" sz="3200" dirty="0">
              <a:solidFill>
                <a:schemeClr val="accent6">
                  <a:lumMod val="75000"/>
                </a:schemeClr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Se </a:t>
            </a:r>
            <a:r>
              <a:rPr lang="en-US" sz="3200" dirty="0" err="1">
                <a:solidFill>
                  <a:srgbClr val="FF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necesita</a:t>
            </a:r>
            <a:r>
              <a:rPr lang="en-US" sz="3200" dirty="0">
                <a:solidFill>
                  <a:srgbClr val="FF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ejemplos</a:t>
            </a:r>
            <a:r>
              <a:rPr lang="en-US" sz="3200" dirty="0">
                <a:solidFill>
                  <a:srgbClr val="FF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entrada, </a:t>
            </a:r>
            <a:r>
              <a:rPr lang="en-US" sz="3200" dirty="0" err="1">
                <a:solidFill>
                  <a:srgbClr val="FF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salida</a:t>
            </a:r>
            <a:endParaRPr lang="en-US" sz="3200" dirty="0">
              <a:solidFill>
                <a:srgbClr val="FF000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6672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Modelos de Lenguaje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5658ECC-2312-E840-BD8C-9A799FC04452}"/>
              </a:ext>
            </a:extLst>
          </p:cNvPr>
          <p:cNvSpPr/>
          <p:nvPr/>
        </p:nvSpPr>
        <p:spPr>
          <a:xfrm>
            <a:off x="183823" y="902864"/>
            <a:ext cx="877635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Modelos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secuenciales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en-US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Se toman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varias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decisiones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consecutivas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en-US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La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decisión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depende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de la entrada y las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decisiones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anteriores</a:t>
            </a:r>
            <a:endParaRPr lang="en-US" sz="3200" dirty="0">
              <a:solidFill>
                <a:srgbClr val="7030A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 err="1">
                <a:solidFill>
                  <a:schemeClr val="accent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Todo</a:t>
            </a:r>
            <a:r>
              <a:rPr lang="en-US" sz="3200" dirty="0">
                <a:solidFill>
                  <a:schemeClr val="accent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lo </a:t>
            </a:r>
            <a:r>
              <a:rPr lang="en-US" sz="3200" dirty="0" err="1">
                <a:solidFill>
                  <a:schemeClr val="accent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interesante</a:t>
            </a:r>
            <a:r>
              <a:rPr lang="en-US" sz="3200" dirty="0">
                <a:solidFill>
                  <a:schemeClr val="accent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se pone </a:t>
            </a:r>
            <a:r>
              <a:rPr lang="en-US" sz="3200" dirty="0" err="1">
                <a:solidFill>
                  <a:schemeClr val="accent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en</a:t>
            </a:r>
            <a:r>
              <a:rPr lang="en-US" sz="3200" dirty="0">
                <a:solidFill>
                  <a:schemeClr val="accent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este</a:t>
            </a:r>
            <a:r>
              <a:rPr lang="en-US" sz="3200" dirty="0">
                <a:solidFill>
                  <a:schemeClr val="accent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contexto</a:t>
            </a:r>
            <a:endParaRPr lang="en-US" sz="3200" dirty="0">
              <a:solidFill>
                <a:schemeClr val="accent6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Se </a:t>
            </a:r>
            <a:r>
              <a:rPr lang="en-US" sz="3200" dirty="0" err="1">
                <a:solidFill>
                  <a:srgbClr val="FF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necesitan</a:t>
            </a:r>
            <a:r>
              <a:rPr lang="en-US" sz="3200" dirty="0">
                <a:solidFill>
                  <a:srgbClr val="FF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ejemplos</a:t>
            </a:r>
            <a:r>
              <a:rPr lang="en-US" sz="3200" dirty="0">
                <a:solidFill>
                  <a:srgbClr val="FF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de </a:t>
            </a:r>
            <a:r>
              <a:rPr lang="en-US" sz="3200" dirty="0" err="1">
                <a:solidFill>
                  <a:srgbClr val="FF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secuencias</a:t>
            </a:r>
            <a:r>
              <a:rPr lang="en-US" sz="3200" dirty="0">
                <a:solidFill>
                  <a:srgbClr val="FF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y sus </a:t>
            </a:r>
            <a:r>
              <a:rPr lang="en-US" sz="3200" dirty="0" err="1">
                <a:solidFill>
                  <a:srgbClr val="FF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decisiones</a:t>
            </a:r>
            <a:endParaRPr lang="en-US" sz="3200" dirty="0">
              <a:solidFill>
                <a:srgbClr val="FF000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0306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Modelos de Lenguaje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5658ECC-2312-E840-BD8C-9A799FC04452}"/>
              </a:ext>
            </a:extLst>
          </p:cNvPr>
          <p:cNvSpPr/>
          <p:nvPr/>
        </p:nvSpPr>
        <p:spPr>
          <a:xfrm>
            <a:off x="183823" y="902864"/>
            <a:ext cx="8776353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Modelos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estructurales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en-US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Se toman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varias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decisiones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consecutivas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y con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estructura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en-US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La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salida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depende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de entrada y la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estructura</a:t>
            </a:r>
            <a:endParaRPr lang="en-US" sz="3200" dirty="0">
              <a:solidFill>
                <a:srgbClr val="7030A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 err="1">
                <a:solidFill>
                  <a:schemeClr val="accent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Muy</a:t>
            </a:r>
            <a:r>
              <a:rPr lang="en-US" sz="3200" dirty="0">
                <a:solidFill>
                  <a:schemeClr val="accent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pocos</a:t>
            </a:r>
            <a:r>
              <a:rPr lang="en-US" sz="3200" dirty="0">
                <a:solidFill>
                  <a:schemeClr val="accent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casos</a:t>
            </a:r>
            <a:r>
              <a:rPr lang="en-US" sz="3200" dirty="0">
                <a:solidFill>
                  <a:schemeClr val="accent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porque</a:t>
            </a:r>
            <a:r>
              <a:rPr lang="en-US" sz="3200" dirty="0">
                <a:solidFill>
                  <a:schemeClr val="accent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se </a:t>
            </a:r>
            <a:r>
              <a:rPr lang="en-US" sz="3200" dirty="0" err="1">
                <a:solidFill>
                  <a:schemeClr val="accent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necesita</a:t>
            </a:r>
            <a:r>
              <a:rPr lang="en-US" sz="3200" dirty="0">
                <a:solidFill>
                  <a:schemeClr val="accent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la </a:t>
            </a:r>
            <a:r>
              <a:rPr lang="en-US" sz="3200" dirty="0" err="1">
                <a:solidFill>
                  <a:schemeClr val="accent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estructura</a:t>
            </a:r>
            <a:endParaRPr lang="en-US" sz="3200" dirty="0">
              <a:solidFill>
                <a:schemeClr val="accent6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Se </a:t>
            </a:r>
            <a:r>
              <a:rPr lang="en-US" sz="3200" dirty="0" err="1">
                <a:solidFill>
                  <a:srgbClr val="FF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necesitan</a:t>
            </a:r>
            <a:r>
              <a:rPr lang="en-US" sz="3200" dirty="0">
                <a:solidFill>
                  <a:srgbClr val="FF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ejemplos</a:t>
            </a:r>
            <a:r>
              <a:rPr lang="en-US" sz="3200" dirty="0">
                <a:solidFill>
                  <a:srgbClr val="FF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de entrada y sus </a:t>
            </a:r>
            <a:r>
              <a:rPr lang="en-US" sz="3200" dirty="0" err="1">
                <a:solidFill>
                  <a:srgbClr val="FF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estructuras</a:t>
            </a:r>
            <a:endParaRPr lang="en-US" sz="3200" dirty="0">
              <a:solidFill>
                <a:srgbClr val="FF000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26766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Referencias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5658ECC-2312-E840-BD8C-9A799FC04452}"/>
              </a:ext>
            </a:extLst>
          </p:cNvPr>
          <p:cNvSpPr/>
          <p:nvPr/>
        </p:nvSpPr>
        <p:spPr>
          <a:xfrm>
            <a:off x="183823" y="902864"/>
            <a:ext cx="877635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Curso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PLN con la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industria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Ivan, SNAIC 2020</a:t>
            </a:r>
          </a:p>
          <a:p>
            <a:pPr algn="just"/>
            <a:endParaRPr lang="en-US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4265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>
                <a:latin typeface="Montserrat" panose="00000500000000000000" pitchFamily="2" charset="0"/>
              </a:rPr>
              <a:t>¿Preguntas?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/>
          </p:nvPr>
        </p:nvSpPr>
        <p:spPr>
          <a:xfrm>
            <a:off x="0" y="2105247"/>
            <a:ext cx="9144000" cy="2902688"/>
          </a:xfrm>
        </p:spPr>
        <p:txBody>
          <a:bodyPr/>
          <a:lstStyle/>
          <a:p>
            <a:r>
              <a:rPr lang="es-ES_tradnl" sz="3600" dirty="0">
                <a:solidFill>
                  <a:schemeClr val="tx1"/>
                </a:solidFill>
                <a:latin typeface="Montserrat" panose="00000500000000000000" pitchFamily="2" charset="0"/>
              </a:rPr>
              <a:t>¡Muchas Gracias!</a:t>
            </a:r>
          </a:p>
          <a:p>
            <a:endParaRPr lang="es-ES_tradnl" sz="3600" dirty="0">
              <a:latin typeface="Montserrat" panose="00000500000000000000" pitchFamily="2" charset="0"/>
            </a:endParaRPr>
          </a:p>
          <a:p>
            <a:r>
              <a:rPr lang="es-ES_tradnl" sz="3600" dirty="0">
                <a:latin typeface="Montserrat" panose="00000500000000000000" pitchFamily="2" charset="0"/>
                <a:hlinkClick r:id="rId3"/>
              </a:rPr>
              <a:t>juan.or@morelia.tecnm.mx</a:t>
            </a:r>
            <a:endParaRPr lang="es-ES_tradnl" sz="3600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626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Técnicas (tareas) de PLN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5658ECC-2312-E840-BD8C-9A799FC04452}"/>
              </a:ext>
            </a:extLst>
          </p:cNvPr>
          <p:cNvSpPr/>
          <p:nvPr/>
        </p:nvSpPr>
        <p:spPr>
          <a:xfrm>
            <a:off x="183823" y="902864"/>
            <a:ext cx="8776353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Encontrar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palabras:</a:t>
            </a:r>
          </a:p>
          <a:p>
            <a:pPr algn="just"/>
            <a:endParaRPr lang="en-US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¿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Qué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es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una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palabra?</a:t>
            </a:r>
          </a:p>
          <a:p>
            <a:pPr algn="just"/>
            <a:endParaRPr lang="en-US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Números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,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monedas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,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nuevas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ortografías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,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nuevas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convenciones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(#hashtags)</a:t>
            </a:r>
          </a:p>
        </p:txBody>
      </p:sp>
    </p:spTree>
    <p:extLst>
      <p:ext uri="{BB962C8B-B14F-4D97-AF65-F5344CB8AC3E}">
        <p14:creationId xmlns:p14="http://schemas.microsoft.com/office/powerpoint/2010/main" val="1946837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Técnicas (tareas) de PLN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5658ECC-2312-E840-BD8C-9A799FC04452}"/>
              </a:ext>
            </a:extLst>
          </p:cNvPr>
          <p:cNvSpPr/>
          <p:nvPr/>
        </p:nvSpPr>
        <p:spPr>
          <a:xfrm>
            <a:off x="183823" y="902864"/>
            <a:ext cx="877635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Categorías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gramaticales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en-US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Trata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de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encontrar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a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qué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grupo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pertenece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una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palabra:</a:t>
            </a:r>
          </a:p>
          <a:p>
            <a:pPr algn="just"/>
            <a:endParaRPr lang="en-US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Verbo,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sustativos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artículos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preposiciones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, etc.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Para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español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basado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en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el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Ancora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Corpus</a:t>
            </a:r>
          </a:p>
        </p:txBody>
      </p:sp>
    </p:spTree>
    <p:extLst>
      <p:ext uri="{BB962C8B-B14F-4D97-AF65-F5344CB8AC3E}">
        <p14:creationId xmlns:p14="http://schemas.microsoft.com/office/powerpoint/2010/main" val="1601124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Categorías gramaticales</a:t>
            </a:r>
          </a:p>
        </p:txBody>
      </p:sp>
      <p:pic>
        <p:nvPicPr>
          <p:cNvPr id="2" name="Google Shape;970;p107">
            <a:extLst>
              <a:ext uri="{FF2B5EF4-FFF2-40B4-BE49-F238E27FC236}">
                <a16:creationId xmlns:a16="http://schemas.microsoft.com/office/drawing/2014/main" id="{48FFC01F-197D-B410-6EBF-644F6DAD2D9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8488" y="866732"/>
            <a:ext cx="6877050" cy="2333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oogle Shape;976;p108">
            <a:extLst>
              <a:ext uri="{FF2B5EF4-FFF2-40B4-BE49-F238E27FC236}">
                <a16:creationId xmlns:a16="http://schemas.microsoft.com/office/drawing/2014/main" id="{5A48A590-E52F-195E-9FF6-FA4984D6084D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043844" y="2435868"/>
            <a:ext cx="2909424" cy="405007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977;p108">
            <a:extLst>
              <a:ext uri="{FF2B5EF4-FFF2-40B4-BE49-F238E27FC236}">
                <a16:creationId xmlns:a16="http://schemas.microsoft.com/office/drawing/2014/main" id="{BA33A1AF-EE60-4D66-48D6-BE1A09A88779}"/>
              </a:ext>
            </a:extLst>
          </p:cNvPr>
          <p:cNvSpPr txBox="1"/>
          <p:nvPr/>
        </p:nvSpPr>
        <p:spPr>
          <a:xfrm>
            <a:off x="874276" y="3828453"/>
            <a:ext cx="5087400" cy="77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u="sng" dirty="0">
                <a:solidFill>
                  <a:schemeClr val="hlink"/>
                </a:solidFill>
                <a:latin typeface="Work Sans Light"/>
                <a:ea typeface="Work Sans Light"/>
                <a:cs typeface="Work Sans Light"/>
                <a:sym typeface="Work Sans Light"/>
                <a:hlinkClick r:id="rId5"/>
              </a:rPr>
              <a:t>https://nlp.stanford.edu/software/spanish-faq.html#tagset</a:t>
            </a:r>
            <a:br>
              <a:rPr lang="en" dirty="0">
                <a:latin typeface="Work Sans Light"/>
                <a:ea typeface="Work Sans Light"/>
                <a:cs typeface="Work Sans Light"/>
                <a:sym typeface="Work Sans Light"/>
              </a:rPr>
            </a:br>
            <a:r>
              <a:rPr lang="en" u="sng" dirty="0">
                <a:solidFill>
                  <a:schemeClr val="hlink"/>
                </a:solidFill>
                <a:latin typeface="Work Sans Light"/>
                <a:ea typeface="Work Sans Light"/>
                <a:cs typeface="Work Sans Light"/>
                <a:sym typeface="Work Sans Light"/>
                <a:hlinkClick r:id="rId6"/>
              </a:rPr>
              <a:t>http://clic.ub.edu/corpus/webfm_send/18</a:t>
            </a:r>
            <a:endParaRPr dirty="0">
              <a:latin typeface="Work Sans Light"/>
              <a:ea typeface="Work Sans Light"/>
              <a:cs typeface="Work Sans Light"/>
              <a:sym typeface="Work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3035311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Técnicas (tareas) de PLN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5658ECC-2312-E840-BD8C-9A799FC04452}"/>
              </a:ext>
            </a:extLst>
          </p:cNvPr>
          <p:cNvSpPr/>
          <p:nvPr/>
        </p:nvSpPr>
        <p:spPr>
          <a:xfrm>
            <a:off x="183823" y="902864"/>
            <a:ext cx="877635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Lematización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en-US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Encontrar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los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lemas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de la palabra:</a:t>
            </a:r>
          </a:p>
          <a:p>
            <a:pPr algn="just"/>
            <a:endParaRPr lang="en-US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El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lema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: palabra base/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origen</a:t>
            </a:r>
            <a:endParaRPr lang="en-US" sz="3200" dirty="0">
              <a:solidFill>
                <a:srgbClr val="7030A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tendría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→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tener</a:t>
            </a:r>
            <a:endParaRPr lang="en-US" sz="3200" dirty="0">
              <a:solidFill>
                <a:schemeClr val="accent6">
                  <a:lumMod val="75000"/>
                </a:schemeClr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032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Técnicas (tareas) de PLN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5658ECC-2312-E840-BD8C-9A799FC04452}"/>
              </a:ext>
            </a:extLst>
          </p:cNvPr>
          <p:cNvSpPr/>
          <p:nvPr/>
        </p:nvSpPr>
        <p:spPr>
          <a:xfrm>
            <a:off x="183823" y="902864"/>
            <a:ext cx="877635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Análisis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morfológico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en-US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Encontrar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las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partes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de la palabra</a:t>
            </a:r>
          </a:p>
          <a:p>
            <a:pPr algn="just"/>
            <a:endParaRPr lang="en-US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Raiz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+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afijos</a:t>
            </a:r>
            <a:endParaRPr lang="en-US" sz="3200" dirty="0">
              <a:solidFill>
                <a:srgbClr val="7030A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tendría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→ ten +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dría</a:t>
            </a:r>
            <a:endParaRPr lang="en-US" sz="3200" dirty="0">
              <a:solidFill>
                <a:schemeClr val="accent6">
                  <a:lumMod val="75000"/>
                </a:schemeClr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9976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Técnicas (tareas) de PLN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5658ECC-2312-E840-BD8C-9A799FC04452}"/>
              </a:ext>
            </a:extLst>
          </p:cNvPr>
          <p:cNvSpPr/>
          <p:nvPr/>
        </p:nvSpPr>
        <p:spPr>
          <a:xfrm>
            <a:off x="183823" y="902864"/>
            <a:ext cx="877635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Chunking:</a:t>
            </a:r>
          </a:p>
          <a:p>
            <a:pPr algn="just"/>
            <a:endParaRPr lang="en-US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Encontrar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unidades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de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secuencias</a:t>
            </a:r>
            <a:endParaRPr lang="en-US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en-US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Generalmente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NPs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El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perro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firulais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que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camina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en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la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barda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blanca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→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el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perro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firulais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barda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blanca</a:t>
            </a:r>
            <a:endParaRPr lang="en-US" sz="3200" dirty="0">
              <a:solidFill>
                <a:schemeClr val="accent6">
                  <a:lumMod val="75000"/>
                </a:schemeClr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191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Técnicas (tareas) de PLN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5658ECC-2312-E840-BD8C-9A799FC04452}"/>
              </a:ext>
            </a:extLst>
          </p:cNvPr>
          <p:cNvSpPr/>
          <p:nvPr/>
        </p:nvSpPr>
        <p:spPr>
          <a:xfrm>
            <a:off x="183823" y="902864"/>
            <a:ext cx="877635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Parseo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en-US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Encontrar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la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estructura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interna:</a:t>
            </a:r>
          </a:p>
          <a:p>
            <a:pPr algn="just"/>
            <a:endParaRPr lang="en-US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¿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Cuál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es la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estructura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?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Basada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en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constituyentes</a:t>
            </a:r>
            <a:endParaRPr lang="en-US" sz="3200" dirty="0">
              <a:solidFill>
                <a:schemeClr val="accent6">
                  <a:lumMod val="75000"/>
                </a:schemeClr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 err="1">
                <a:solidFill>
                  <a:srgbClr val="FF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Basada</a:t>
            </a:r>
            <a:r>
              <a:rPr lang="en-US" sz="3200" dirty="0">
                <a:solidFill>
                  <a:srgbClr val="FF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en</a:t>
            </a:r>
            <a:r>
              <a:rPr lang="en-US" sz="3200" dirty="0">
                <a:solidFill>
                  <a:srgbClr val="FF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dependencias</a:t>
            </a:r>
            <a:endParaRPr lang="en-US" sz="3200" dirty="0">
              <a:solidFill>
                <a:srgbClr val="FF000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819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Constituyentes</a:t>
            </a:r>
          </a:p>
        </p:txBody>
      </p:sp>
      <p:pic>
        <p:nvPicPr>
          <p:cNvPr id="2" name="Google Shape;1012;p113">
            <a:extLst>
              <a:ext uri="{FF2B5EF4-FFF2-40B4-BE49-F238E27FC236}">
                <a16:creationId xmlns:a16="http://schemas.microsoft.com/office/drawing/2014/main" id="{9F3824E3-1D09-7F4F-A416-D19D460B847A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7426" y="783675"/>
            <a:ext cx="8573845" cy="51222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2108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F62DFFDA11CBF4B9C31C05E5AD73571" ma:contentTypeVersion="4" ma:contentTypeDescription="Crear nuevo documento." ma:contentTypeScope="" ma:versionID="c3bdc8cc52c989f4fb79ebd3889ac6b5">
  <xsd:schema xmlns:xsd="http://www.w3.org/2001/XMLSchema" xmlns:xs="http://www.w3.org/2001/XMLSchema" xmlns:p="http://schemas.microsoft.com/office/2006/metadata/properties" xmlns:ns2="23422e02-0f12-4143-8163-0ad3c9b333e3" targetNamespace="http://schemas.microsoft.com/office/2006/metadata/properties" ma:root="true" ma:fieldsID="59f8015a6d88873a45919ec1d4ca2482" ns2:_="">
    <xsd:import namespace="23422e02-0f12-4143-8163-0ad3c9b333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422e02-0f12-4143-8163-0ad3c9b333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8B82EB-457B-4E5F-8EE0-7A3082C2311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26E9BD8-72BC-42C9-B534-BD8EC8FBF4F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A0E6D40-23C3-4A2F-BBE3-A33C6F560576}"/>
</file>

<file path=docProps/app.xml><?xml version="1.0" encoding="utf-8"?>
<Properties xmlns="http://schemas.openxmlformats.org/officeDocument/2006/extended-properties" xmlns:vt="http://schemas.openxmlformats.org/officeDocument/2006/docPropsVTypes">
  <TotalTime>19901</TotalTime>
  <Words>422</Words>
  <Application>Microsoft Macintosh PowerPoint</Application>
  <PresentationFormat>Presentación en pantalla (4:3)</PresentationFormat>
  <Paragraphs>113</Paragraphs>
  <Slides>17</Slides>
  <Notes>17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8" baseType="lpstr">
      <vt:lpstr>Arial</vt:lpstr>
      <vt:lpstr>Calibri</vt:lpstr>
      <vt:lpstr>EurekaSans-Light</vt:lpstr>
      <vt:lpstr>Montserrat</vt:lpstr>
      <vt:lpstr>Soberana Sans Light</vt:lpstr>
      <vt:lpstr>Symbol</vt:lpstr>
      <vt:lpstr>Times New Roman</vt:lpstr>
      <vt:lpstr>Verdana</vt:lpstr>
      <vt:lpstr>Wingdings</vt:lpstr>
      <vt:lpstr>Work Sans Light</vt:lpstr>
      <vt:lpstr>Office Theme</vt:lpstr>
      <vt:lpstr>Presentación de PowerPoint</vt:lpstr>
      <vt:lpstr>Técnicas (tareas) de PLN</vt:lpstr>
      <vt:lpstr>Técnicas (tareas) de PLN</vt:lpstr>
      <vt:lpstr>Categorías gramaticales</vt:lpstr>
      <vt:lpstr>Técnicas (tareas) de PLN</vt:lpstr>
      <vt:lpstr>Técnicas (tareas) de PLN</vt:lpstr>
      <vt:lpstr>Técnicas (tareas) de PLN</vt:lpstr>
      <vt:lpstr>Técnicas (tareas) de PLN</vt:lpstr>
      <vt:lpstr>Constituyentes</vt:lpstr>
      <vt:lpstr>Dependencias</vt:lpstr>
      <vt:lpstr>Técnicas (tareas) de PLN</vt:lpstr>
      <vt:lpstr>Técnicas (tareas) de PLN</vt:lpstr>
      <vt:lpstr>Modelos de Lenguaje</vt:lpstr>
      <vt:lpstr>Modelos de Lenguaje</vt:lpstr>
      <vt:lpstr>Modelos de Lenguaje</vt:lpstr>
      <vt:lpstr>Referencias</vt:lpstr>
      <vt:lpstr>¿Preguntas?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Carlos Olivares Rojas</dc:creator>
  <cp:lastModifiedBy>Juan Carlos Olivares Rojas</cp:lastModifiedBy>
  <cp:revision>2884</cp:revision>
  <cp:lastPrinted>2017-12-05T14:11:13Z</cp:lastPrinted>
  <dcterms:modified xsi:type="dcterms:W3CDTF">2023-09-06T13:23:18Z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15.0027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Presentación en pantalla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47</vt:i4>
  </property>
  <property fmtid="{D5CDD505-2E9C-101B-9397-08002B2CF9AE}" pid="12" name="ContentTypeId">
    <vt:lpwstr>0x010100DF62DFFDA11CBF4B9C31C05E5AD73571</vt:lpwstr>
  </property>
</Properties>
</file>