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53"/>
  </p:notesMasterIdLst>
  <p:handoutMasterIdLst>
    <p:handoutMasterId r:id="rId54"/>
  </p:handoutMasterIdLst>
  <p:sldIdLst>
    <p:sldId id="668" r:id="rId5"/>
    <p:sldId id="2427" r:id="rId6"/>
    <p:sldId id="2475" r:id="rId7"/>
    <p:sldId id="2476" r:id="rId8"/>
    <p:sldId id="2477" r:id="rId9"/>
    <p:sldId id="2479" r:id="rId10"/>
    <p:sldId id="2480" r:id="rId11"/>
    <p:sldId id="2483" r:id="rId12"/>
    <p:sldId id="2485" r:id="rId13"/>
    <p:sldId id="2486" r:id="rId14"/>
    <p:sldId id="276" r:id="rId15"/>
    <p:sldId id="2487" r:id="rId16"/>
    <p:sldId id="2488" r:id="rId17"/>
    <p:sldId id="2489" r:id="rId18"/>
    <p:sldId id="2490" r:id="rId19"/>
    <p:sldId id="2491" r:id="rId20"/>
    <p:sldId id="2525" r:id="rId21"/>
    <p:sldId id="2492" r:id="rId22"/>
    <p:sldId id="2493" r:id="rId23"/>
    <p:sldId id="2494" r:id="rId24"/>
    <p:sldId id="2495" r:id="rId25"/>
    <p:sldId id="2496" r:id="rId26"/>
    <p:sldId id="2497" r:id="rId27"/>
    <p:sldId id="2499" r:id="rId28"/>
    <p:sldId id="2500" r:id="rId29"/>
    <p:sldId id="2501" r:id="rId30"/>
    <p:sldId id="2502" r:id="rId31"/>
    <p:sldId id="2503" r:id="rId32"/>
    <p:sldId id="2504" r:id="rId33"/>
    <p:sldId id="2506" r:id="rId34"/>
    <p:sldId id="2507" r:id="rId35"/>
    <p:sldId id="2508" r:id="rId36"/>
    <p:sldId id="2509" r:id="rId37"/>
    <p:sldId id="2510" r:id="rId38"/>
    <p:sldId id="2511" r:id="rId39"/>
    <p:sldId id="2512" r:id="rId40"/>
    <p:sldId id="2513" r:id="rId41"/>
    <p:sldId id="2514" r:id="rId42"/>
    <p:sldId id="2517" r:id="rId43"/>
    <p:sldId id="2518" r:id="rId44"/>
    <p:sldId id="2519" r:id="rId45"/>
    <p:sldId id="2520" r:id="rId46"/>
    <p:sldId id="2521" r:id="rId47"/>
    <p:sldId id="2522" r:id="rId48"/>
    <p:sldId id="2523" r:id="rId49"/>
    <p:sldId id="2524" r:id="rId50"/>
    <p:sldId id="2526" r:id="rId51"/>
    <p:sldId id="514" r:id="rId52"/>
  </p:sldIdLst>
  <p:sldSz cx="9144000" cy="6858000" type="screen4x3"/>
  <p:notesSz cx="7772400" cy="10058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96"/>
    <p:restoredTop sz="92925"/>
  </p:normalViewPr>
  <p:slideViewPr>
    <p:cSldViewPr snapToGrid="0" snapToObjects="1">
      <p:cViewPr varScale="1">
        <p:scale>
          <a:sx n="119" d="100"/>
          <a:sy n="119" d="100"/>
        </p:scale>
        <p:origin x="23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0" d="100"/>
          <a:sy n="90" d="100"/>
        </p:scale>
        <p:origin x="252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1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heme" Target="theme/theme1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DC9F6084-19EA-9B47-B6EF-E1B91794D2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7E6E1EA-E9C1-844F-A659-01582AAB3D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402138" y="0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31BCC-1062-0043-9FD3-D3087026EBE1}" type="datetimeFigureOut">
              <a:rPr lang="es-MX" smtClean="0"/>
              <a:t>19/09/23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1C4DDAD-5A68-0042-92DC-4A9B664B2E4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D7D3E45-36AF-414B-87F5-CB8CEA9E3C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402138" y="9553575"/>
            <a:ext cx="3368675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C68EDF-6B0A-3C41-BB9D-C70FADD808B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99114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000" spc="-1">
                <a:latin typeface="Arial"/>
              </a:rPr>
              <a:t>Click to edit the notes format</a:t>
            </a:r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400" spc="-1">
                <a:latin typeface="Times New Roman"/>
              </a:rPr>
              <a:t>&lt;header&gt;</a:t>
            </a:r>
            <a:endParaRPr/>
          </a:p>
        </p:txBody>
      </p:sp>
      <p:sp>
        <p:nvSpPr>
          <p:cNvPr id="46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400" spc="-1">
                <a:latin typeface="Times New Roman"/>
              </a:rPr>
              <a:t>&lt;date/time&gt;</a:t>
            </a:r>
            <a:endParaRPr/>
          </a:p>
        </p:txBody>
      </p:sp>
      <p:sp>
        <p:nvSpPr>
          <p:cNvPr id="47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400" spc="-1">
                <a:latin typeface="Times New Roman"/>
              </a:rPr>
              <a:t>&lt;footer&gt;</a:t>
            </a:r>
            <a:endParaRPr/>
          </a:p>
        </p:txBody>
      </p:sp>
      <p:sp>
        <p:nvSpPr>
          <p:cNvPr id="48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13C3B623-6C9B-41FD-84A7-CD3729567FBE}" type="slidenum">
              <a:rPr lang="en-US" sz="1400" spc="-1">
                <a:latin typeface="Times New Roman"/>
              </a:rPr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ceHolder 1"/>
          <p:cNvSpPr>
            <a:spLocks noGrp="1"/>
          </p:cNvSpPr>
          <p:nvPr>
            <p:ph type="body"/>
          </p:nvPr>
        </p:nvSpPr>
        <p:spPr>
          <a:xfrm>
            <a:off x="777960" y="4840200"/>
            <a:ext cx="6215760" cy="3960000"/>
          </a:xfrm>
          <a:prstGeom prst="rect">
            <a:avLst/>
          </a:prstGeom>
        </p:spPr>
        <p:txBody>
          <a:bodyPr lIns="0" tIns="0" rIns="0" bIns="0"/>
          <a:lstStyle/>
          <a:p>
            <a:pPr marL="216000" indent="-215640" algn="just">
              <a:lnSpc>
                <a:spcPct val="100000"/>
              </a:lnSpc>
            </a:pPr>
            <a:endParaRPr dirty="0"/>
          </a:p>
        </p:txBody>
      </p:sp>
      <p:sp>
        <p:nvSpPr>
          <p:cNvPr id="251" name="CustomShape 2"/>
          <p:cNvSpPr/>
          <p:nvPr/>
        </p:nvSpPr>
        <p:spPr>
          <a:xfrm>
            <a:off x="4402080" y="9553680"/>
            <a:ext cx="3367800" cy="504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/>
          <a:lstStyle/>
          <a:p>
            <a:pPr algn="r">
              <a:lnSpc>
                <a:spcPct val="100000"/>
              </a:lnSpc>
            </a:pPr>
            <a:fld id="{ACD51DA4-1314-4BFC-AA82-1584F3BD5610}" type="slidenum"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4757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7" name="Google Shape;14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2" name="Google Shape;162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en-US" sz="1400" spc="-1" smtClean="0">
                <a:latin typeface="Times New Roman"/>
              </a:r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224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en-US" sz="1400" spc="-1" smtClean="0">
                <a:latin typeface="Times New Roman"/>
              </a:r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261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624013" y="1257300"/>
            <a:ext cx="4524375" cy="339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13C3B623-6C9B-41FD-84A7-CD3729567FBE}" type="slidenum">
              <a:rPr lang="tr-TR" sz="1400" spc="-1" smtClean="0">
                <a:latin typeface="Times New Roman"/>
              </a:rPr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01289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3676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/>
            </a:lvl1pPr>
          </a:lstStyle>
          <a:p>
            <a:endParaRPr dirty="0"/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182880" y="938615"/>
            <a:ext cx="8749364" cy="5712442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/>
            </a:lvl1pPr>
          </a:lstStyle>
          <a:p>
            <a:pPr algn="ctr"/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19/9/23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1944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ustomShape 1" hidden="1"/>
          <p:cNvSpPr/>
          <p:nvPr/>
        </p:nvSpPr>
        <p:spPr>
          <a:xfrm>
            <a:off x="4500000" y="-27360"/>
            <a:ext cx="4679280" cy="115380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n-US" sz="1600" b="1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TECNOLÓGICO NACIONAL DE MÉXICO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Instituto Tecnológico de Morelia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600" strike="noStrike" spc="-1">
                <a:solidFill>
                  <a:srgbClr val="737373"/>
                </a:solidFill>
                <a:uFill>
                  <a:solidFill>
                    <a:srgbClr val="FFFFFF"/>
                  </a:solidFill>
                </a:uFill>
                <a:latin typeface="Soberana Sans Light"/>
                <a:ea typeface="Soberana Sans Light"/>
              </a:rPr>
              <a:t>Centro de Cómputo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0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EurekaSans-Light"/>
                <a:ea typeface="EurekaSans-Light"/>
              </a:rPr>
              <a:t> </a:t>
            </a:r>
            <a:endParaRPr/>
          </a:p>
          <a:p>
            <a:pPr algn="r">
              <a:lnSpc>
                <a:spcPct val="100000"/>
              </a:lnSpc>
            </a:pPr>
            <a:r>
              <a:rPr lang="en-US" sz="120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Times New Roman"/>
              </a:rPr>
              <a:t> </a:t>
            </a:r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title"/>
          </p:nvPr>
        </p:nvSpPr>
        <p:spPr>
          <a:xfrm>
            <a:off x="0" y="985840"/>
            <a:ext cx="9143999" cy="941736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800" spc="-1" dirty="0">
                <a:latin typeface="Arial"/>
              </a:rPr>
              <a:t>Click to edit the title text format</a:t>
            </a:r>
            <a:endParaRPr dirty="0"/>
          </a:p>
        </p:txBody>
      </p:sp>
      <p:sp>
        <p:nvSpPr>
          <p:cNvPr id="9" name="PlaceHolder 4"/>
          <p:cNvSpPr>
            <a:spLocks noGrp="1"/>
          </p:cNvSpPr>
          <p:nvPr>
            <p:ph type="body"/>
          </p:nvPr>
        </p:nvSpPr>
        <p:spPr>
          <a:xfrm>
            <a:off x="0" y="1927576"/>
            <a:ext cx="9143999" cy="4930423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800" spc="-1" dirty="0">
                <a:latin typeface="Arial"/>
              </a:rPr>
              <a:t>Click to edit the outline text format</a:t>
            </a:r>
            <a:endParaRPr dirty="0"/>
          </a:p>
          <a:p>
            <a:pPr marL="864000" lvl="1" indent="-324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spc="-1" dirty="0">
                <a:latin typeface="Arial"/>
              </a:rPr>
              <a:t>Second Outline Level</a:t>
            </a:r>
            <a:endParaRPr dirty="0"/>
          </a:p>
          <a:p>
            <a:pPr marL="1296000" lvl="2" indent="-288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spc="-1" dirty="0">
                <a:latin typeface="Arial"/>
              </a:rPr>
              <a:t>Third Outline Level</a:t>
            </a:r>
            <a:endParaRPr dirty="0"/>
          </a:p>
          <a:p>
            <a:pPr marL="1728000" lvl="3" indent="-216000"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800" spc="-1" dirty="0">
                <a:latin typeface="Arial"/>
              </a:rPr>
              <a:t>Fourth Outline Level</a:t>
            </a:r>
            <a:endParaRPr dirty="0"/>
          </a:p>
          <a:p>
            <a:pPr marL="2160000" lvl="4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Fifth Outline Level</a:t>
            </a:r>
            <a:endParaRPr dirty="0"/>
          </a:p>
          <a:p>
            <a:pPr marL="2592000" lvl="5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Sixth Outline Level</a:t>
            </a:r>
            <a:endParaRPr dirty="0"/>
          </a:p>
          <a:p>
            <a:pPr marL="3024000" lvl="6" indent="-216000"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spc="-1" dirty="0">
                <a:latin typeface="Arial"/>
              </a:rPr>
              <a:t>Seventh Outline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9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FF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matplotlib.org/users/installing.html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utenberg.org/browse/languages/e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nltk/nltk/blob/develop/nltk/probability.py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hyperlink" Target="mailto:juan.or@morelia.tecnm.m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ltk.org/py-modindex.html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153360" y="1964340"/>
            <a:ext cx="8836560" cy="4675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0" name="CustomShape 2"/>
          <p:cNvSpPr/>
          <p:nvPr/>
        </p:nvSpPr>
        <p:spPr>
          <a:xfrm>
            <a:off x="1005840" y="2011680"/>
            <a:ext cx="7680600" cy="45810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1" name="CustomShape 3"/>
          <p:cNvSpPr/>
          <p:nvPr/>
        </p:nvSpPr>
        <p:spPr>
          <a:xfrm>
            <a:off x="683820" y="2057364"/>
            <a:ext cx="7775640" cy="911880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ctr">
              <a:lnSpc>
                <a:spcPct val="100000"/>
              </a:lnSpc>
            </a:pP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Preprocesamiento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de </a:t>
            </a: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Texto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</a:t>
            </a:r>
            <a:r>
              <a:rPr lang="en-US" sz="4000" b="1" spc="-1" dirty="0" err="1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Usando</a:t>
            </a:r>
            <a:r>
              <a:rPr lang="en-US" sz="4000" b="1" spc="-1" dirty="0">
                <a:solidFill>
                  <a:srgbClr val="008000"/>
                </a:solidFill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NLTK</a:t>
            </a:r>
          </a:p>
        </p:txBody>
      </p:sp>
      <p:sp>
        <p:nvSpPr>
          <p:cNvPr id="52" name="CustomShape 4"/>
          <p:cNvSpPr/>
          <p:nvPr/>
        </p:nvSpPr>
        <p:spPr>
          <a:xfrm>
            <a:off x="8344" y="4914428"/>
            <a:ext cx="9126592" cy="1468101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ctr"/>
            <a:r>
              <a:rPr lang="en-US" sz="2800" spc="-1" dirty="0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Dr. Juan Carlos Olivares Rojas</a:t>
            </a:r>
          </a:p>
        </p:txBody>
      </p:sp>
      <p:sp>
        <p:nvSpPr>
          <p:cNvPr id="9" name="CustomShape 4"/>
          <p:cNvSpPr/>
          <p:nvPr/>
        </p:nvSpPr>
        <p:spPr>
          <a:xfrm>
            <a:off x="3365374" y="6392566"/>
            <a:ext cx="5769562" cy="491595"/>
          </a:xfrm>
          <a:prstGeom prst="rect">
            <a:avLst/>
          </a:prstGeom>
          <a:noFill/>
          <a:ln w="1260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45720" tIns="45000" rIns="45720" bIns="45000"/>
          <a:lstStyle/>
          <a:p>
            <a:pPr algn="r">
              <a:lnSpc>
                <a:spcPct val="100000"/>
              </a:lnSpc>
            </a:pPr>
            <a:r>
              <a:rPr lang="en-US" sz="2400" b="1" i="1" spc="-1" dirty="0" err="1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Septiembre</a:t>
            </a:r>
            <a:r>
              <a:rPr lang="en-US" sz="2400" b="1" i="1" spc="-1" dirty="0">
                <a:uFill>
                  <a:solidFill>
                    <a:srgbClr val="FFFFFF"/>
                  </a:solidFill>
                </a:uFill>
                <a:latin typeface="Montserrat" panose="00000500000000000000" pitchFamily="2" charset="0"/>
                <a:ea typeface="Calibri"/>
              </a:rPr>
              <a:t> 2023</a:t>
            </a:r>
          </a:p>
        </p:txBody>
      </p:sp>
      <p:pic>
        <p:nvPicPr>
          <p:cNvPr id="12" name="image3.png">
            <a:extLst>
              <a:ext uri="{FF2B5EF4-FFF2-40B4-BE49-F238E27FC236}">
                <a16:creationId xmlns:a16="http://schemas.microsoft.com/office/drawing/2014/main" id="{E3FC5802-4994-6F41-AEFF-8BB29AEAEBA5}"/>
              </a:ext>
            </a:extLst>
          </p:cNvPr>
          <p:cNvPicPr/>
          <p:nvPr/>
        </p:nvPicPr>
        <p:blipFill>
          <a:blip r:embed="rId3"/>
          <a:srcRect r="89894"/>
          <a:stretch/>
        </p:blipFill>
        <p:spPr>
          <a:xfrm>
            <a:off x="5401559" y="74921"/>
            <a:ext cx="1833875" cy="1228605"/>
          </a:xfrm>
          <a:prstGeom prst="rect">
            <a:avLst/>
          </a:prstGeom>
          <a:ln w="12600">
            <a:noFill/>
          </a:ln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096BA5E-FD79-6D41-B567-5BDB57808176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43" y="101482"/>
            <a:ext cx="5316716" cy="106889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Picture 6" descr="image">
            <a:extLst>
              <a:ext uri="{FF2B5EF4-FFF2-40B4-BE49-F238E27FC236}">
                <a16:creationId xmlns:a16="http://schemas.microsoft.com/office/drawing/2014/main" id="{76CAC194-D1EF-EC94-EB85-921DB3F55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806" y="23498"/>
            <a:ext cx="2063130" cy="1262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F41561A9-BCEF-496C-C32D-4281ACB326C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365374" cy="142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06503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41736"/>
          </a:xfrm>
        </p:spPr>
        <p:txBody>
          <a:bodyPr/>
          <a:lstStyle/>
          <a:p>
            <a:pPr algn="ctr"/>
            <a:r>
              <a:rPr lang="es-MX" dirty="0"/>
              <a:t>Contextos comunes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common_contexts</a:t>
            </a:r>
            <a:r>
              <a:rPr lang="en-US" dirty="0"/>
              <a:t>(</a:t>
            </a:r>
            <a:r>
              <a:rPr lang="en-US" i="1" dirty="0"/>
              <a:t>words</a:t>
            </a:r>
            <a:r>
              <a:rPr lang="en-US" dirty="0"/>
              <a:t>, </a:t>
            </a:r>
            <a:r>
              <a:rPr lang="en-US" i="1" dirty="0"/>
              <a:t>num=20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Encuentra</a:t>
            </a:r>
            <a:r>
              <a:rPr lang="en-US" dirty="0"/>
              <a:t> </a:t>
            </a:r>
            <a:r>
              <a:rPr lang="en-US" dirty="0" err="1"/>
              <a:t>contextos</a:t>
            </a:r>
            <a:r>
              <a:rPr lang="en-US" dirty="0"/>
              <a:t> </a:t>
            </a:r>
            <a:r>
              <a:rPr lang="en-US" dirty="0" err="1"/>
              <a:t>donde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palabras</a:t>
            </a:r>
            <a:r>
              <a:rPr lang="en-US" dirty="0"/>
              <a:t> </a:t>
            </a:r>
            <a:r>
              <a:rPr lang="en-US" dirty="0" err="1"/>
              <a:t>especificadas</a:t>
            </a:r>
            <a:r>
              <a:rPr lang="en-US" dirty="0"/>
              <a:t> </a:t>
            </a:r>
            <a:r>
              <a:rPr lang="en-US" dirty="0" err="1"/>
              <a:t>coinciden</a:t>
            </a:r>
            <a:r>
              <a:rPr lang="en-US" dirty="0"/>
              <a:t>, </a:t>
            </a:r>
            <a:r>
              <a:rPr lang="en-US" dirty="0" err="1"/>
              <a:t>aparecen</a:t>
            </a:r>
            <a:r>
              <a:rPr lang="en-US" dirty="0"/>
              <a:t>; </a:t>
            </a:r>
            <a:r>
              <a:rPr lang="en-US" dirty="0" err="1"/>
              <a:t>listar</a:t>
            </a:r>
            <a:r>
              <a:rPr lang="en-US" dirty="0"/>
              <a:t> </a:t>
            </a:r>
            <a:r>
              <a:rPr lang="en-US" dirty="0" err="1"/>
              <a:t>primero</a:t>
            </a:r>
            <a:r>
              <a:rPr lang="en-US" dirty="0"/>
              <a:t> los </a:t>
            </a:r>
            <a:r>
              <a:rPr lang="en-US" dirty="0" err="1"/>
              <a:t>contextos</a:t>
            </a:r>
            <a:r>
              <a:rPr lang="en-US" dirty="0"/>
              <a:t> </a:t>
            </a:r>
            <a:r>
              <a:rPr lang="en-US" dirty="0" err="1"/>
              <a:t>más</a:t>
            </a:r>
            <a:r>
              <a:rPr lang="en-US" dirty="0"/>
              <a:t> </a:t>
            </a:r>
            <a:r>
              <a:rPr lang="en-US" dirty="0" err="1"/>
              <a:t>comunes</a:t>
            </a:r>
            <a:r>
              <a:rPr lang="en-US" dirty="0"/>
              <a:t> </a:t>
            </a:r>
            <a:r>
              <a:rPr lang="en-US" dirty="0" err="1"/>
              <a:t>primero</a:t>
            </a:r>
            <a:endParaRPr lang="en-US" dirty="0"/>
          </a:p>
          <a:p>
            <a:pPr lvl="1"/>
            <a:r>
              <a:rPr lang="en-US" dirty="0"/>
              <a:t>Parameters</a:t>
            </a:r>
          </a:p>
          <a:p>
            <a:pPr lvl="2"/>
            <a:r>
              <a:rPr lang="en-US" b="1" dirty="0"/>
              <a:t>words</a:t>
            </a:r>
            <a:r>
              <a:rPr lang="en-US" dirty="0"/>
              <a:t> (</a:t>
            </a:r>
            <a:r>
              <a:rPr lang="en-US" i="1" dirty="0" err="1"/>
              <a:t>str</a:t>
            </a:r>
            <a:r>
              <a:rPr lang="en-US" dirty="0"/>
              <a:t>) – </a:t>
            </a:r>
            <a:r>
              <a:rPr lang="en-US" dirty="0" err="1"/>
              <a:t>Palabras</a:t>
            </a:r>
            <a:r>
              <a:rPr lang="en-US" dirty="0"/>
              <a:t> </a:t>
            </a:r>
            <a:r>
              <a:rPr lang="en-US" dirty="0" err="1"/>
              <a:t>usadas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alimentar</a:t>
            </a:r>
            <a:r>
              <a:rPr lang="en-US" dirty="0"/>
              <a:t> la </a:t>
            </a:r>
            <a:r>
              <a:rPr lang="en-US" dirty="0" err="1"/>
              <a:t>búsqueda</a:t>
            </a:r>
            <a:r>
              <a:rPr lang="en-US" dirty="0"/>
              <a:t> de </a:t>
            </a:r>
            <a:r>
              <a:rPr lang="en-US" dirty="0" err="1"/>
              <a:t>semejanzas</a:t>
            </a:r>
            <a:endParaRPr lang="en-US" dirty="0"/>
          </a:p>
          <a:p>
            <a:pPr lvl="2"/>
            <a:r>
              <a:rPr lang="en-US" b="1" dirty="0"/>
              <a:t>num</a:t>
            </a:r>
            <a:r>
              <a:rPr lang="en-US" dirty="0"/>
              <a:t> (</a:t>
            </a:r>
            <a:r>
              <a:rPr lang="en-US" i="1" dirty="0" err="1"/>
              <a:t>int</a:t>
            </a:r>
            <a:r>
              <a:rPr lang="en-US" dirty="0"/>
              <a:t>) – </a:t>
            </a:r>
            <a:r>
              <a:rPr lang="en-US" dirty="0" err="1"/>
              <a:t>Número</a:t>
            </a:r>
            <a:r>
              <a:rPr lang="en-US" dirty="0"/>
              <a:t> de </a:t>
            </a:r>
            <a:r>
              <a:rPr lang="en-US" dirty="0" err="1"/>
              <a:t>palabras</a:t>
            </a:r>
            <a:r>
              <a:rPr lang="en-US" dirty="0"/>
              <a:t> a </a:t>
            </a:r>
            <a:r>
              <a:rPr lang="en-US" dirty="0" err="1"/>
              <a:t>generar</a:t>
            </a:r>
            <a:r>
              <a:rPr lang="en-US" dirty="0"/>
              <a:t> (default=20)</a:t>
            </a:r>
          </a:p>
          <a:p>
            <a:r>
              <a:rPr lang="en-US" dirty="0"/>
              <a:t>E.g., 	</a:t>
            </a:r>
          </a:p>
          <a:p>
            <a:pPr lvl="1"/>
            <a:r>
              <a:rPr lang="en-US" sz="2200" dirty="0"/>
              <a:t>&gt;&gt;&gt; text1.common_contexts(["</a:t>
            </a:r>
            <a:r>
              <a:rPr lang="en-US" sz="2200" dirty="0" err="1"/>
              <a:t>books","voyages</a:t>
            </a:r>
            <a:r>
              <a:rPr lang="en-US" sz="2200" dirty="0"/>
              <a:t>"])</a:t>
            </a:r>
          </a:p>
          <a:p>
            <a:r>
              <a:rPr lang="en-US" dirty="0" err="1"/>
              <a:t>Usar</a:t>
            </a:r>
            <a:r>
              <a:rPr lang="en-US" dirty="0"/>
              <a:t> “similar”,  de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palabras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aparecen</a:t>
            </a:r>
            <a:r>
              <a:rPr lang="en-US" dirty="0"/>
              <a:t> </a:t>
            </a:r>
            <a:r>
              <a:rPr lang="en-US" dirty="0" err="1"/>
              <a:t>cercanas</a:t>
            </a:r>
            <a:r>
              <a:rPr lang="en-US" dirty="0"/>
              <a:t>, </a:t>
            </a:r>
            <a:r>
              <a:rPr lang="en-US" dirty="0" err="1"/>
              <a:t>utilizar</a:t>
            </a:r>
            <a:r>
              <a:rPr lang="en-US" dirty="0"/>
              <a:t> dos de </a:t>
            </a:r>
            <a:r>
              <a:rPr lang="en-US" dirty="0" err="1"/>
              <a:t>ellas</a:t>
            </a:r>
            <a:r>
              <a:rPr lang="en-US" dirty="0"/>
              <a:t> </a:t>
            </a:r>
            <a:r>
              <a:rPr lang="en-US" dirty="0" err="1"/>
              <a:t>para</a:t>
            </a:r>
            <a:r>
              <a:rPr lang="en-US" dirty="0"/>
              <a:t> </a:t>
            </a:r>
            <a:r>
              <a:rPr lang="en-US" dirty="0" err="1"/>
              <a:t>verificar</a:t>
            </a:r>
            <a:r>
              <a:rPr lang="en-US" dirty="0"/>
              <a:t> “</a:t>
            </a:r>
            <a:r>
              <a:rPr lang="en-US" dirty="0" err="1"/>
              <a:t>common_contexts</a:t>
            </a:r>
            <a:r>
              <a:rPr lang="en-US" dirty="0"/>
              <a:t>”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41736"/>
          </a:xfrm>
        </p:spPr>
        <p:txBody>
          <a:bodyPr/>
          <a:lstStyle/>
          <a:p>
            <a:pPr algn="ctr"/>
            <a:r>
              <a:rPr lang="es-MX" dirty="0"/>
              <a:t>Contextos comunes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600200"/>
            <a:ext cx="8501122" cy="4972072"/>
          </a:xfrm>
        </p:spPr>
        <p:txBody>
          <a:bodyPr>
            <a:normAutofit/>
          </a:bodyPr>
          <a:lstStyle/>
          <a:p>
            <a:r>
              <a:rPr lang="en-US" sz="2800" dirty="0"/>
              <a:t>&gt;&gt;&gt; text1.common_contexts(["</a:t>
            </a:r>
            <a:r>
              <a:rPr lang="en-US" sz="2800" dirty="0" err="1"/>
              <a:t>books","voyages</a:t>
            </a:r>
            <a:r>
              <a:rPr lang="en-US" sz="2800" dirty="0"/>
              <a:t>"])</a:t>
            </a:r>
          </a:p>
          <a:p>
            <a:pPr lvl="1"/>
            <a:r>
              <a:rPr lang="en-US" dirty="0" err="1"/>
              <a:t>of_there</a:t>
            </a:r>
            <a:r>
              <a:rPr lang="en-US" dirty="0"/>
              <a:t>   </a:t>
            </a:r>
            <a:r>
              <a:rPr lang="en-US" dirty="0" err="1"/>
              <a:t>the_of</a:t>
            </a:r>
            <a:endParaRPr lang="en-US" dirty="0"/>
          </a:p>
          <a:p>
            <a:r>
              <a:rPr lang="en-US" dirty="0"/>
              <a:t>El </a:t>
            </a:r>
            <a:r>
              <a:rPr lang="en-US" dirty="0" err="1"/>
              <a:t>resultato</a:t>
            </a:r>
            <a:r>
              <a:rPr lang="en-US" dirty="0"/>
              <a:t> </a:t>
            </a:r>
            <a:r>
              <a:rPr lang="en-US" dirty="0" err="1"/>
              <a:t>indica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en el </a:t>
            </a:r>
            <a:r>
              <a:rPr lang="en-US" dirty="0" err="1"/>
              <a:t>documento</a:t>
            </a:r>
            <a:r>
              <a:rPr lang="en-US" dirty="0"/>
              <a:t> se </a:t>
            </a:r>
            <a:r>
              <a:rPr lang="en-US" dirty="0" err="1"/>
              <a:t>encuentran</a:t>
            </a:r>
            <a:r>
              <a:rPr lang="en-US" dirty="0"/>
              <a:t> </a:t>
            </a:r>
            <a:r>
              <a:rPr lang="en-US" dirty="0" err="1"/>
              <a:t>las</a:t>
            </a:r>
            <a:r>
              <a:rPr lang="en-US" dirty="0"/>
              <a:t> </a:t>
            </a:r>
            <a:r>
              <a:rPr lang="en-US" dirty="0" err="1"/>
              <a:t>frases</a:t>
            </a:r>
            <a:endParaRPr lang="en-US" dirty="0"/>
          </a:p>
          <a:p>
            <a:pPr lvl="1"/>
            <a:r>
              <a:rPr lang="en-US" dirty="0"/>
              <a:t>of  “books” there</a:t>
            </a:r>
          </a:p>
          <a:p>
            <a:pPr lvl="1"/>
            <a:r>
              <a:rPr lang="en-US" dirty="0"/>
              <a:t>of “voyages” there</a:t>
            </a:r>
          </a:p>
          <a:p>
            <a:pPr lvl="1"/>
            <a:r>
              <a:rPr lang="en-US" dirty="0"/>
              <a:t>the “books” of</a:t>
            </a:r>
          </a:p>
          <a:p>
            <a:pPr lvl="1"/>
            <a:r>
              <a:rPr lang="en-US" dirty="0"/>
              <a:t>the “voyages” of</a:t>
            </a:r>
          </a:p>
          <a:p>
            <a:r>
              <a:rPr lang="es-MX" dirty="0"/>
              <a:t>Es decir, descubre patrones comunes en los que se usen dichas palabras. Observar el archivo fuente para constatarlo</a:t>
            </a:r>
            <a:endParaRPr lang="es-E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41736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Graficar la dispersión de palabras en un texto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2571768"/>
          </a:xfrm>
        </p:spPr>
        <p:txBody>
          <a:bodyPr>
            <a:normAutofit/>
          </a:bodyPr>
          <a:lstStyle/>
          <a:p>
            <a:r>
              <a:rPr lang="es-ES" sz="2800" dirty="0"/>
              <a:t>Intentar:</a:t>
            </a:r>
          </a:p>
          <a:p>
            <a:pPr lvl="1"/>
            <a:r>
              <a:rPr lang="es-ES" sz="2400" dirty="0"/>
              <a:t>text1.dispersion_plot(["</a:t>
            </a:r>
            <a:r>
              <a:rPr lang="es-ES" sz="2400" dirty="0" err="1"/>
              <a:t>books</a:t>
            </a:r>
            <a:r>
              <a:rPr lang="es-ES" sz="2400" dirty="0"/>
              <a:t>", "</a:t>
            </a:r>
            <a:r>
              <a:rPr lang="es-ES" sz="2400" dirty="0" err="1"/>
              <a:t>voyages</a:t>
            </a:r>
            <a:r>
              <a:rPr lang="es-ES" sz="2400" dirty="0"/>
              <a:t>", "</a:t>
            </a:r>
            <a:r>
              <a:rPr lang="es-ES" sz="2400" dirty="0" err="1"/>
              <a:t>Latin</a:t>
            </a:r>
            <a:r>
              <a:rPr lang="es-ES" sz="2400" dirty="0"/>
              <a:t>"])</a:t>
            </a:r>
          </a:p>
          <a:p>
            <a:pPr lvl="1"/>
            <a:r>
              <a:rPr lang="es-MX" sz="2400" dirty="0"/>
              <a:t>Marcará ausencia de librería </a:t>
            </a:r>
            <a:r>
              <a:rPr lang="es-MX" sz="2400" dirty="0" err="1"/>
              <a:t>matplotlib</a:t>
            </a:r>
            <a:r>
              <a:rPr lang="es-MX" sz="2400" dirty="0"/>
              <a:t>, ir a </a:t>
            </a:r>
            <a:r>
              <a:rPr lang="es-ES" sz="2400" dirty="0">
                <a:hlinkClick r:id="rId2"/>
              </a:rPr>
              <a:t>https://matplotlib.org/users/installing.html</a:t>
            </a:r>
            <a:r>
              <a:rPr lang="es-ES" sz="2400" dirty="0"/>
              <a:t> por instrucciones</a:t>
            </a:r>
          </a:p>
          <a:p>
            <a:pPr lvl="1"/>
            <a:r>
              <a:rPr lang="es-ES" sz="2400" dirty="0"/>
              <a:t>Desde </a:t>
            </a:r>
            <a:r>
              <a:rPr lang="es-ES" sz="2400" dirty="0" err="1"/>
              <a:t>prompt</a:t>
            </a:r>
            <a:r>
              <a:rPr lang="es-ES" sz="2400" dirty="0"/>
              <a:t> de </a:t>
            </a:r>
            <a:r>
              <a:rPr lang="es-ES" sz="2400" dirty="0" err="1"/>
              <a:t>cmd</a:t>
            </a:r>
            <a:r>
              <a:rPr lang="es-ES" sz="2400" dirty="0"/>
              <a:t>: [</a:t>
            </a:r>
            <a:r>
              <a:rPr lang="es-ES" sz="2400" b="1" dirty="0" err="1">
                <a:solidFill>
                  <a:srgbClr val="92D050"/>
                </a:solidFill>
              </a:rPr>
              <a:t>pip</a:t>
            </a:r>
            <a:r>
              <a:rPr lang="es-ES" sz="2400" b="1" dirty="0">
                <a:solidFill>
                  <a:srgbClr val="92D050"/>
                </a:solidFill>
              </a:rPr>
              <a:t> </a:t>
            </a:r>
            <a:r>
              <a:rPr lang="es-ES" sz="2400" b="1" dirty="0" err="1">
                <a:solidFill>
                  <a:srgbClr val="92D050"/>
                </a:solidFill>
              </a:rPr>
              <a:t>install</a:t>
            </a:r>
            <a:r>
              <a:rPr lang="es-ES" sz="2400" b="1" dirty="0">
                <a:solidFill>
                  <a:srgbClr val="92D050"/>
                </a:solidFill>
              </a:rPr>
              <a:t> -U </a:t>
            </a:r>
            <a:r>
              <a:rPr lang="es-ES" sz="2400" b="1" dirty="0" err="1">
                <a:solidFill>
                  <a:srgbClr val="92D050"/>
                </a:solidFill>
              </a:rPr>
              <a:t>matplotlib</a:t>
            </a:r>
            <a:r>
              <a:rPr lang="es-ES" sz="2400" dirty="0"/>
              <a:t>]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" y="57762"/>
            <a:ext cx="9143999" cy="941736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Graficar la dispersión de palabras en un texto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743052"/>
            <a:ext cx="8229600" cy="5114948"/>
          </a:xfrm>
        </p:spPr>
        <p:txBody>
          <a:bodyPr>
            <a:normAutofit fontScale="85000" lnSpcReduction="20000"/>
          </a:bodyPr>
          <a:lstStyle/>
          <a:p>
            <a:r>
              <a:rPr lang="es-MX" dirty="0"/>
              <a:t>Reiterar: </a:t>
            </a:r>
          </a:p>
          <a:p>
            <a:pPr lvl="1"/>
            <a:r>
              <a:rPr lang="es-ES" dirty="0"/>
              <a:t>text1.dispersion_plot(["</a:t>
            </a:r>
            <a:r>
              <a:rPr lang="es-ES" dirty="0" err="1"/>
              <a:t>books</a:t>
            </a:r>
            <a:r>
              <a:rPr lang="es-ES" dirty="0"/>
              <a:t>", "</a:t>
            </a:r>
            <a:r>
              <a:rPr lang="es-ES" dirty="0" err="1"/>
              <a:t>voyages</a:t>
            </a:r>
            <a:r>
              <a:rPr lang="es-ES" dirty="0"/>
              <a:t>", "</a:t>
            </a:r>
            <a:r>
              <a:rPr lang="es-ES" dirty="0" err="1"/>
              <a:t>Latin</a:t>
            </a:r>
            <a:r>
              <a:rPr lang="es-ES" dirty="0"/>
              <a:t>"])</a:t>
            </a:r>
          </a:p>
          <a:p>
            <a:pPr lvl="1"/>
            <a:endParaRPr lang="es-MX" dirty="0"/>
          </a:p>
          <a:p>
            <a:pPr lvl="1"/>
            <a:endParaRPr lang="es-MX" dirty="0"/>
          </a:p>
          <a:p>
            <a:pPr lvl="1"/>
            <a:endParaRPr lang="es-MX" dirty="0"/>
          </a:p>
          <a:p>
            <a:pPr lvl="1"/>
            <a:endParaRPr lang="es-MX" dirty="0"/>
          </a:p>
          <a:p>
            <a:pPr lvl="1"/>
            <a:endParaRPr lang="es-MX" dirty="0"/>
          </a:p>
          <a:p>
            <a:pPr lvl="1"/>
            <a:endParaRPr lang="es-MX" dirty="0"/>
          </a:p>
          <a:p>
            <a:pPr lvl="1"/>
            <a:endParaRPr lang="es-MX" dirty="0"/>
          </a:p>
          <a:p>
            <a:pPr lvl="1"/>
            <a:endParaRPr lang="es-MX" dirty="0"/>
          </a:p>
          <a:p>
            <a:pPr lvl="1"/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Generar texto con: &gt;&gt;&gt;</a:t>
            </a:r>
            <a:r>
              <a:rPr lang="es-MX" dirty="0">
                <a:solidFill>
                  <a:srgbClr val="C00000"/>
                </a:solidFill>
              </a:rPr>
              <a:t>text1.generate()</a:t>
            </a:r>
          </a:p>
          <a:p>
            <a:r>
              <a:rPr lang="es-MX" dirty="0"/>
              <a:t>Usar semilla: &gt;&gt;&gt; text1.generate(</a:t>
            </a:r>
            <a:r>
              <a:rPr lang="es-MX" dirty="0" err="1"/>
              <a:t>text_seed</a:t>
            </a:r>
            <a:r>
              <a:rPr lang="es-MX" dirty="0"/>
              <a:t>=["</a:t>
            </a:r>
            <a:r>
              <a:rPr lang="es-MX" dirty="0" err="1"/>
              <a:t>books","voyages","sea</a:t>
            </a:r>
            <a:r>
              <a:rPr lang="es-MX" dirty="0"/>
              <a:t>"])</a:t>
            </a:r>
            <a:endParaRPr lang="es-E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428868"/>
            <a:ext cx="757242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41736"/>
          </a:xfrm>
        </p:spPr>
        <p:txBody>
          <a:bodyPr/>
          <a:lstStyle/>
          <a:p>
            <a:pPr algn="ctr"/>
            <a:r>
              <a:rPr lang="es-MX" dirty="0"/>
              <a:t>Contar vocabulario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158" y="1428736"/>
            <a:ext cx="8429684" cy="5257800"/>
          </a:xfrm>
        </p:spPr>
        <p:txBody>
          <a:bodyPr>
            <a:normAutofit/>
          </a:bodyPr>
          <a:lstStyle/>
          <a:p>
            <a:r>
              <a:rPr lang="es-MX" dirty="0"/>
              <a:t>Longitud: [  </a:t>
            </a:r>
            <a:r>
              <a:rPr lang="es-MX" b="1" dirty="0" err="1">
                <a:solidFill>
                  <a:srgbClr val="C00000"/>
                </a:solidFill>
              </a:rPr>
              <a:t>len</a:t>
            </a:r>
            <a:r>
              <a:rPr lang="es-MX" b="1" dirty="0">
                <a:solidFill>
                  <a:srgbClr val="C00000"/>
                </a:solidFill>
              </a:rPr>
              <a:t>(text1) </a:t>
            </a:r>
            <a:r>
              <a:rPr lang="es-MX" dirty="0"/>
              <a:t>]</a:t>
            </a:r>
          </a:p>
          <a:p>
            <a:r>
              <a:rPr lang="es-MX" dirty="0"/>
              <a:t>Presentar vocabulario: [ </a:t>
            </a:r>
            <a:r>
              <a:rPr lang="es-ES" b="1" dirty="0" err="1">
                <a:solidFill>
                  <a:srgbClr val="C00000"/>
                </a:solidFill>
              </a:rPr>
              <a:t>sorted</a:t>
            </a:r>
            <a:r>
              <a:rPr lang="es-ES" b="1" dirty="0">
                <a:solidFill>
                  <a:srgbClr val="C00000"/>
                </a:solidFill>
              </a:rPr>
              <a:t>(set(text3))</a:t>
            </a:r>
            <a:r>
              <a:rPr lang="es-ES" b="1" dirty="0"/>
              <a:t> </a:t>
            </a:r>
            <a:r>
              <a:rPr lang="es-MX" dirty="0"/>
              <a:t>]</a:t>
            </a:r>
          </a:p>
          <a:p>
            <a:r>
              <a:rPr lang="es-MX" dirty="0"/>
              <a:t>Longitud del vocabulario: [ </a:t>
            </a:r>
            <a:r>
              <a:rPr lang="es-MX" b="1" dirty="0" err="1">
                <a:solidFill>
                  <a:srgbClr val="C00000"/>
                </a:solidFill>
              </a:rPr>
              <a:t>len</a:t>
            </a:r>
            <a:r>
              <a:rPr lang="es-MX" b="1" dirty="0">
                <a:solidFill>
                  <a:srgbClr val="C00000"/>
                </a:solidFill>
              </a:rPr>
              <a:t>(</a:t>
            </a:r>
            <a:r>
              <a:rPr lang="es-ES" b="1" dirty="0">
                <a:solidFill>
                  <a:srgbClr val="C00000"/>
                </a:solidFill>
              </a:rPr>
              <a:t>set(text3)</a:t>
            </a:r>
            <a:r>
              <a:rPr lang="es-MX" b="1" dirty="0">
                <a:solidFill>
                  <a:srgbClr val="C00000"/>
                </a:solidFill>
              </a:rPr>
              <a:t>)</a:t>
            </a:r>
            <a:r>
              <a:rPr lang="es-MX" dirty="0"/>
              <a:t>]</a:t>
            </a:r>
          </a:p>
          <a:p>
            <a:r>
              <a:rPr lang="es-MX" dirty="0"/>
              <a:t>Dispersión léxica: </a:t>
            </a:r>
            <a:r>
              <a:rPr lang="es-ES" b="1" dirty="0" err="1"/>
              <a:t>len</a:t>
            </a:r>
            <a:r>
              <a:rPr lang="es-ES" b="1" dirty="0"/>
              <a:t>(set(text3)) / </a:t>
            </a:r>
            <a:r>
              <a:rPr lang="es-ES" b="1" dirty="0" err="1"/>
              <a:t>len</a:t>
            </a:r>
            <a:r>
              <a:rPr lang="es-ES" b="1" dirty="0"/>
              <a:t>(text3)</a:t>
            </a:r>
            <a:endParaRPr lang="es-ES" dirty="0"/>
          </a:p>
          <a:p>
            <a:r>
              <a:rPr lang="es-MX" dirty="0"/>
              <a:t>Contar palabras en texto: </a:t>
            </a:r>
            <a:r>
              <a:rPr lang="es-MX" b="1" dirty="0">
                <a:solidFill>
                  <a:srgbClr val="C00000"/>
                </a:solidFill>
              </a:rPr>
              <a:t>text1.count(“</a:t>
            </a:r>
            <a:r>
              <a:rPr lang="es-MX" b="1" dirty="0" err="1">
                <a:solidFill>
                  <a:srgbClr val="C00000"/>
                </a:solidFill>
              </a:rPr>
              <a:t>school</a:t>
            </a:r>
            <a:r>
              <a:rPr lang="es-MX" b="1" dirty="0">
                <a:solidFill>
                  <a:srgbClr val="C00000"/>
                </a:solidFill>
              </a:rPr>
              <a:t>”)</a:t>
            </a:r>
          </a:p>
          <a:p>
            <a:r>
              <a:rPr lang="es-MX" dirty="0"/>
              <a:t>Porcentaje de aparición de una palabra:</a:t>
            </a:r>
          </a:p>
          <a:p>
            <a:r>
              <a:rPr lang="es-MX" b="1" dirty="0">
                <a:solidFill>
                  <a:srgbClr val="00B050"/>
                </a:solidFill>
              </a:rPr>
              <a:t>Práctica sugerida</a:t>
            </a:r>
            <a:r>
              <a:rPr lang="es-MX" dirty="0"/>
              <a:t>: Abrir un documento de política y mostrar gráfica de dispersión de palabras.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746" y="0"/>
            <a:ext cx="9143999" cy="941736"/>
          </a:xfrm>
        </p:spPr>
        <p:txBody>
          <a:bodyPr/>
          <a:lstStyle/>
          <a:p>
            <a:r>
              <a:rPr lang="es-MX" dirty="0"/>
              <a:t>Funciones con fuentes de texto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8188" y="1606520"/>
            <a:ext cx="7115196" cy="5043509"/>
          </a:xfrm>
        </p:spPr>
        <p:txBody>
          <a:bodyPr>
            <a:normAutofit/>
          </a:bodyPr>
          <a:lstStyle/>
          <a:p>
            <a:r>
              <a:rPr lang="es-MX" dirty="0"/>
              <a:t>Función para medir diversidad léxica</a:t>
            </a:r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Probar: &gt;&gt;&gt; </a:t>
            </a:r>
            <a:r>
              <a:rPr lang="es-MX" dirty="0" err="1"/>
              <a:t>diversidadLex</a:t>
            </a:r>
            <a:r>
              <a:rPr lang="es-MX" dirty="0"/>
              <a:t>(text3)</a:t>
            </a:r>
          </a:p>
          <a:p>
            <a:pPr>
              <a:buNone/>
            </a:pP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1500166" y="2143116"/>
            <a:ext cx="6500858" cy="397031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01_diversidadLexica.py</a:t>
            </a:r>
          </a:p>
          <a:p>
            <a:endParaRPr lang="es-ES" dirty="0"/>
          </a:p>
          <a:p>
            <a:r>
              <a:rPr lang="es-ES" dirty="0" err="1"/>
              <a:t>def</a:t>
            </a:r>
            <a:r>
              <a:rPr lang="es-ES" dirty="0"/>
              <a:t> </a:t>
            </a:r>
            <a:r>
              <a:rPr lang="es-ES" dirty="0" err="1"/>
              <a:t>diversidadLex</a:t>
            </a:r>
            <a:r>
              <a:rPr lang="es-ES" dirty="0"/>
              <a:t>(texto):</a:t>
            </a:r>
          </a:p>
          <a:p>
            <a:r>
              <a:rPr lang="es-ES" dirty="0"/>
              <a:t>	</a:t>
            </a:r>
            <a:r>
              <a:rPr lang="es-ES" dirty="0" err="1"/>
              <a:t>npalabras_distintas</a:t>
            </a:r>
            <a:r>
              <a:rPr lang="es-ES" dirty="0"/>
              <a:t> = </a:t>
            </a:r>
            <a:r>
              <a:rPr lang="es-ES" dirty="0" err="1"/>
              <a:t>len</a:t>
            </a:r>
            <a:r>
              <a:rPr lang="es-ES" dirty="0"/>
              <a:t>(set(texto))</a:t>
            </a:r>
          </a:p>
          <a:p>
            <a:r>
              <a:rPr lang="es-ES" dirty="0"/>
              <a:t>	</a:t>
            </a:r>
            <a:r>
              <a:rPr lang="es-ES" dirty="0" err="1"/>
              <a:t>npalabras</a:t>
            </a:r>
            <a:r>
              <a:rPr lang="es-ES" dirty="0"/>
              <a:t> = </a:t>
            </a:r>
            <a:r>
              <a:rPr lang="es-ES" dirty="0" err="1"/>
              <a:t>len</a:t>
            </a:r>
            <a:r>
              <a:rPr lang="es-ES" dirty="0"/>
              <a:t>(texto)</a:t>
            </a:r>
          </a:p>
          <a:p>
            <a:r>
              <a:rPr lang="es-ES" dirty="0"/>
              <a:t>	diversidad = </a:t>
            </a:r>
            <a:r>
              <a:rPr lang="es-ES" dirty="0" err="1"/>
              <a:t>npalabras_distintas</a:t>
            </a:r>
            <a:r>
              <a:rPr lang="es-ES" dirty="0"/>
              <a:t> / </a:t>
            </a:r>
            <a:r>
              <a:rPr lang="es-ES" dirty="0" err="1"/>
              <a:t>npalabras</a:t>
            </a:r>
            <a:endParaRPr lang="es-ES" dirty="0"/>
          </a:p>
          <a:p>
            <a:r>
              <a:rPr lang="es-ES" dirty="0"/>
              <a:t>	</a:t>
            </a:r>
            <a:r>
              <a:rPr lang="es-ES" dirty="0" err="1"/>
              <a:t>return</a:t>
            </a:r>
            <a:r>
              <a:rPr lang="es-ES" dirty="0"/>
              <a:t> diversidad</a:t>
            </a:r>
          </a:p>
          <a:p>
            <a:endParaRPr lang="es-ES" dirty="0"/>
          </a:p>
          <a:p>
            <a:r>
              <a:rPr lang="es-ES" dirty="0" err="1"/>
              <a:t>from</a:t>
            </a:r>
            <a:r>
              <a:rPr lang="es-ES" dirty="0"/>
              <a:t> </a:t>
            </a:r>
            <a:r>
              <a:rPr lang="es-ES" dirty="0" err="1"/>
              <a:t>nltk.book</a:t>
            </a:r>
            <a:r>
              <a:rPr lang="es-ES" dirty="0"/>
              <a:t> </a:t>
            </a:r>
            <a:r>
              <a:rPr lang="es-ES" dirty="0" err="1"/>
              <a:t>import</a:t>
            </a:r>
            <a:r>
              <a:rPr lang="es-ES" dirty="0"/>
              <a:t> text1</a:t>
            </a:r>
          </a:p>
          <a:p>
            <a:r>
              <a:rPr lang="es-ES" dirty="0" err="1"/>
              <a:t>diver</a:t>
            </a:r>
            <a:r>
              <a:rPr lang="es-ES" dirty="0"/>
              <a:t> = </a:t>
            </a:r>
            <a:r>
              <a:rPr lang="es-ES" dirty="0" err="1"/>
              <a:t>diversidadLex</a:t>
            </a:r>
            <a:r>
              <a:rPr lang="es-ES" dirty="0"/>
              <a:t>(text1)</a:t>
            </a:r>
          </a:p>
          <a:p>
            <a:endParaRPr lang="es-ES" dirty="0"/>
          </a:p>
          <a:p>
            <a:r>
              <a:rPr lang="es-ES" dirty="0" err="1"/>
              <a:t>print</a:t>
            </a:r>
            <a:r>
              <a:rPr lang="es-ES" dirty="0"/>
              <a:t>("\</a:t>
            </a:r>
            <a:r>
              <a:rPr lang="es-ES" dirty="0" err="1"/>
              <a:t>nDiversidad</a:t>
            </a:r>
            <a:r>
              <a:rPr lang="es-ES" dirty="0"/>
              <a:t> de texto1 = ",</a:t>
            </a:r>
            <a:r>
              <a:rPr lang="es-ES" dirty="0" err="1"/>
              <a:t>diver</a:t>
            </a:r>
            <a:r>
              <a:rPr lang="es-ES" dirty="0"/>
              <a:t>)</a:t>
            </a:r>
          </a:p>
          <a:p>
            <a:endParaRPr lang="es-ES" dirty="0"/>
          </a:p>
          <a:p>
            <a:endParaRPr lang="es-E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8521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Operaciones con listas y cadenas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5518" y="967057"/>
            <a:ext cx="8858312" cy="58578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MX" sz="2000" dirty="0"/>
              <a:t>Definición: &gt;&gt;&gt; </a:t>
            </a:r>
            <a:r>
              <a:rPr lang="es-MX" sz="2000" dirty="0" err="1"/>
              <a:t>milista</a:t>
            </a:r>
            <a:r>
              <a:rPr lang="es-MX" sz="2000" dirty="0"/>
              <a:t> = [“</a:t>
            </a:r>
            <a:r>
              <a:rPr lang="es-MX" sz="2000" dirty="0" err="1"/>
              <a:t>hola”,”adios”,”hola</a:t>
            </a:r>
            <a:r>
              <a:rPr lang="es-MX" sz="2000" dirty="0"/>
              <a:t>”]</a:t>
            </a:r>
          </a:p>
          <a:p>
            <a:endParaRPr lang="es-MX" sz="2000" dirty="0"/>
          </a:p>
          <a:p>
            <a:r>
              <a:rPr lang="es-MX" sz="2000" dirty="0"/>
              <a:t>Probar: &gt;&gt;&gt;diversidadLex() </a:t>
            </a:r>
          </a:p>
          <a:p>
            <a:endParaRPr lang="es-MX" sz="2000" dirty="0"/>
          </a:p>
          <a:p>
            <a:r>
              <a:rPr lang="es-MX" sz="2000" dirty="0"/>
              <a:t>Concatenación: &gt;&gt;&gt;sent1 + sent2</a:t>
            </a:r>
          </a:p>
          <a:p>
            <a:endParaRPr lang="es-MX" sz="2000" dirty="0"/>
          </a:p>
          <a:p>
            <a:r>
              <a:rPr lang="es-MX" sz="2000" dirty="0"/>
              <a:t>Agregar:&gt;&gt;&gt;milista.append(“saludo”)</a:t>
            </a:r>
          </a:p>
          <a:p>
            <a:endParaRPr lang="es-MX" sz="2000" dirty="0"/>
          </a:p>
          <a:p>
            <a:r>
              <a:rPr lang="es-MX" sz="2000" dirty="0"/>
              <a:t>Iésimo:&gt;&gt;&gt;milista[0]</a:t>
            </a:r>
          </a:p>
          <a:p>
            <a:endParaRPr lang="es-MX" sz="2000" dirty="0"/>
          </a:p>
          <a:p>
            <a:r>
              <a:rPr lang="es-MX" sz="2000" dirty="0"/>
              <a:t>Indice de:&gt;&gt;&gt; milista.index(“adios”)</a:t>
            </a:r>
            <a:endParaRPr lang="es-ES" sz="2000" dirty="0"/>
          </a:p>
          <a:p>
            <a:endParaRPr lang="es-MX" sz="2000" dirty="0"/>
          </a:p>
          <a:p>
            <a:r>
              <a:rPr lang="es-MX" sz="2000" dirty="0"/>
              <a:t>Slice desde, hasta uno antes de:&gt;&gt;&gt;milista[1,4]  </a:t>
            </a:r>
          </a:p>
          <a:p>
            <a:endParaRPr lang="es-MX" sz="2000" dirty="0"/>
          </a:p>
          <a:p>
            <a:r>
              <a:rPr lang="es-MX" sz="2000" dirty="0"/>
              <a:t>Slice hasta uno antes de:&gt;&gt;&gt;milista[:2]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8521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Operaciones con listas y cadenas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5518" y="967057"/>
            <a:ext cx="8858312" cy="585789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MX" sz="2000" dirty="0"/>
              <a:t>Slice desde n hasta el final:&gt;&gt;&gt; milista[2:]</a:t>
            </a:r>
          </a:p>
          <a:p>
            <a:endParaRPr lang="es-MX" sz="2000" dirty="0"/>
          </a:p>
          <a:p>
            <a:r>
              <a:rPr lang="es-MX" sz="2000" dirty="0"/>
              <a:t>Actualización: &gt;&gt;&gt; milista[1]=“bye”</a:t>
            </a:r>
          </a:p>
          <a:p>
            <a:endParaRPr lang="es-MX" sz="2000" dirty="0"/>
          </a:p>
          <a:p>
            <a:r>
              <a:rPr lang="es-MX" sz="2000" dirty="0"/>
              <a:t>Acualización de slice: &gt;&gt;&gt; milista[2:4]=[“ciao”]</a:t>
            </a:r>
          </a:p>
          <a:p>
            <a:endParaRPr lang="es-MX" sz="2000" dirty="0"/>
          </a:p>
          <a:p>
            <a:r>
              <a:rPr lang="es-MX" sz="2000" dirty="0"/>
              <a:t>Ordenar:&gt;&gt;&gt; sorted(milista)    primero mayúsculas</a:t>
            </a:r>
          </a:p>
          <a:p>
            <a:endParaRPr lang="es-MX" sz="2000" dirty="0"/>
          </a:p>
          <a:p>
            <a:r>
              <a:rPr lang="es-MX" sz="2000" dirty="0"/>
              <a:t>Strings:&gt;&gt;&gt;ca=“hola”    &gt;&gt;&gt;ca[0]  imprime ‘h’, admite slicing ca[:2]</a:t>
            </a:r>
          </a:p>
          <a:p>
            <a:endParaRPr lang="es-MX" sz="2000" dirty="0"/>
          </a:p>
          <a:p>
            <a:r>
              <a:rPr lang="es-MX" sz="2000" dirty="0"/>
              <a:t>Potence de cadenas:&gt;&gt;&gt;ca*2, repite dos veces contenido de ca</a:t>
            </a:r>
          </a:p>
          <a:p>
            <a:endParaRPr lang="es-MX" sz="2000" dirty="0"/>
          </a:p>
          <a:p>
            <a:r>
              <a:rPr lang="es-MX" sz="2000" dirty="0"/>
              <a:t>&gt;&gt;&gt; '|'.join(["hola","adios"])  genera 'hola|adios‘</a:t>
            </a:r>
          </a:p>
          <a:p>
            <a:endParaRPr lang="es-MX" sz="2000" dirty="0"/>
          </a:p>
          <a:p>
            <a:r>
              <a:rPr lang="es-MX" sz="2000" dirty="0"/>
              <a:t>&gt;&gt;&gt;”hola adios”.split()  genera [“hola”,”adios”]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12153640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670" y="4104891"/>
            <a:ext cx="5572330" cy="2753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39784"/>
          </a:xfrm>
        </p:spPr>
        <p:txBody>
          <a:bodyPr/>
          <a:lstStyle/>
          <a:p>
            <a:pPr algn="ctr"/>
            <a:r>
              <a:rPr lang="es-MX" dirty="0"/>
              <a:t>Distribución de frecuencia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928670"/>
            <a:ext cx="7429552" cy="378621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sz="2400" dirty="0"/>
              <a:t>Distribución de frecuencia: </a:t>
            </a:r>
          </a:p>
          <a:p>
            <a:pPr lvl="1"/>
            <a:r>
              <a:rPr lang="es-ES" sz="2000" b="1" dirty="0"/>
              <a:t>&gt;&gt;&gt; fdist1 = </a:t>
            </a:r>
            <a:r>
              <a:rPr lang="es-ES" sz="2000" b="1" dirty="0" err="1"/>
              <a:t>FreqDist</a:t>
            </a:r>
            <a:r>
              <a:rPr lang="es-ES" sz="2000" b="1" dirty="0"/>
              <a:t>(text1)</a:t>
            </a:r>
          </a:p>
          <a:p>
            <a:pPr lvl="1"/>
            <a:r>
              <a:rPr lang="es-MX" sz="2000" b="1" dirty="0"/>
              <a:t>&gt;&gt;&gt; </a:t>
            </a:r>
            <a:r>
              <a:rPr lang="es-MX" sz="2000" b="1" dirty="0" err="1"/>
              <a:t>print</a:t>
            </a:r>
            <a:r>
              <a:rPr lang="es-MX" sz="2000" b="1" dirty="0"/>
              <a:t> fdist1</a:t>
            </a:r>
            <a:endParaRPr lang="es-ES" sz="2000" dirty="0"/>
          </a:p>
          <a:p>
            <a:r>
              <a:rPr lang="es-MX" sz="2400" dirty="0"/>
              <a:t>Las más comunes</a:t>
            </a:r>
          </a:p>
          <a:p>
            <a:pPr lvl="1"/>
            <a:r>
              <a:rPr lang="es-ES" sz="2000" b="1" dirty="0"/>
              <a:t>&gt;&gt;&gt; fdist1.most_common(50)</a:t>
            </a:r>
            <a:endParaRPr lang="es-MX" sz="2000" dirty="0"/>
          </a:p>
          <a:p>
            <a:r>
              <a:rPr lang="es-MX" sz="2400" dirty="0"/>
              <a:t>No. De veces que aparece una palabra: </a:t>
            </a:r>
          </a:p>
          <a:p>
            <a:pPr lvl="1"/>
            <a:r>
              <a:rPr lang="es-ES" sz="2000" b="1" dirty="0"/>
              <a:t>&gt;&gt;&gt; fdist1['</a:t>
            </a:r>
            <a:r>
              <a:rPr lang="es-ES" sz="2000" b="1" dirty="0" err="1"/>
              <a:t>whale</a:t>
            </a:r>
            <a:r>
              <a:rPr lang="es-ES" sz="2000" b="1" dirty="0"/>
              <a:t>']</a:t>
            </a:r>
          </a:p>
          <a:p>
            <a:r>
              <a:rPr lang="es-MX" sz="2400" dirty="0"/>
              <a:t>Frecuencia acumulativa</a:t>
            </a:r>
          </a:p>
          <a:p>
            <a:pPr lvl="1"/>
            <a:r>
              <a:rPr lang="es-ES" sz="2000" dirty="0"/>
              <a:t>&gt;&gt;&gt; </a:t>
            </a:r>
            <a:r>
              <a:rPr lang="es-ES" sz="2000" b="1" dirty="0"/>
              <a:t>fdist1.plot(50, </a:t>
            </a:r>
            <a:r>
              <a:rPr lang="es-ES" sz="2000" b="1" dirty="0" err="1"/>
              <a:t>cumulative</a:t>
            </a:r>
            <a:r>
              <a:rPr lang="es-ES" sz="2000" b="1" dirty="0"/>
              <a:t>=True)</a:t>
            </a:r>
          </a:p>
          <a:p>
            <a:endParaRPr lang="es-ES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41736"/>
          </a:xfrm>
        </p:spPr>
        <p:txBody>
          <a:bodyPr>
            <a:normAutofit fontScale="90000"/>
          </a:bodyPr>
          <a:lstStyle/>
          <a:p>
            <a:r>
              <a:rPr lang="es-MX" dirty="0"/>
              <a:t>Distribución de frecuencia, de archivo propio. Mañanera del 16 de julio 19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214282" y="1571612"/>
            <a:ext cx="8786874" cy="35394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import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nltk.corpus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from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nltk.text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import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miTexto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nltk.corpus.gutenberg.words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('manyanera16jul19.txt'))</a:t>
            </a:r>
          </a:p>
          <a:p>
            <a:endParaRPr lang="es-ES" sz="1600" dirty="0">
              <a:latin typeface="Courier New" pitchFamily="49" charset="0"/>
              <a:cs typeface="Courier New" pitchFamily="49" charset="0"/>
            </a:endParaRPr>
          </a:p>
          <a:p>
            <a:endParaRPr lang="es-E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distribucion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nltk.FreqDist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miTexto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("Distribución de frecuencia de textoMuestra1: ",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distribucion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listaComunes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distribucion.most_common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(75)</a:t>
            </a:r>
          </a:p>
          <a:p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("Las más comunes: ",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listaComunes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s-E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nvecesCorrupcion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distribucion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['corrupción']</a:t>
            </a:r>
          </a:p>
          <a:p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(“No veces que aparece la palabra corrupción: ",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nvecesCorrupcion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s-ES" sz="1600" dirty="0">
              <a:latin typeface="Courier New" pitchFamily="49" charset="0"/>
              <a:cs typeface="Courier New" pitchFamily="49" charset="0"/>
            </a:endParaRPr>
          </a:p>
          <a:p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distribucion.plot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(50,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cumulative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=True)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NLTK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75658ECC-2312-E840-BD8C-9A799FC04452}"/>
              </a:ext>
            </a:extLst>
          </p:cNvPr>
          <p:cNvSpPr/>
          <p:nvPr/>
        </p:nvSpPr>
        <p:spPr>
          <a:xfrm>
            <a:off x="183823" y="902864"/>
            <a:ext cx="877635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latin typeface="Verdana" panose="020B0604030504040204" pitchFamily="34" charset="0"/>
                <a:cs typeface="Times New Roman" panose="02020603050405020304" pitchFamily="18" charset="0"/>
              </a:rPr>
              <a:t>Instalación</a:t>
            </a:r>
            <a:r>
              <a:rPr lang="en-US" sz="3200" dirty="0">
                <a:latin typeface="Verdana" panose="020B0604030504040204" pitchFamily="34" charset="0"/>
                <a:cs typeface="Times New Roman" panose="02020603050405020304" pitchFamily="18" charset="0"/>
              </a:rPr>
              <a:t>:</a:t>
            </a:r>
          </a:p>
          <a:p>
            <a:pPr algn="just"/>
            <a:endParaRPr lang="en-US" sz="3200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pip install </a:t>
            </a:r>
            <a:r>
              <a:rPr lang="en-US" sz="3200" dirty="0" err="1">
                <a:solidFill>
                  <a:srgbClr val="FF0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nltk</a:t>
            </a:r>
            <a:endParaRPr lang="en-US" sz="3200" dirty="0">
              <a:solidFill>
                <a:srgbClr val="FF0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3200" dirty="0">
              <a:solidFill>
                <a:srgbClr val="00206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 </a:t>
            </a:r>
            <a:r>
              <a:rPr lang="en-US" sz="3200" dirty="0" err="1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concepto</a:t>
            </a:r>
            <a:r>
              <a:rPr lang="en-US" sz="3200" dirty="0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</a:t>
            </a:r>
            <a:r>
              <a:rPr lang="en-US" sz="3200" dirty="0" err="1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Contenedor</a:t>
            </a:r>
            <a:r>
              <a:rPr lang="en-US" sz="3200" dirty="0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no </a:t>
            </a:r>
            <a:r>
              <a:rPr lang="en-US" sz="3200" dirty="0" err="1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debe</a:t>
            </a:r>
            <a:r>
              <a:rPr lang="en-US" sz="3200" dirty="0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confundirse</a:t>
            </a:r>
            <a:r>
              <a:rPr lang="en-US" sz="3200" dirty="0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del </a:t>
            </a:r>
            <a:r>
              <a:rPr lang="en-US" sz="3200" dirty="0" err="1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todo</a:t>
            </a:r>
            <a:r>
              <a:rPr lang="en-US" sz="3200" dirty="0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con </a:t>
            </a:r>
            <a:r>
              <a:rPr lang="en-US" sz="3200" dirty="0" err="1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los</a:t>
            </a:r>
            <a:r>
              <a:rPr lang="en-US" sz="3200" dirty="0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“</a:t>
            </a:r>
            <a:r>
              <a:rPr lang="en-US" sz="3200" dirty="0" err="1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containners</a:t>
            </a:r>
            <a:r>
              <a:rPr lang="en-US" sz="3200" dirty="0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” </a:t>
            </a:r>
            <a:r>
              <a:rPr lang="en-US" sz="3200" dirty="0" err="1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como</a:t>
            </a:r>
            <a:r>
              <a:rPr lang="en-US" sz="3200" dirty="0">
                <a:solidFill>
                  <a:srgbClr val="00206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docker</a:t>
            </a:r>
          </a:p>
          <a:p>
            <a:pPr algn="just"/>
            <a:endParaRPr lang="en-US" sz="3200" dirty="0">
              <a:solidFill>
                <a:srgbClr val="FFC000"/>
              </a:solidFill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3200" dirty="0">
                <a:solidFill>
                  <a:srgbClr val="FFC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El </a:t>
            </a:r>
            <a:r>
              <a:rPr lang="en-US" sz="3200" dirty="0" err="1">
                <a:solidFill>
                  <a:srgbClr val="FFC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manejo</a:t>
            </a:r>
            <a:r>
              <a:rPr lang="en-US" sz="3200" dirty="0">
                <a:solidFill>
                  <a:srgbClr val="FFC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de “</a:t>
            </a:r>
            <a:r>
              <a:rPr lang="en-US" sz="3200" dirty="0" err="1">
                <a:solidFill>
                  <a:srgbClr val="FFC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componentes</a:t>
            </a:r>
            <a:r>
              <a:rPr lang="en-US" sz="3200" dirty="0">
                <a:solidFill>
                  <a:srgbClr val="FFC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” </a:t>
            </a:r>
            <a:r>
              <a:rPr lang="en-US" sz="3200" dirty="0" err="1">
                <a:solidFill>
                  <a:srgbClr val="FFC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también</a:t>
            </a:r>
            <a:r>
              <a:rPr lang="en-US" sz="3200" dirty="0">
                <a:solidFill>
                  <a:srgbClr val="FFC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 causa </a:t>
            </a:r>
            <a:r>
              <a:rPr lang="en-US" sz="3200" dirty="0" err="1">
                <a:solidFill>
                  <a:srgbClr val="FFC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ruido</a:t>
            </a:r>
            <a:r>
              <a:rPr lang="en-US" sz="3200" dirty="0">
                <a:solidFill>
                  <a:srgbClr val="FFC00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257584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41736"/>
          </a:xfrm>
        </p:spPr>
        <p:txBody>
          <a:bodyPr/>
          <a:lstStyle/>
          <a:p>
            <a:pPr algn="ctr"/>
            <a:r>
              <a:rPr lang="es-MX" dirty="0"/>
              <a:t>Filtrado de grandes listas de texto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142984"/>
            <a:ext cx="8858312" cy="4857784"/>
          </a:xfrm>
        </p:spPr>
        <p:txBody>
          <a:bodyPr>
            <a:normAutofit/>
          </a:bodyPr>
          <a:lstStyle/>
          <a:p>
            <a:r>
              <a:rPr lang="es-MX" sz="2400" dirty="0"/>
              <a:t>Notación de conjuntos:  </a:t>
            </a:r>
            <a:r>
              <a:rPr lang="pl-PL" sz="2400" dirty="0"/>
              <a:t>{</a:t>
            </a:r>
            <a:r>
              <a:rPr lang="pl-PL" sz="2400" i="1" dirty="0"/>
              <a:t>w</a:t>
            </a:r>
            <a:r>
              <a:rPr lang="pl-PL" sz="2400" dirty="0"/>
              <a:t> | </a:t>
            </a:r>
            <a:r>
              <a:rPr lang="pl-PL" sz="2400" i="1" dirty="0"/>
              <a:t>w</a:t>
            </a:r>
            <a:r>
              <a:rPr lang="pl-PL" sz="2400" dirty="0"/>
              <a:t> ∈ </a:t>
            </a:r>
            <a:r>
              <a:rPr lang="pl-PL" sz="2400" i="1" dirty="0"/>
              <a:t>V</a:t>
            </a:r>
            <a:r>
              <a:rPr lang="pl-PL" sz="2400" dirty="0"/>
              <a:t> &amp; </a:t>
            </a:r>
            <a:r>
              <a:rPr lang="pl-PL" sz="2400" i="1" dirty="0"/>
              <a:t>P(w)</a:t>
            </a:r>
            <a:r>
              <a:rPr lang="pl-PL" sz="2400" dirty="0"/>
              <a:t>}</a:t>
            </a:r>
          </a:p>
          <a:p>
            <a:r>
              <a:rPr lang="es-MX" sz="2400" dirty="0"/>
              <a:t>Notación equivalente </a:t>
            </a:r>
            <a:r>
              <a:rPr lang="es-MX" sz="2400" dirty="0" err="1"/>
              <a:t>python</a:t>
            </a:r>
            <a:r>
              <a:rPr lang="es-MX" sz="2400" dirty="0"/>
              <a:t>:  </a:t>
            </a:r>
            <a:r>
              <a:rPr lang="pl-PL" sz="2400" dirty="0"/>
              <a:t>[w for </a:t>
            </a:r>
            <a:r>
              <a:rPr lang="pl-PL" sz="2400" dirty="0">
                <a:solidFill>
                  <a:srgbClr val="0070C0"/>
                </a:solidFill>
              </a:rPr>
              <a:t>w in V</a:t>
            </a:r>
            <a:r>
              <a:rPr lang="pl-PL" sz="2400" dirty="0"/>
              <a:t> if p(w)]</a:t>
            </a:r>
          </a:p>
          <a:p>
            <a:pPr lvl="1"/>
            <a:r>
              <a:rPr lang="es-ES" sz="2000" dirty="0"/>
              <a:t>&gt;&gt;&gt; todas = set(text1)</a:t>
            </a:r>
          </a:p>
          <a:p>
            <a:pPr lvl="1"/>
            <a:r>
              <a:rPr lang="es-ES" sz="2000" dirty="0"/>
              <a:t>&gt;&gt;&gt; largas = [p </a:t>
            </a:r>
            <a:r>
              <a:rPr lang="es-ES" sz="2000" dirty="0" err="1"/>
              <a:t>for</a:t>
            </a:r>
            <a:r>
              <a:rPr lang="es-ES" sz="2000" dirty="0"/>
              <a:t> p in todas </a:t>
            </a:r>
            <a:r>
              <a:rPr lang="es-ES" sz="2000" dirty="0" err="1"/>
              <a:t>if</a:t>
            </a:r>
            <a:r>
              <a:rPr lang="es-ES" sz="2000" dirty="0"/>
              <a:t> </a:t>
            </a:r>
            <a:r>
              <a:rPr lang="es-ES" sz="2000" dirty="0" err="1"/>
              <a:t>len</a:t>
            </a:r>
            <a:r>
              <a:rPr lang="es-ES" sz="2000" dirty="0"/>
              <a:t>(p)&gt;15]</a:t>
            </a:r>
          </a:p>
          <a:p>
            <a:pPr lvl="1"/>
            <a:r>
              <a:rPr lang="es-ES" sz="2000" dirty="0"/>
              <a:t>&gt;&gt;&gt; largas</a:t>
            </a:r>
          </a:p>
          <a:p>
            <a:pPr lvl="1"/>
            <a:r>
              <a:rPr lang="es-ES" sz="2000" dirty="0"/>
              <a:t>['</a:t>
            </a:r>
            <a:r>
              <a:rPr lang="es-ES" sz="2000" dirty="0" err="1"/>
              <a:t>Physiognomically</a:t>
            </a:r>
            <a:r>
              <a:rPr lang="es-ES" sz="2000" dirty="0"/>
              <a:t>', '</a:t>
            </a:r>
            <a:r>
              <a:rPr lang="es-ES" sz="2000" dirty="0" err="1"/>
              <a:t>uncomfortableness</a:t>
            </a:r>
            <a:r>
              <a:rPr lang="es-ES" sz="2000" dirty="0"/>
              <a:t>', '</a:t>
            </a:r>
            <a:r>
              <a:rPr lang="es-ES" sz="2000" dirty="0" err="1"/>
              <a:t>indispensableness</a:t>
            </a:r>
            <a:r>
              <a:rPr lang="es-ES" sz="2000" dirty="0"/>
              <a:t>',…]</a:t>
            </a:r>
          </a:p>
          <a:p>
            <a:r>
              <a:rPr lang="es-MX" sz="2400" dirty="0"/>
              <a:t>Impresión de las más comunes</a:t>
            </a:r>
          </a:p>
          <a:p>
            <a:pPr lvl="1"/>
            <a:r>
              <a:rPr lang="es-ES" sz="2000" dirty="0"/>
              <a:t>&gt;&gt;&gt; fdist5 = </a:t>
            </a:r>
            <a:r>
              <a:rPr lang="es-ES" sz="2000" dirty="0" err="1"/>
              <a:t>FreqDist</a:t>
            </a:r>
            <a:r>
              <a:rPr lang="es-ES" sz="2000" dirty="0"/>
              <a:t>(text1)</a:t>
            </a:r>
          </a:p>
          <a:p>
            <a:pPr lvl="1"/>
            <a:r>
              <a:rPr lang="es-ES" sz="2000" dirty="0"/>
              <a:t>&gt;&gt;&gt; </a:t>
            </a:r>
            <a:r>
              <a:rPr lang="es-ES" sz="2000" dirty="0" err="1"/>
              <a:t>sorted</a:t>
            </a:r>
            <a:r>
              <a:rPr lang="es-ES" sz="2000" dirty="0"/>
              <a:t>(w </a:t>
            </a:r>
            <a:r>
              <a:rPr lang="es-ES" sz="2000" dirty="0" err="1"/>
              <a:t>for</a:t>
            </a:r>
            <a:r>
              <a:rPr lang="es-ES" sz="2000" dirty="0"/>
              <a:t> w in set(text1) </a:t>
            </a:r>
            <a:r>
              <a:rPr lang="es-ES" sz="2000" dirty="0" err="1"/>
              <a:t>if</a:t>
            </a:r>
            <a:r>
              <a:rPr lang="es-ES" sz="2000" dirty="0"/>
              <a:t> </a:t>
            </a:r>
            <a:r>
              <a:rPr lang="es-ES" sz="2000" dirty="0" err="1"/>
              <a:t>len</a:t>
            </a:r>
            <a:r>
              <a:rPr lang="es-ES" sz="2000" dirty="0"/>
              <a:t>(w) &gt; 7 and fdist5[w] &gt; 57)</a:t>
            </a:r>
          </a:p>
          <a:p>
            <a:pPr lvl="1"/>
            <a:r>
              <a:rPr lang="es-ES" sz="2000" dirty="0"/>
              <a:t>['</a:t>
            </a:r>
            <a:r>
              <a:rPr lang="es-ES" sz="2000" dirty="0" err="1"/>
              <a:t>Leviathan</a:t>
            </a:r>
            <a:r>
              <a:rPr lang="es-ES" sz="2000" dirty="0"/>
              <a:t>', '</a:t>
            </a:r>
            <a:r>
              <a:rPr lang="es-ES" sz="2000" dirty="0" err="1"/>
              <a:t>Nantucket</a:t>
            </a:r>
            <a:r>
              <a:rPr lang="es-ES" sz="2000" dirty="0"/>
              <a:t>', '</a:t>
            </a:r>
            <a:r>
              <a:rPr lang="es-ES" sz="2000" dirty="0" err="1"/>
              <a:t>Queequeg</a:t>
            </a:r>
            <a:r>
              <a:rPr lang="es-ES" sz="2000" dirty="0"/>
              <a:t>', '</a:t>
            </a:r>
            <a:r>
              <a:rPr lang="es-ES" sz="2000" dirty="0" err="1"/>
              <a:t>Starbuck</a:t>
            </a:r>
            <a:r>
              <a:rPr lang="es-ES" sz="2000" dirty="0"/>
              <a:t>', '</a:t>
            </a:r>
            <a:r>
              <a:rPr lang="es-ES" sz="2000" dirty="0" err="1"/>
              <a:t>business</a:t>
            </a:r>
            <a:r>
              <a:rPr lang="es-ES" sz="2000" dirty="0"/>
              <a:t>',…]</a:t>
            </a:r>
          </a:p>
          <a:p>
            <a:r>
              <a:rPr lang="es-MX" sz="2400" dirty="0"/>
              <a:t>De la mañanera:</a:t>
            </a:r>
          </a:p>
          <a:p>
            <a:pPr lvl="1"/>
            <a:r>
              <a:rPr lang="es-MX" sz="2000" dirty="0">
                <a:solidFill>
                  <a:srgbClr val="FF0000"/>
                </a:solidFill>
              </a:rPr>
              <a:t>Las que comienzan con “</a:t>
            </a:r>
            <a:r>
              <a:rPr lang="es-MX" sz="2000" dirty="0" err="1">
                <a:solidFill>
                  <a:srgbClr val="FF0000"/>
                </a:solidFill>
              </a:rPr>
              <a:t>corrup</a:t>
            </a:r>
            <a:r>
              <a:rPr lang="es-MX" sz="2000" dirty="0">
                <a:solidFill>
                  <a:srgbClr val="FF0000"/>
                </a:solidFill>
              </a:rPr>
              <a:t>”</a:t>
            </a:r>
          </a:p>
          <a:p>
            <a:pPr lvl="1"/>
            <a:r>
              <a:rPr lang="es-MX" sz="2000" dirty="0">
                <a:solidFill>
                  <a:srgbClr val="FF0000"/>
                </a:solidFill>
              </a:rPr>
              <a:t>Las que más aparecen y que tienen más de 5 letras </a:t>
            </a:r>
            <a:endParaRPr lang="es-E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41736"/>
          </a:xfrm>
        </p:spPr>
        <p:txBody>
          <a:bodyPr/>
          <a:lstStyle/>
          <a:p>
            <a:r>
              <a:rPr lang="es-MX" dirty="0" err="1"/>
              <a:t>Collocations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Palabras compuestas, en libro: </a:t>
            </a:r>
            <a:r>
              <a:rPr lang="es-ES" dirty="0"/>
              <a:t>text1.collocations(), **</a:t>
            </a:r>
            <a:r>
              <a:rPr lang="es-ES" dirty="0" err="1"/>
              <a:t>bug</a:t>
            </a:r>
            <a:r>
              <a:rPr lang="es-ES" dirty="0"/>
              <a:t> reportado</a:t>
            </a:r>
          </a:p>
          <a:p>
            <a:r>
              <a:rPr lang="es-MX" dirty="0"/>
              <a:t>Usar </a:t>
            </a:r>
          </a:p>
          <a:p>
            <a:pPr lvl="1"/>
            <a:r>
              <a:rPr lang="es-ES" dirty="0"/>
              <a:t>&gt;&gt;&gt; text1.collocation_list(20, 2)</a:t>
            </a:r>
          </a:p>
          <a:p>
            <a:pPr lvl="1"/>
            <a:r>
              <a:rPr lang="es-ES" dirty="0"/>
              <a:t>['</a:t>
            </a:r>
            <a:r>
              <a:rPr lang="es-ES" dirty="0" err="1"/>
              <a:t>Sperm</a:t>
            </a:r>
            <a:r>
              <a:rPr lang="es-ES" dirty="0"/>
              <a:t> </a:t>
            </a:r>
            <a:r>
              <a:rPr lang="es-ES" dirty="0" err="1"/>
              <a:t>Whale</a:t>
            </a:r>
            <a:r>
              <a:rPr lang="es-ES" dirty="0"/>
              <a:t>', '</a:t>
            </a:r>
            <a:r>
              <a:rPr lang="es-ES" dirty="0" err="1"/>
              <a:t>Moby</a:t>
            </a:r>
            <a:r>
              <a:rPr lang="es-ES" dirty="0"/>
              <a:t> </a:t>
            </a:r>
            <a:r>
              <a:rPr lang="es-ES" dirty="0" err="1"/>
              <a:t>Dick</a:t>
            </a:r>
            <a:r>
              <a:rPr lang="es-ES" dirty="0"/>
              <a:t>', 'White </a:t>
            </a:r>
            <a:r>
              <a:rPr lang="es-ES" dirty="0" err="1"/>
              <a:t>Whale</a:t>
            </a:r>
            <a:r>
              <a:rPr lang="es-ES" dirty="0"/>
              <a:t>', '</a:t>
            </a:r>
            <a:r>
              <a:rPr lang="es-ES" dirty="0" err="1"/>
              <a:t>old</a:t>
            </a:r>
            <a:r>
              <a:rPr lang="es-ES" dirty="0"/>
              <a:t> </a:t>
            </a:r>
            <a:r>
              <a:rPr lang="es-ES" dirty="0" err="1"/>
              <a:t>man</a:t>
            </a:r>
            <a:r>
              <a:rPr lang="es-ES" dirty="0"/>
              <a:t>', '</a:t>
            </a:r>
            <a:r>
              <a:rPr lang="es-ES" dirty="0" err="1"/>
              <a:t>Captain</a:t>
            </a:r>
            <a:r>
              <a:rPr lang="es-ES" dirty="0"/>
              <a:t> </a:t>
            </a:r>
            <a:r>
              <a:rPr lang="es-ES" dirty="0" err="1"/>
              <a:t>Ahab</a:t>
            </a:r>
            <a:r>
              <a:rPr lang="es-ES" dirty="0"/>
              <a:t>', '</a:t>
            </a:r>
            <a:r>
              <a:rPr lang="es-ES" dirty="0" err="1"/>
              <a:t>sperm</a:t>
            </a:r>
            <a:r>
              <a:rPr lang="es-ES" dirty="0"/>
              <a:t> </a:t>
            </a:r>
            <a:r>
              <a:rPr lang="es-ES" dirty="0" err="1"/>
              <a:t>whale</a:t>
            </a:r>
            <a:r>
              <a:rPr lang="es-ES" dirty="0"/>
              <a:t>', '</a:t>
            </a:r>
            <a:r>
              <a:rPr lang="es-ES" dirty="0" err="1"/>
              <a:t>Right</a:t>
            </a:r>
            <a:r>
              <a:rPr lang="es-ES" dirty="0"/>
              <a:t> </a:t>
            </a:r>
            <a:r>
              <a:rPr lang="es-ES" dirty="0" err="1"/>
              <a:t>Whale</a:t>
            </a:r>
            <a:r>
              <a:rPr lang="es-ES" dirty="0"/>
              <a:t>', '</a:t>
            </a:r>
            <a:r>
              <a:rPr lang="es-ES" dirty="0" err="1"/>
              <a:t>Captain</a:t>
            </a:r>
            <a:r>
              <a:rPr lang="es-ES" dirty="0"/>
              <a:t> </a:t>
            </a:r>
            <a:r>
              <a:rPr lang="es-ES" dirty="0" err="1"/>
              <a:t>Peleg</a:t>
            </a:r>
            <a:r>
              <a:rPr lang="es-ES" dirty="0"/>
              <a:t>', 'New Bedford',…</a:t>
            </a:r>
          </a:p>
          <a:p>
            <a:r>
              <a:rPr lang="es-MX" dirty="0"/>
              <a:t>Véase ayuda</a:t>
            </a:r>
            <a:endParaRPr lang="es-ES" dirty="0"/>
          </a:p>
          <a:p>
            <a:r>
              <a:rPr lang="es-MX" dirty="0">
                <a:solidFill>
                  <a:srgbClr val="FF0000"/>
                </a:solidFill>
              </a:rPr>
              <a:t>Revisar co-localizaciones de la mañanera</a:t>
            </a: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001124" cy="828339"/>
          </a:xfrm>
        </p:spPr>
        <p:txBody>
          <a:bodyPr/>
          <a:lstStyle/>
          <a:p>
            <a:pPr algn="ctr"/>
            <a:r>
              <a:rPr lang="es-MX" dirty="0"/>
              <a:t>Análisis de longitudes de palabras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45023"/>
            <a:ext cx="8229600" cy="5857892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r>
              <a:rPr lang="es-ES" sz="2000" b="1" dirty="0"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s-ES" sz="2000" b="1" dirty="0" err="1">
                <a:latin typeface="Courier New" pitchFamily="49" charset="0"/>
                <a:cs typeface="Courier New" pitchFamily="49" charset="0"/>
              </a:rPr>
              <a:t>txt</a:t>
            </a:r>
            <a:r>
              <a:rPr lang="es-ES" sz="2000" b="1" dirty="0">
                <a:latin typeface="Courier New" pitchFamily="49" charset="0"/>
                <a:cs typeface="Courier New" pitchFamily="49" charset="0"/>
              </a:rPr>
              <a:t> = ["</a:t>
            </a:r>
            <a:r>
              <a:rPr lang="es-ES" sz="2000" b="1" dirty="0" err="1">
                <a:latin typeface="Courier New" pitchFamily="49" charset="0"/>
                <a:cs typeface="Courier New" pitchFamily="49" charset="0"/>
              </a:rPr>
              <a:t>hola","que","tal","hola","adios</a:t>
            </a:r>
            <a:r>
              <a:rPr lang="es-ES" sz="2000" b="1" dirty="0">
                <a:latin typeface="Courier New" pitchFamily="49" charset="0"/>
                <a:cs typeface="Courier New" pitchFamily="49" charset="0"/>
              </a:rPr>
              <a:t>"]</a:t>
            </a:r>
          </a:p>
          <a:p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&gt;&gt;&gt; [</a:t>
            </a:r>
            <a:r>
              <a:rPr lang="es-E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len</a:t>
            </a:r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(w) </a:t>
            </a:r>
            <a:r>
              <a:rPr lang="es-E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w in </a:t>
            </a:r>
            <a:r>
              <a:rPr lang="es-E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txt</a:t>
            </a:r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]</a:t>
            </a:r>
          </a:p>
          <a:p>
            <a:pPr>
              <a:buNone/>
            </a:pPr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[4, 3, 3, 4, 5]</a:t>
            </a:r>
          </a:p>
          <a:p>
            <a:r>
              <a:rPr lang="es-ES" sz="2000" b="1" dirty="0"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s-ES" sz="2000" b="1" dirty="0" err="1">
                <a:latin typeface="Courier New" pitchFamily="49" charset="0"/>
                <a:cs typeface="Courier New" pitchFamily="49" charset="0"/>
              </a:rPr>
              <a:t>fdist</a:t>
            </a:r>
            <a:r>
              <a:rPr lang="es-E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ES" sz="2000" b="1" dirty="0" err="1">
                <a:latin typeface="Courier New" pitchFamily="49" charset="0"/>
                <a:cs typeface="Courier New" pitchFamily="49" charset="0"/>
              </a:rPr>
              <a:t>FreqDist</a:t>
            </a:r>
            <a:r>
              <a:rPr lang="es-E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2000" b="1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s-ES" sz="2000" b="1" dirty="0">
                <a:latin typeface="Courier New" pitchFamily="49" charset="0"/>
                <a:cs typeface="Courier New" pitchFamily="49" charset="0"/>
              </a:rPr>
              <a:t>(w) </a:t>
            </a:r>
            <a:r>
              <a:rPr lang="es-ES" sz="2000" b="1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es-ES" sz="2000" b="1" dirty="0">
                <a:latin typeface="Courier New" pitchFamily="49" charset="0"/>
                <a:cs typeface="Courier New" pitchFamily="49" charset="0"/>
              </a:rPr>
              <a:t> w in </a:t>
            </a:r>
            <a:r>
              <a:rPr lang="es-ES" sz="2000" b="1" dirty="0" err="1">
                <a:latin typeface="Courier New" pitchFamily="49" charset="0"/>
                <a:cs typeface="Courier New" pitchFamily="49" charset="0"/>
              </a:rPr>
              <a:t>txt</a:t>
            </a:r>
            <a:r>
              <a:rPr lang="es-E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s-E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fdist</a:t>
            </a:r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&lt;</a:t>
            </a:r>
            <a:r>
              <a:rPr lang="es-E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FreqDist</a:t>
            </a:r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with</a:t>
            </a:r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3 </a:t>
            </a:r>
            <a:r>
              <a:rPr lang="es-E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samples</a:t>
            </a:r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 and 5 </a:t>
            </a:r>
            <a:r>
              <a:rPr lang="es-E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outcomes</a:t>
            </a:r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r>
              <a:rPr lang="es-ES" sz="2000" b="1" dirty="0"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s-ES" sz="2000" b="1" dirty="0" err="1">
                <a:latin typeface="Courier New" pitchFamily="49" charset="0"/>
                <a:cs typeface="Courier New" pitchFamily="49" charset="0"/>
              </a:rPr>
              <a:t>fdist</a:t>
            </a:r>
            <a:endParaRPr lang="es-ES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s-E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s-ES" sz="2000" b="1" dirty="0" err="1">
                <a:latin typeface="Courier New" pitchFamily="49" charset="0"/>
                <a:cs typeface="Courier New" pitchFamily="49" charset="0"/>
              </a:rPr>
              <a:t>FreqDist</a:t>
            </a:r>
            <a:r>
              <a:rPr lang="es-ES" sz="2000" b="1" dirty="0">
                <a:latin typeface="Courier New" pitchFamily="49" charset="0"/>
                <a:cs typeface="Courier New" pitchFamily="49" charset="0"/>
              </a:rPr>
              <a:t>({4: 2, 3: 2, 5: 1})</a:t>
            </a:r>
          </a:p>
          <a:p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s-E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fdist.most_common</a:t>
            </a:r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>
              <a:buNone/>
            </a:pPr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[(4, 2), (3, 2), (5, 1)]</a:t>
            </a:r>
          </a:p>
          <a:p>
            <a:r>
              <a:rPr lang="es-ES" sz="2000" b="1" dirty="0">
                <a:latin typeface="Courier New" pitchFamily="49" charset="0"/>
                <a:cs typeface="Courier New" pitchFamily="49" charset="0"/>
              </a:rPr>
              <a:t>&gt;&gt;&gt; fdist.max()</a:t>
            </a:r>
          </a:p>
          <a:p>
            <a:pPr>
              <a:buNone/>
            </a:pPr>
            <a:r>
              <a:rPr lang="es-ES" sz="2000" b="1" dirty="0">
                <a:latin typeface="Courier New" pitchFamily="49" charset="0"/>
                <a:cs typeface="Courier New" pitchFamily="49" charset="0"/>
              </a:rPr>
              <a:t>	4</a:t>
            </a:r>
          </a:p>
          <a:p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s-ES" sz="20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fdist</a:t>
            </a:r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[3]</a:t>
            </a:r>
          </a:p>
          <a:p>
            <a:pPr>
              <a:buNone/>
            </a:pPr>
            <a:r>
              <a:rPr lang="es-ES" sz="20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</a:rPr>
              <a:t>	2</a:t>
            </a:r>
          </a:p>
          <a:p>
            <a:r>
              <a:rPr lang="es-ES" sz="2000" b="1" dirty="0"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s-ES" sz="2000" b="1" dirty="0" err="1">
                <a:latin typeface="Courier New" pitchFamily="49" charset="0"/>
                <a:cs typeface="Courier New" pitchFamily="49" charset="0"/>
              </a:rPr>
              <a:t>fdist.freq</a:t>
            </a:r>
            <a:r>
              <a:rPr lang="es-ES" sz="2000" b="1" dirty="0">
                <a:latin typeface="Courier New" pitchFamily="49" charset="0"/>
                <a:cs typeface="Courier New" pitchFamily="49" charset="0"/>
              </a:rPr>
              <a:t>(3)</a:t>
            </a:r>
          </a:p>
          <a:p>
            <a:pPr>
              <a:buNone/>
            </a:pPr>
            <a:r>
              <a:rPr lang="es-ES" sz="2000" b="1" dirty="0">
                <a:latin typeface="Courier New" pitchFamily="49" charset="0"/>
                <a:cs typeface="Courier New" pitchFamily="49" charset="0"/>
              </a:rPr>
              <a:t>	0.4</a:t>
            </a:r>
            <a:endParaRPr lang="es-E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5357818" y="4786322"/>
            <a:ext cx="364330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dirty="0"/>
              <a:t>Analizar longitudes de palabras de la mañanera</a:t>
            </a:r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41736"/>
          </a:xfrm>
        </p:spPr>
        <p:txBody>
          <a:bodyPr/>
          <a:lstStyle/>
          <a:p>
            <a:pPr algn="ctr"/>
            <a:r>
              <a:rPr lang="es-MX" dirty="0"/>
              <a:t>Funciones de </a:t>
            </a:r>
            <a:r>
              <a:rPr lang="es-MX" dirty="0" err="1"/>
              <a:t>FreqDist</a:t>
            </a:r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863873"/>
              </p:ext>
            </p:extLst>
          </p:nvPr>
        </p:nvGraphicFramePr>
        <p:xfrm>
          <a:off x="285720" y="941736"/>
          <a:ext cx="8572560" cy="5860428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6574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150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2352"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Example</a:t>
                      </a:r>
                    </a:p>
                  </a:txBody>
                  <a:tcPr marL="52779" marR="52779" marT="26390" marB="2639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Description</a:t>
                      </a:r>
                    </a:p>
                  </a:txBody>
                  <a:tcPr marL="52779" marR="52779" marT="26390" marB="2639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1617"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fdist = FreqDist(samples)</a:t>
                      </a:r>
                    </a:p>
                  </a:txBody>
                  <a:tcPr marL="52779" marR="52779" marT="26390" marB="2639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/>
                        <a:t>create a frequency distribution containing the given samples</a:t>
                      </a:r>
                    </a:p>
                  </a:txBody>
                  <a:tcPr marL="52779" marR="52779" marT="26390" marB="263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352">
                <a:tc>
                  <a:txBody>
                    <a:bodyPr/>
                    <a:lstStyle/>
                    <a:p>
                      <a:pPr fontAlgn="t"/>
                      <a:r>
                        <a:rPr lang="es-ES" sz="1800" dirty="0" err="1"/>
                        <a:t>fdist</a:t>
                      </a:r>
                      <a:r>
                        <a:rPr lang="es-ES" sz="1800" dirty="0"/>
                        <a:t>[</a:t>
                      </a:r>
                      <a:r>
                        <a:rPr lang="es-ES" sz="1800" dirty="0" err="1"/>
                        <a:t>sample</a:t>
                      </a:r>
                      <a:r>
                        <a:rPr lang="es-ES" sz="1800" dirty="0"/>
                        <a:t>] += 1</a:t>
                      </a:r>
                    </a:p>
                  </a:txBody>
                  <a:tcPr marL="52779" marR="52779" marT="26390" marB="2639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/>
                        <a:t>increment the count for this sample</a:t>
                      </a:r>
                    </a:p>
                  </a:txBody>
                  <a:tcPr marL="52779" marR="52779" marT="26390" marB="263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1617"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fdist['monstrous']</a:t>
                      </a:r>
                    </a:p>
                  </a:txBody>
                  <a:tcPr marL="52779" marR="52779" marT="26390" marB="2639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/>
                        <a:t>count of the number of times a given sample occurred</a:t>
                      </a:r>
                    </a:p>
                  </a:txBody>
                  <a:tcPr marL="52779" marR="52779" marT="26390" marB="263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1617"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fdist.freq('monstrous')</a:t>
                      </a:r>
                    </a:p>
                  </a:txBody>
                  <a:tcPr marL="52779" marR="52779" marT="26390" marB="2639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/>
                        <a:t>frequency of a given sample</a:t>
                      </a:r>
                    </a:p>
                  </a:txBody>
                  <a:tcPr marL="52779" marR="52779" marT="26390" marB="263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352"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fdist.N()</a:t>
                      </a:r>
                    </a:p>
                  </a:txBody>
                  <a:tcPr marL="52779" marR="52779" marT="26390" marB="2639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total number of samples</a:t>
                      </a:r>
                    </a:p>
                  </a:txBody>
                  <a:tcPr marL="52779" marR="52779" marT="26390" marB="263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617"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fdist.most_common(n)</a:t>
                      </a:r>
                    </a:p>
                  </a:txBody>
                  <a:tcPr marL="52779" marR="52779" marT="26390" marB="2639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/>
                        <a:t>the n most common samples and their frequencies</a:t>
                      </a:r>
                    </a:p>
                  </a:txBody>
                  <a:tcPr marL="52779" marR="52779" marT="26390" marB="263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617"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for sample in fdist:</a:t>
                      </a:r>
                    </a:p>
                  </a:txBody>
                  <a:tcPr marL="52779" marR="52779" marT="26390" marB="2639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iterate over the samples</a:t>
                      </a:r>
                    </a:p>
                  </a:txBody>
                  <a:tcPr marL="52779" marR="52779" marT="26390" marB="263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352"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fdist.max()</a:t>
                      </a:r>
                    </a:p>
                  </a:txBody>
                  <a:tcPr marL="52779" marR="52779" marT="26390" marB="2639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/>
                        <a:t>sample with the greatest count</a:t>
                      </a:r>
                    </a:p>
                  </a:txBody>
                  <a:tcPr marL="52779" marR="52779" marT="26390" marB="2639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352"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fdist.tabulate()</a:t>
                      </a:r>
                    </a:p>
                  </a:txBody>
                  <a:tcPr marL="52779" marR="52779" marT="26390" marB="2639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tabulate the frequency distribution</a:t>
                      </a:r>
                    </a:p>
                  </a:txBody>
                  <a:tcPr marL="52779" marR="52779" marT="26390" marB="2639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352"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fdist.plot()</a:t>
                      </a:r>
                    </a:p>
                  </a:txBody>
                  <a:tcPr marL="52779" marR="52779" marT="26390" marB="2639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/>
                        <a:t>graphical plot of the frequency distribution</a:t>
                      </a:r>
                    </a:p>
                  </a:txBody>
                  <a:tcPr marL="52779" marR="52779" marT="26390" marB="2639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1617"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fdist.plot(cumulative=True)</a:t>
                      </a:r>
                    </a:p>
                  </a:txBody>
                  <a:tcPr marL="52779" marR="52779" marT="26390" marB="2639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/>
                        <a:t>cumulative plot of the frequency distribution</a:t>
                      </a:r>
                    </a:p>
                  </a:txBody>
                  <a:tcPr marL="52779" marR="52779" marT="26390" marB="2639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2352"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fdist1 |= fdist2</a:t>
                      </a:r>
                    </a:p>
                  </a:txBody>
                  <a:tcPr marL="52779" marR="52779" marT="26390" marB="2639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/>
                        <a:t>update fdist1 with counts from fdist2</a:t>
                      </a:r>
                    </a:p>
                  </a:txBody>
                  <a:tcPr marL="52779" marR="52779" marT="26390" marB="2639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1617">
                <a:tc>
                  <a:txBody>
                    <a:bodyPr/>
                    <a:lstStyle/>
                    <a:p>
                      <a:pPr fontAlgn="t"/>
                      <a:r>
                        <a:rPr lang="es-ES" sz="1800"/>
                        <a:t>fdist1 &lt; fdist2</a:t>
                      </a:r>
                    </a:p>
                  </a:txBody>
                  <a:tcPr marL="52779" marR="52779" marT="26390" marB="26390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800" dirty="0"/>
                        <a:t>test if samples in fdist1 occur less frequently than in fdist2</a:t>
                      </a:r>
                    </a:p>
                  </a:txBody>
                  <a:tcPr marL="52779" marR="52779" marT="26390" marB="2639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/>
              <a:t>Corpus Gutemberg</a:t>
            </a:r>
            <a:endParaRPr/>
          </a:p>
        </p:txBody>
      </p:sp>
      <p:sp>
        <p:nvSpPr>
          <p:cNvPr id="96" name="Google Shape;96;p2"/>
          <p:cNvSpPr txBox="1">
            <a:spLocks noGrp="1"/>
          </p:cNvSpPr>
          <p:nvPr>
            <p:ph type="body" idx="1"/>
          </p:nvPr>
        </p:nvSpPr>
        <p:spPr>
          <a:xfrm>
            <a:off x="500034" y="1000108"/>
            <a:ext cx="8229600" cy="5686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7030A0"/>
              </a:buClr>
              <a:buSzPct val="100000"/>
              <a:buChar char="•"/>
            </a:pPr>
            <a:r>
              <a:rPr lang="es-ES">
                <a:solidFill>
                  <a:srgbClr val="7030A0"/>
                </a:solidFill>
              </a:rPr>
              <a:t>Libros de proyecto Gutemberg</a:t>
            </a:r>
            <a:endParaRPr>
              <a:solidFill>
                <a:srgbClr val="7030A0"/>
              </a:solidFill>
            </a:endParaRPr>
          </a:p>
          <a:p>
            <a:pPr marL="742950" lvl="1" indent="-285750" algn="l" rtl="0">
              <a:spcBef>
                <a:spcPts val="434"/>
              </a:spcBef>
              <a:spcAft>
                <a:spcPts val="0"/>
              </a:spcAft>
              <a:buClr>
                <a:srgbClr val="7030A0"/>
              </a:buClr>
              <a:buSzPct val="100000"/>
              <a:buChar char="–"/>
            </a:pPr>
            <a:r>
              <a:rPr lang="es-ES">
                <a:solidFill>
                  <a:srgbClr val="7030A0"/>
                </a:solidFill>
              </a:rPr>
              <a:t>Usuario\appdata\roaming\nltk_data\corpora\ gutenberg</a:t>
            </a:r>
            <a:endParaRPr>
              <a:solidFill>
                <a:srgbClr val="7030A0"/>
              </a:solidFill>
            </a:endParaRPr>
          </a:p>
          <a:p>
            <a:pPr marL="342900" lvl="0" indent="-34290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/>
              <a:t>Descargar libro, e.g., la isla del tesoro, en español de </a:t>
            </a:r>
            <a:endParaRPr u="sng">
              <a:solidFill>
                <a:schemeClr val="hlink"/>
              </a:solidFill>
              <a:hlinkClick r:id="rId3"/>
            </a:endParaRPr>
          </a:p>
          <a:p>
            <a:pPr marL="742950" lvl="1" indent="-28575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 u="sng">
                <a:solidFill>
                  <a:schemeClr val="hlink"/>
                </a:solidFill>
                <a:hlinkClick r:id="rId3"/>
              </a:rPr>
              <a:t>https://www.gutenberg.org/browse/languages/es</a:t>
            </a:r>
            <a:endParaRPr/>
          </a:p>
          <a:p>
            <a:pPr marL="342900" lvl="0" indent="-34290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/>
              <a:t>Operaciones: </a:t>
            </a:r>
            <a:endParaRPr/>
          </a:p>
          <a:p>
            <a:pPr marL="742950" lvl="1" indent="-28575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/>
              <a:t>&gt;&gt;&gt; import nltk</a:t>
            </a:r>
            <a:endParaRPr/>
          </a:p>
          <a:p>
            <a:pPr marL="742950" lvl="1" indent="-28575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/>
              <a:t>&gt;&gt;&gt; nltk.corpus.gutenberg.fileids()</a:t>
            </a:r>
            <a:endParaRPr/>
          </a:p>
          <a:p>
            <a:pPr marL="742950" lvl="1" indent="-28575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/>
              <a:t>Palabras:&gt;&gt;&gt;pals=nltk.corpus.gutenberg.words('la-isla-del-tesoro.txt‘)</a:t>
            </a:r>
            <a:endParaRPr/>
          </a:p>
          <a:p>
            <a:pPr marL="742950" lvl="1" indent="-28575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/>
              <a:t>PalsDistintas:&gt;&gt;&gt; len(set(pals))</a:t>
            </a:r>
            <a:endParaRPr/>
          </a:p>
          <a:p>
            <a:pPr marL="342900" lvl="0" indent="-34290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/>
              <a:t>Variando el import</a:t>
            </a:r>
            <a:endParaRPr/>
          </a:p>
          <a:p>
            <a:pPr marL="742950" lvl="1" indent="-28575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/>
              <a:t>&gt;&gt;&gt; from nltk.corpus import </a:t>
            </a:r>
            <a:r>
              <a:rPr lang="es-ES" b="1">
                <a:solidFill>
                  <a:srgbClr val="7030A0"/>
                </a:solidFill>
              </a:rPr>
              <a:t>gutenberg </a:t>
            </a:r>
            <a:endParaRPr/>
          </a:p>
          <a:p>
            <a:pPr marL="742950" lvl="1" indent="-28575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/>
              <a:t>&gt;&gt;&gt; gutenberg.fileids() </a:t>
            </a:r>
            <a:endParaRPr/>
          </a:p>
          <a:p>
            <a:pPr marL="742950" lvl="1" indent="-28575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/>
              <a:t>['austen-emma.txt', 'austen-persuasion.txt', ‘la-isla-del-tesoro.txt', ...] </a:t>
            </a:r>
            <a:endParaRPr/>
          </a:p>
          <a:p>
            <a:pPr marL="742950" lvl="1" indent="-285750" algn="l" rtl="0"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/>
              <a:t>&gt;&gt;&gt; pals = gutenberg.words(' la-isla-del-tesoro.txt ')</a:t>
            </a:r>
            <a:endParaRPr/>
          </a:p>
          <a:p>
            <a:pPr marL="342900" lvl="0" indent="-18542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  <a:p>
            <a:pPr marL="342900" lvl="0" indent="-185420" algn="l" rtl="0">
              <a:spcBef>
                <a:spcPts val="496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>
            <a:spLocks noGrp="1"/>
          </p:cNvSpPr>
          <p:nvPr>
            <p:ph type="title"/>
          </p:nvPr>
        </p:nvSpPr>
        <p:spPr>
          <a:xfrm>
            <a:off x="0" y="5694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s-ES" dirty="0"/>
              <a:t>Midiendo palabras de corpus </a:t>
            </a:r>
            <a:r>
              <a:rPr lang="es-ES" dirty="0" err="1"/>
              <a:t>gutemberg</a:t>
            </a:r>
            <a:endParaRPr dirty="0"/>
          </a:p>
        </p:txBody>
      </p:sp>
      <p:sp>
        <p:nvSpPr>
          <p:cNvPr id="102" name="Google Shape;102;p3"/>
          <p:cNvSpPr txBox="1">
            <a:spLocks noGrp="1"/>
          </p:cNvSpPr>
          <p:nvPr>
            <p:ph type="body" idx="1"/>
          </p:nvPr>
        </p:nvSpPr>
        <p:spPr>
          <a:xfrm>
            <a:off x="285720" y="1600200"/>
            <a:ext cx="8715436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import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nltk.corpus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endParaRPr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from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nltk.corpus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import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gutenberg</a:t>
            </a:r>
            <a:endParaRPr sz="1800" dirty="0">
              <a:latin typeface="Courier New"/>
              <a:ea typeface="Courier New"/>
              <a:cs typeface="Courier New"/>
              <a:sym typeface="Courier New"/>
            </a:endParaRPr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fileid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in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gutenberg.fileids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():</a:t>
            </a:r>
            <a:endParaRPr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num_cars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len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gutenberg.raw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fileid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)) </a:t>
            </a:r>
            <a:endParaRPr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num_pals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len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gutenberg.words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fileid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))</a:t>
            </a:r>
            <a:endParaRPr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num_orac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len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gutenberg.sents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fileid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))</a:t>
            </a:r>
            <a:endParaRPr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num_vocab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len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(set(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w.lower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()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w in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gutenberg.words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fileid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)))</a:t>
            </a:r>
            <a:endParaRPr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print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(round(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num_cars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/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num_pals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), round(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num_pals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/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num_orac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),</a:t>
            </a:r>
            <a:endParaRPr dirty="0"/>
          </a:p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           round(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num_pals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/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num_vocab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), </a:t>
            </a:r>
            <a:r>
              <a:rPr lang="es-ES" sz="1800" dirty="0" err="1">
                <a:latin typeface="Courier New"/>
                <a:ea typeface="Courier New"/>
                <a:cs typeface="Courier New"/>
                <a:sym typeface="Courier New"/>
              </a:rPr>
              <a:t>fileid</a:t>
            </a:r>
            <a:r>
              <a:rPr lang="es-ES" sz="1800" dirty="0"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sz="1800" dirty="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s-ES"/>
              <a:t>Midiendo sentencias de corpus gutemberg</a:t>
            </a:r>
            <a:endParaRPr/>
          </a:p>
        </p:txBody>
      </p:sp>
      <p:sp>
        <p:nvSpPr>
          <p:cNvPr id="108" name="Google Shape;108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>
                <a:latin typeface="Courier New"/>
                <a:ea typeface="Courier New"/>
                <a:cs typeface="Courier New"/>
                <a:sym typeface="Courier New"/>
              </a:rPr>
              <a:t>import nltk.corpus  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>
                <a:latin typeface="Courier New"/>
                <a:ea typeface="Courier New"/>
                <a:cs typeface="Courier New"/>
                <a:sym typeface="Courier New"/>
              </a:rPr>
              <a:t>from nltk.corpus import gutenberg</a:t>
            </a:r>
            <a:endParaRPr sz="1800">
              <a:latin typeface="Courier New"/>
              <a:ea typeface="Courier New"/>
              <a:cs typeface="Courier New"/>
              <a:sym typeface="Courier New"/>
            </a:endParaRPr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>
                <a:latin typeface="Courier New"/>
                <a:ea typeface="Courier New"/>
                <a:cs typeface="Courier New"/>
                <a:sym typeface="Courier New"/>
              </a:rPr>
              <a:t>	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>
                <a:latin typeface="Courier New"/>
                <a:ea typeface="Courier New"/>
                <a:cs typeface="Courier New"/>
                <a:sym typeface="Courier New"/>
              </a:rPr>
              <a:t>oracionesIsla = gutenberg.sents('la-isla-del-tesoro.txt')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>
                <a:latin typeface="Courier New"/>
                <a:ea typeface="Courier New"/>
                <a:cs typeface="Courier New"/>
                <a:sym typeface="Courier New"/>
              </a:rPr>
              <a:t>print("Las oraciones del libro son: ",oracionesIsla)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>
                <a:latin typeface="Courier New"/>
                <a:ea typeface="Courier New"/>
                <a:cs typeface="Courier New"/>
                <a:sym typeface="Courier New"/>
              </a:rPr>
              <a:t>lamaslarga = max(len(s) for s in oracionesIsla)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>
                <a:latin typeface="Courier New"/>
                <a:ea typeface="Courier New"/>
                <a:cs typeface="Courier New"/>
                <a:sym typeface="Courier New"/>
              </a:rPr>
              <a:t>print("\nLa oración más larga es: ",</a:t>
            </a:r>
            <a:endParaRPr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s-ES" sz="1800">
                <a:latin typeface="Courier New"/>
                <a:ea typeface="Courier New"/>
                <a:cs typeface="Courier New"/>
                <a:sym typeface="Courier New"/>
              </a:rPr>
              <a:t>    s for s in oracionesIsla if len(s) == lamaslarga]) </a:t>
            </a:r>
            <a:endParaRPr/>
          </a:p>
          <a:p>
            <a:pPr marL="342900" lvl="0" indent="-8890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</a:pPr>
            <a:endParaRPr sz="4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0" y="5695"/>
            <a:ext cx="9144000" cy="7903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s-ES" dirty="0"/>
              <a:t>Corpus web y chat</a:t>
            </a:r>
            <a:endParaRPr dirty="0"/>
          </a:p>
        </p:txBody>
      </p:sp>
      <p:sp>
        <p:nvSpPr>
          <p:cNvPr id="114" name="Google Shape;114;p5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685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s-ES"/>
              <a:t>Lectura de posts de corpus web y chat</a:t>
            </a:r>
            <a:endParaRPr/>
          </a:p>
        </p:txBody>
      </p:sp>
      <p:sp>
        <p:nvSpPr>
          <p:cNvPr id="115" name="Google Shape;115;p5"/>
          <p:cNvSpPr txBox="1"/>
          <p:nvPr/>
        </p:nvSpPr>
        <p:spPr>
          <a:xfrm>
            <a:off x="285720" y="2500306"/>
            <a:ext cx="8501122" cy="3970318"/>
          </a:xfrm>
          <a:prstGeom prst="rect">
            <a:avLst/>
          </a:prstGeom>
          <a:noFill/>
          <a:ln w="9525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0" i="0" u="none" strike="noStrike" cap="non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from nltk.corpus import webtext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#imprime los primeros 100 caracteres de cada archivo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print("++++++++++++++++Imprimiendo texto de corpus web")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i=0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 archivo in webtext.fileids():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print(archivo,i,": ", </a:t>
            </a:r>
            <a:r>
              <a:rPr lang="es-ES" sz="1800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webtext.raw(archivo</a:t>
            </a:r>
            <a:r>
              <a:rPr lang="es-E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)[:50], '...')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i+=1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from nltk.corpus import nps_chat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#imprime los primeros 100 caracteres de cada archiv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print("++++++++++++++++Imprimiendo texto de corpus chat")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sala = </a:t>
            </a:r>
            <a:r>
              <a:rPr lang="es-ES" sz="1800" b="1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nps_chat.posts</a:t>
            </a:r>
            <a:r>
              <a:rPr lang="es-E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('10-19-20s_706posts.xml')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print(sala[115])</a:t>
            </a:r>
            <a:endParaRPr sz="18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9286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 dirty="0"/>
              <a:t>Corpus </a:t>
            </a:r>
            <a:r>
              <a:rPr lang="es-ES" dirty="0" err="1"/>
              <a:t>brown</a:t>
            </a:r>
            <a:endParaRPr dirty="0"/>
          </a:p>
        </p:txBody>
      </p:sp>
      <p:sp>
        <p:nvSpPr>
          <p:cNvPr id="121" name="Google Shape;121;p6"/>
          <p:cNvSpPr txBox="1">
            <a:spLocks noGrp="1"/>
          </p:cNvSpPr>
          <p:nvPr>
            <p:ph type="body" idx="1"/>
          </p:nvPr>
        </p:nvSpPr>
        <p:spPr>
          <a:xfrm>
            <a:off x="428596" y="785794"/>
            <a:ext cx="8229600" cy="1500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 sz="2400" dirty="0" err="1"/>
              <a:t>The</a:t>
            </a:r>
            <a:r>
              <a:rPr lang="es-ES" sz="2400" dirty="0"/>
              <a:t> Brown Corpus </a:t>
            </a:r>
            <a:r>
              <a:rPr lang="es-ES" sz="2400" dirty="0" err="1"/>
              <a:t>was</a:t>
            </a:r>
            <a:r>
              <a:rPr lang="es-ES" sz="2400" dirty="0"/>
              <a:t>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first</a:t>
            </a:r>
            <a:r>
              <a:rPr lang="es-ES" sz="2400" dirty="0"/>
              <a:t> </a:t>
            </a:r>
            <a:r>
              <a:rPr lang="es-ES" sz="2400" dirty="0" err="1"/>
              <a:t>million-word</a:t>
            </a:r>
            <a:r>
              <a:rPr lang="es-ES" sz="2400" dirty="0"/>
              <a:t> </a:t>
            </a:r>
            <a:r>
              <a:rPr lang="es-ES" sz="2400" dirty="0" err="1"/>
              <a:t>electronic</a:t>
            </a:r>
            <a:r>
              <a:rPr lang="es-ES" sz="2400" dirty="0"/>
              <a:t> corpus </a:t>
            </a:r>
            <a:r>
              <a:rPr lang="es-ES" sz="2400" dirty="0" err="1"/>
              <a:t>of</a:t>
            </a:r>
            <a:r>
              <a:rPr lang="es-ES" sz="2400" dirty="0"/>
              <a:t> English, </a:t>
            </a:r>
            <a:r>
              <a:rPr lang="es-ES" sz="2400" dirty="0" err="1"/>
              <a:t>created</a:t>
            </a:r>
            <a:r>
              <a:rPr lang="es-ES" sz="2400" dirty="0"/>
              <a:t> in 1961 at Brown </a:t>
            </a:r>
            <a:r>
              <a:rPr lang="es-ES" sz="2400" dirty="0" err="1"/>
              <a:t>University</a:t>
            </a:r>
            <a:r>
              <a:rPr lang="es-ES" sz="2400" dirty="0"/>
              <a:t>. </a:t>
            </a:r>
            <a:endParaRPr dirty="0"/>
          </a:p>
          <a:p>
            <a:pPr marL="342900" lvl="0" indent="-342900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 sz="2400" dirty="0" err="1"/>
              <a:t>Contains</a:t>
            </a:r>
            <a:r>
              <a:rPr lang="es-ES" sz="2400" dirty="0"/>
              <a:t> </a:t>
            </a:r>
            <a:r>
              <a:rPr lang="es-ES" sz="2400" dirty="0" err="1"/>
              <a:t>text</a:t>
            </a:r>
            <a:r>
              <a:rPr lang="es-ES" sz="2400" dirty="0"/>
              <a:t> </a:t>
            </a:r>
            <a:r>
              <a:rPr lang="es-ES" sz="2400" dirty="0" err="1"/>
              <a:t>from</a:t>
            </a:r>
            <a:r>
              <a:rPr lang="es-ES" sz="2400" dirty="0"/>
              <a:t> 500 </a:t>
            </a:r>
            <a:r>
              <a:rPr lang="es-ES" sz="2400" dirty="0" err="1"/>
              <a:t>sources</a:t>
            </a:r>
            <a:r>
              <a:rPr lang="es-ES" sz="2400" dirty="0"/>
              <a:t>, and </a:t>
            </a:r>
            <a:r>
              <a:rPr lang="es-ES" sz="2400" dirty="0" err="1"/>
              <a:t>the</a:t>
            </a:r>
            <a:r>
              <a:rPr lang="es-ES" sz="2400" dirty="0"/>
              <a:t> </a:t>
            </a:r>
            <a:r>
              <a:rPr lang="es-ES" sz="2400" dirty="0" err="1"/>
              <a:t>sources</a:t>
            </a:r>
            <a:r>
              <a:rPr lang="es-ES" sz="2400" dirty="0"/>
              <a:t> </a:t>
            </a:r>
            <a:r>
              <a:rPr lang="es-ES" sz="2400" dirty="0" err="1"/>
              <a:t>have</a:t>
            </a:r>
            <a:r>
              <a:rPr lang="es-ES" sz="2400" dirty="0"/>
              <a:t> </a:t>
            </a:r>
            <a:r>
              <a:rPr lang="es-ES" sz="2400" dirty="0" err="1"/>
              <a:t>been</a:t>
            </a:r>
            <a:r>
              <a:rPr lang="es-ES" sz="2400" dirty="0"/>
              <a:t> </a:t>
            </a:r>
            <a:r>
              <a:rPr lang="es-ES" sz="2400" dirty="0" err="1"/>
              <a:t>categorized</a:t>
            </a:r>
            <a:r>
              <a:rPr lang="es-ES" sz="2400" dirty="0"/>
              <a:t> </a:t>
            </a:r>
            <a:r>
              <a:rPr lang="es-ES" sz="2400" dirty="0" err="1"/>
              <a:t>by</a:t>
            </a:r>
            <a:r>
              <a:rPr lang="es-ES" sz="2400" dirty="0"/>
              <a:t> </a:t>
            </a:r>
            <a:r>
              <a:rPr lang="es-ES" sz="2400" dirty="0" err="1"/>
              <a:t>genre</a:t>
            </a:r>
            <a:r>
              <a:rPr lang="es-ES" sz="2400" dirty="0"/>
              <a:t>, </a:t>
            </a:r>
            <a:r>
              <a:rPr lang="es-ES" sz="2400" dirty="0" err="1"/>
              <a:t>such</a:t>
            </a:r>
            <a:r>
              <a:rPr lang="es-ES" sz="2400" dirty="0"/>
              <a:t> as </a:t>
            </a:r>
            <a:r>
              <a:rPr lang="es-ES" sz="2400" i="1" dirty="0" err="1"/>
              <a:t>news</a:t>
            </a:r>
            <a:r>
              <a:rPr lang="es-ES" sz="2400" dirty="0"/>
              <a:t>, </a:t>
            </a:r>
            <a:r>
              <a:rPr lang="es-ES" sz="2400" i="1" dirty="0"/>
              <a:t>editorial</a:t>
            </a:r>
            <a:r>
              <a:rPr lang="es-ES" sz="2400" dirty="0"/>
              <a:t>, and so </a:t>
            </a:r>
            <a:r>
              <a:rPr lang="es-ES" sz="2400" dirty="0" err="1"/>
              <a:t>on</a:t>
            </a:r>
            <a:endParaRPr dirty="0"/>
          </a:p>
          <a:p>
            <a:pPr marL="342900" lvl="0" indent="-342900" algn="l" rtl="0">
              <a:spcBef>
                <a:spcPts val="4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 sz="2400" dirty="0"/>
              <a:t>Abrir archivos y observar etiquetado</a:t>
            </a:r>
            <a:endParaRPr sz="2400" dirty="0"/>
          </a:p>
        </p:txBody>
      </p:sp>
      <p:graphicFrame>
        <p:nvGraphicFramePr>
          <p:cNvPr id="122" name="Google Shape;122;p6"/>
          <p:cNvGraphicFramePr/>
          <p:nvPr>
            <p:extLst>
              <p:ext uri="{D42A27DB-BD31-4B8C-83A1-F6EECF244321}">
                <p14:modId xmlns:p14="http://schemas.microsoft.com/office/powerpoint/2010/main" val="3422541238"/>
              </p:ext>
            </p:extLst>
          </p:nvPr>
        </p:nvGraphicFramePr>
        <p:xfrm>
          <a:off x="428596" y="2370958"/>
          <a:ext cx="8438610" cy="3079548"/>
        </p:xfrm>
        <a:graphic>
          <a:graphicData uri="http://schemas.openxmlformats.org/drawingml/2006/table">
            <a:tbl>
              <a:tblPr>
                <a:gradFill>
                  <a:gsLst>
                    <a:gs pos="0">
                      <a:srgbClr val="DAFEA4"/>
                    </a:gs>
                    <a:gs pos="35000">
                      <a:srgbClr val="E3FEBF"/>
                    </a:gs>
                    <a:gs pos="100000">
                      <a:srgbClr val="F4FEE6"/>
                    </a:gs>
                  </a:gsLst>
                  <a:lin ang="16200000" scaled="0"/>
                </a:gradFill>
              </a:tblPr>
              <a:tblGrid>
                <a:gridCol w="371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5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7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1540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446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1" u="none" strike="noStrike" cap="none" dirty="0">
                          <a:solidFill>
                            <a:srgbClr val="974806"/>
                          </a:solidFill>
                        </a:rPr>
                        <a:t>ID</a:t>
                      </a:r>
                      <a:endParaRPr sz="1600" dirty="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1" u="none" strike="noStrike" cap="none">
                          <a:solidFill>
                            <a:srgbClr val="974806"/>
                          </a:solidFill>
                        </a:rPr>
                        <a:t>File</a:t>
                      </a:r>
                      <a:endParaRPr sz="1200" b="1" u="none" strike="noStrike" cap="none">
                        <a:solidFill>
                          <a:srgbClr val="974806"/>
                        </a:solidFill>
                      </a:endParaRPr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1" u="none" strike="noStrike" cap="none">
                          <a:solidFill>
                            <a:srgbClr val="974806"/>
                          </a:solidFill>
                        </a:rPr>
                        <a:t>Genre</a:t>
                      </a:r>
                      <a:endParaRPr sz="1200" b="1" u="none" strike="noStrike" cap="none">
                        <a:solidFill>
                          <a:srgbClr val="974806"/>
                        </a:solidFill>
                      </a:endParaRPr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200" b="1" u="none" strike="noStrike" cap="none">
                          <a:solidFill>
                            <a:srgbClr val="974806"/>
                          </a:solidFill>
                        </a:rPr>
                        <a:t>Description</a:t>
                      </a:r>
                      <a:endParaRPr sz="1200" b="1" u="none" strike="noStrike" cap="none">
                        <a:solidFill>
                          <a:srgbClr val="974806"/>
                        </a:solidFill>
                      </a:endParaRPr>
                    </a:p>
                  </a:txBody>
                  <a:tcPr marL="25875" marR="25875" marT="12950" marB="1295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22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>
                          <a:solidFill>
                            <a:srgbClr val="002060"/>
                          </a:solidFill>
                        </a:rPr>
                        <a:t>A16</a:t>
                      </a:r>
                      <a:endParaRPr sz="1600" dirty="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ca16</a:t>
                      </a:r>
                      <a:endParaRPr sz="160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news</a:t>
                      </a:r>
                      <a:endParaRPr sz="1400" u="none" strike="noStrike" cap="none">
                        <a:solidFill>
                          <a:srgbClr val="002060"/>
                        </a:solidFill>
                      </a:endParaRPr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Chicago Tribune: Society Reportage</a:t>
                      </a:r>
                      <a:endParaRPr sz="1400" u="none" strike="noStrike" cap="none">
                        <a:solidFill>
                          <a:srgbClr val="002060"/>
                        </a:solidFill>
                      </a:endParaRPr>
                    </a:p>
                  </a:txBody>
                  <a:tcPr marL="25875" marR="25875" marT="12950" marB="1295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22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>
                          <a:solidFill>
                            <a:srgbClr val="002060"/>
                          </a:solidFill>
                        </a:rPr>
                        <a:t>B02</a:t>
                      </a:r>
                      <a:endParaRPr sz="1600" dirty="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cb02</a:t>
                      </a:r>
                      <a:endParaRPr sz="160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editorial</a:t>
                      </a:r>
                      <a:endParaRPr sz="160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Christian Science Monitor: Editorials</a:t>
                      </a:r>
                      <a:endParaRPr sz="1600"/>
                    </a:p>
                  </a:txBody>
                  <a:tcPr marL="25875" marR="25875" marT="12950" marB="1295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22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>
                          <a:solidFill>
                            <a:srgbClr val="002060"/>
                          </a:solidFill>
                        </a:rPr>
                        <a:t>C17</a:t>
                      </a:r>
                      <a:endParaRPr sz="1600" dirty="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cc17</a:t>
                      </a:r>
                      <a:endParaRPr sz="160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reviews</a:t>
                      </a:r>
                      <a:endParaRPr sz="1400" u="none" strike="noStrike" cap="none">
                        <a:solidFill>
                          <a:srgbClr val="002060"/>
                        </a:solidFill>
                      </a:endParaRPr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Time Magazine: Reviews</a:t>
                      </a:r>
                      <a:endParaRPr sz="1400" u="none" strike="noStrike" cap="none">
                        <a:solidFill>
                          <a:srgbClr val="002060"/>
                        </a:solidFill>
                      </a:endParaRPr>
                    </a:p>
                  </a:txBody>
                  <a:tcPr marL="25875" marR="25875" marT="12950" marB="1295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22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>
                          <a:solidFill>
                            <a:srgbClr val="002060"/>
                          </a:solidFill>
                        </a:rPr>
                        <a:t>D12</a:t>
                      </a:r>
                      <a:endParaRPr sz="1600" dirty="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cd12</a:t>
                      </a:r>
                      <a:endParaRPr sz="160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religion</a:t>
                      </a:r>
                      <a:endParaRPr sz="160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Underwood: Probing the Ethics of Realtors</a:t>
                      </a:r>
                      <a:endParaRPr sz="1600"/>
                    </a:p>
                  </a:txBody>
                  <a:tcPr marL="25875" marR="25875" marT="12950" marB="1295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22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>
                          <a:solidFill>
                            <a:srgbClr val="002060"/>
                          </a:solidFill>
                        </a:rPr>
                        <a:t>E36</a:t>
                      </a:r>
                      <a:endParaRPr sz="1600" dirty="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ce36</a:t>
                      </a:r>
                      <a:endParaRPr sz="160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hobbies</a:t>
                      </a:r>
                      <a:endParaRPr sz="160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Norling: Renting a Car in Europe</a:t>
                      </a:r>
                      <a:endParaRPr sz="1600"/>
                    </a:p>
                  </a:txBody>
                  <a:tcPr marL="25875" marR="25875" marT="12950" marB="1295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822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>
                          <a:solidFill>
                            <a:srgbClr val="002060"/>
                          </a:solidFill>
                        </a:rPr>
                        <a:t>F25</a:t>
                      </a:r>
                      <a:endParaRPr sz="1600" dirty="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cf25</a:t>
                      </a:r>
                      <a:endParaRPr sz="160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lore</a:t>
                      </a:r>
                      <a:endParaRPr sz="160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>
                          <a:solidFill>
                            <a:srgbClr val="002060"/>
                          </a:solidFill>
                        </a:rPr>
                        <a:t>Boroff: Jewish Teenage Culture</a:t>
                      </a:r>
                      <a:endParaRPr sz="1400" u="none" strike="noStrike" cap="none">
                        <a:solidFill>
                          <a:srgbClr val="002060"/>
                        </a:solidFill>
                      </a:endParaRPr>
                    </a:p>
                  </a:txBody>
                  <a:tcPr marL="25875" marR="25875" marT="12950" marB="1295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22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>
                          <a:solidFill>
                            <a:srgbClr val="002060"/>
                          </a:solidFill>
                        </a:rPr>
                        <a:t>G22</a:t>
                      </a:r>
                      <a:endParaRPr sz="1600" dirty="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>
                          <a:solidFill>
                            <a:srgbClr val="002060"/>
                          </a:solidFill>
                        </a:rPr>
                        <a:t>cg22</a:t>
                      </a:r>
                      <a:endParaRPr sz="1600" dirty="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 err="1">
                          <a:solidFill>
                            <a:srgbClr val="002060"/>
                          </a:solidFill>
                        </a:rPr>
                        <a:t>belles_lettres</a:t>
                      </a:r>
                      <a:endParaRPr sz="1600" dirty="0"/>
                    </a:p>
                  </a:txBody>
                  <a:tcPr marL="25875" marR="25875" marT="12950" marB="12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ES" sz="1400" u="none" strike="noStrike" cap="none" dirty="0">
                          <a:solidFill>
                            <a:srgbClr val="002060"/>
                          </a:solidFill>
                        </a:rPr>
                        <a:t>Reiner: </a:t>
                      </a:r>
                      <a:r>
                        <a:rPr lang="es-ES" sz="1400" u="none" strike="noStrike" cap="none" dirty="0" err="1">
                          <a:solidFill>
                            <a:srgbClr val="002060"/>
                          </a:solidFill>
                        </a:rPr>
                        <a:t>Coping</a:t>
                      </a:r>
                      <a:r>
                        <a:rPr lang="es-ES" sz="1400" u="none" strike="noStrike" cap="none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s-ES" sz="1400" u="none" strike="noStrike" cap="none" dirty="0" err="1">
                          <a:solidFill>
                            <a:srgbClr val="002060"/>
                          </a:solidFill>
                        </a:rPr>
                        <a:t>with</a:t>
                      </a:r>
                      <a:r>
                        <a:rPr lang="es-ES" sz="1400" u="none" strike="noStrike" cap="none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s-ES" sz="1400" u="none" strike="noStrike" cap="none" dirty="0" err="1">
                          <a:solidFill>
                            <a:srgbClr val="002060"/>
                          </a:solidFill>
                        </a:rPr>
                        <a:t>Runaway</a:t>
                      </a:r>
                      <a:r>
                        <a:rPr lang="es-ES" sz="1400" u="none" strike="noStrike" cap="none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s-ES" sz="1400" u="none" strike="noStrike" cap="none" dirty="0" err="1">
                          <a:solidFill>
                            <a:srgbClr val="002060"/>
                          </a:solidFill>
                        </a:rPr>
                        <a:t>Technology</a:t>
                      </a:r>
                      <a:endParaRPr sz="1600" dirty="0"/>
                    </a:p>
                  </a:txBody>
                  <a:tcPr marL="25875" marR="25875" marT="12950" marB="1295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23" name="Google Shape;123;p6"/>
          <p:cNvSpPr/>
          <p:nvPr/>
        </p:nvSpPr>
        <p:spPr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br>
              <a:rPr lang="es-ES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>
            <a:spLocks noGrp="1"/>
          </p:cNvSpPr>
          <p:nvPr>
            <p:ph type="title"/>
          </p:nvPr>
        </p:nvSpPr>
        <p:spPr>
          <a:xfrm>
            <a:off x="500034" y="1151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s-ES"/>
              <a:t>Corpus brown, para gestión de categorías</a:t>
            </a:r>
            <a:endParaRPr/>
          </a:p>
        </p:txBody>
      </p:sp>
      <p:sp>
        <p:nvSpPr>
          <p:cNvPr id="129" name="Google Shape;129;p7"/>
          <p:cNvSpPr txBox="1">
            <a:spLocks noGrp="1"/>
          </p:cNvSpPr>
          <p:nvPr>
            <p:ph type="body" idx="1"/>
          </p:nvPr>
        </p:nvSpPr>
        <p:spPr>
          <a:xfrm>
            <a:off x="428596" y="1318566"/>
            <a:ext cx="8229600" cy="6857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342900" lvl="0" indent="-34290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 dirty="0"/>
              <a:t>Observar distribución de una categoría </a:t>
            </a:r>
            <a:endParaRPr dirty="0"/>
          </a:p>
          <a:p>
            <a:pPr marL="342900" lvl="0" indent="-342900" algn="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 dirty="0"/>
              <a:t>Útil para gestión de categorías</a:t>
            </a:r>
            <a:endParaRPr dirty="0"/>
          </a:p>
        </p:txBody>
      </p:sp>
      <p:sp>
        <p:nvSpPr>
          <p:cNvPr id="130" name="Google Shape;130;p7"/>
          <p:cNvSpPr txBox="1"/>
          <p:nvPr/>
        </p:nvSpPr>
        <p:spPr>
          <a:xfrm>
            <a:off x="214282" y="2016593"/>
            <a:ext cx="8643998" cy="4801314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 nltk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nltk.corpus import brown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listaCategorias=brown.</a:t>
            </a:r>
            <a:r>
              <a:rPr lang="es-ES" sz="1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categories</a:t>
            </a:r>
            <a:r>
              <a:rPr lang="es-ES" sz="1800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()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print("Categorías en corpus brown:",listaCategorias)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palabrasReligion=brown.words(categories=</a:t>
            </a:r>
            <a:r>
              <a:rPr lang="es-ES" sz="1800" b="1">
                <a:solidFill>
                  <a:srgbClr val="7030A0"/>
                </a:solidFill>
                <a:latin typeface="Calibri"/>
                <a:ea typeface="Calibri"/>
                <a:cs typeface="Calibri"/>
                <a:sym typeface="Calibri"/>
              </a:rPr>
              <a:t>'religion</a:t>
            </a: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')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print("\nLas",len(palabrasReligion)," palabras de la categoria religión son:",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palabrasReligion)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 = nltk.FreqDist(palabrasReligion)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dist.plot(50)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pals_cg22=brown.words(fileids=['cg22'])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print("\nPalabras de un archivo especifico:",pals_cg22)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sentenciasNoticias=brown.sents(categories=['religion'])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print("\nSentencias de la categoría Religión:",sentenciasNoticias)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7"/>
          <p:cNvSpPr txBox="1"/>
          <p:nvPr/>
        </p:nvSpPr>
        <p:spPr>
          <a:xfrm>
            <a:off x="7055632" y="5143512"/>
            <a:ext cx="2000232" cy="1200329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w="9525" cap="flat" cmpd="sng">
            <a:solidFill>
              <a:srgbClr val="97B853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Sentencias útiles por ejemplo para respuestas de un chatbot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96066"/>
          </a:xfrm>
        </p:spPr>
        <p:txBody>
          <a:bodyPr/>
          <a:lstStyle/>
          <a:p>
            <a:pPr algn="ctr"/>
            <a:r>
              <a:rPr lang="es-MX" dirty="0"/>
              <a:t>Instalar </a:t>
            </a:r>
            <a:r>
              <a:rPr lang="es-MX" dirty="0" err="1"/>
              <a:t>nltk</a:t>
            </a:r>
            <a:r>
              <a:rPr lang="es-MX" dirty="0"/>
              <a:t>,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674" y="1335954"/>
            <a:ext cx="2500330" cy="5143536"/>
          </a:xfrm>
          <a:ln>
            <a:solidFill>
              <a:srgbClr val="C00000"/>
            </a:solidFill>
          </a:ln>
        </p:spPr>
        <p:txBody>
          <a:bodyPr>
            <a:normAutofit/>
          </a:bodyPr>
          <a:lstStyle/>
          <a:p>
            <a:r>
              <a:rPr lang="es-MX" dirty="0"/>
              <a:t>Entrar al entorno </a:t>
            </a:r>
            <a:r>
              <a:rPr lang="es-MX" dirty="0" err="1"/>
              <a:t>python</a:t>
            </a:r>
            <a:r>
              <a:rPr lang="es-MX" dirty="0"/>
              <a:t> IDLE</a:t>
            </a:r>
          </a:p>
          <a:p>
            <a:r>
              <a:rPr lang="es-MX" dirty="0"/>
              <a:t>Una vez dentro, hacer </a:t>
            </a:r>
          </a:p>
          <a:p>
            <a:pPr lvl="1"/>
            <a:r>
              <a:rPr lang="es-MX" dirty="0"/>
              <a:t>&gt;&gt;</a:t>
            </a:r>
            <a:r>
              <a:rPr lang="es-MX" dirty="0" err="1"/>
              <a:t>import</a:t>
            </a:r>
            <a:r>
              <a:rPr lang="es-MX" dirty="0"/>
              <a:t> </a:t>
            </a:r>
            <a:r>
              <a:rPr lang="es-MX" dirty="0" err="1"/>
              <a:t>nltk</a:t>
            </a:r>
            <a:endParaRPr lang="es-MX" dirty="0"/>
          </a:p>
          <a:p>
            <a:pPr lvl="1"/>
            <a:r>
              <a:rPr lang="es-MX" dirty="0"/>
              <a:t>&gt;&gt;</a:t>
            </a:r>
            <a:r>
              <a:rPr lang="es-MX" dirty="0" err="1"/>
              <a:t>nltk.download</a:t>
            </a:r>
            <a:r>
              <a:rPr lang="es-MX" dirty="0"/>
              <a:t>()</a:t>
            </a:r>
          </a:p>
          <a:p>
            <a:r>
              <a:rPr lang="es-MX" dirty="0"/>
              <a:t>Seleccionar </a:t>
            </a:r>
            <a:r>
              <a:rPr lang="es-MX" dirty="0" err="1"/>
              <a:t>all</a:t>
            </a:r>
            <a:r>
              <a:rPr lang="es-MX" dirty="0"/>
              <a:t> y </a:t>
            </a:r>
            <a:r>
              <a:rPr lang="es-MX" dirty="0" err="1"/>
              <a:t>download</a:t>
            </a:r>
            <a:endParaRPr lang="es-ES" dirty="0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2222" y="1071546"/>
            <a:ext cx="6481778" cy="5629292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9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s-ES" dirty="0"/>
              <a:t>Distribución de frecuencia condicional</a:t>
            </a:r>
            <a:endParaRPr dirty="0"/>
          </a:p>
        </p:txBody>
      </p:sp>
      <p:sp>
        <p:nvSpPr>
          <p:cNvPr id="143" name="Google Shape;143;p9"/>
          <p:cNvSpPr txBox="1">
            <a:spLocks noGrp="1"/>
          </p:cNvSpPr>
          <p:nvPr>
            <p:ph type="body" idx="1"/>
          </p:nvPr>
        </p:nvSpPr>
        <p:spPr>
          <a:xfrm>
            <a:off x="500034" y="1142985"/>
            <a:ext cx="8229600" cy="785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s-ES" sz="2000"/>
              <a:t>Mientras FreqDist() toma una lista simple como entrada, ConditionalFreqDist() emplea como fuente una lista de pares</a:t>
            </a:r>
            <a:endParaRPr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342900" lvl="0" indent="-342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34290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</p:txBody>
      </p:sp>
      <p:sp>
        <p:nvSpPr>
          <p:cNvPr id="144" name="Google Shape;144;p9"/>
          <p:cNvSpPr txBox="1"/>
          <p:nvPr/>
        </p:nvSpPr>
        <p:spPr>
          <a:xfrm>
            <a:off x="318771" y="1808191"/>
            <a:ext cx="8501122" cy="5016758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from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nltk.corpus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import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brown</a:t>
            </a:r>
            <a:endParaRPr sz="1600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genre_word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= [(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genre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word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genre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in ['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news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', 'romance']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word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in 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brown.words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categories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=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genre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)]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ES" sz="1600" b="1" dirty="0" err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genre_word</a:t>
            </a:r>
            <a:r>
              <a:rPr lang="es-ES" sz="1600" b="1" dirty="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[:5]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[('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news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', 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The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'), ('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news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', 'Fulton'), ('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news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', 'County'), ('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news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', 'Grand'), ('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news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', 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Jury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')]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ES" sz="1600" b="1" dirty="0" err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genre_word</a:t>
            </a:r>
            <a:r>
              <a:rPr lang="es-ES" sz="1600" b="1" dirty="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[-5:]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[('romance', "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I'm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"), ('romance', 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afraid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'), ('romance', 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not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'), ('romance', "''"), ('romance', '.')]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ES" sz="1600" b="1" dirty="0" err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cfd</a:t>
            </a:r>
            <a:r>
              <a:rPr lang="es-ES" sz="1600" b="1" dirty="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 = </a:t>
            </a:r>
            <a:r>
              <a:rPr lang="es-ES" sz="1600" b="1" dirty="0" err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nltk.ConditionalFreqDist</a:t>
            </a:r>
            <a:r>
              <a:rPr lang="es-ES" sz="1600" b="1" dirty="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s-ES" sz="1600" b="1" dirty="0" err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genre_word</a:t>
            </a:r>
            <a:r>
              <a:rPr lang="es-ES" sz="1600" b="1" dirty="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ES" sz="1600" b="1" dirty="0" err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cfd.conditions</a:t>
            </a:r>
            <a:r>
              <a:rPr lang="es-ES" sz="1600" b="1" dirty="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()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['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news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', 'romance']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ES" sz="1600" b="1" dirty="0" err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cfd</a:t>
            </a:r>
            <a:r>
              <a:rPr lang="es-ES" sz="1600" b="1" dirty="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['romance']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FreqDist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({',': 3899, '.': 3736, 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the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': 2758, 'and': 1776, 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to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': 1502, 'a': 1335, 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of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': 1186, '``': 1045, "''": 1044, 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was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': 993, ...})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&gt;&gt;&gt; </a:t>
            </a:r>
            <a:r>
              <a:rPr lang="es-ES" sz="1600" b="1" dirty="0" err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cfd</a:t>
            </a:r>
            <a:r>
              <a:rPr lang="es-ES" sz="1600" b="1" dirty="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['romance'].</a:t>
            </a:r>
            <a:r>
              <a:rPr lang="es-ES" sz="1600" b="1" dirty="0" err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most_common</a:t>
            </a:r>
            <a:r>
              <a:rPr lang="es-ES" sz="1600" b="1" dirty="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(20)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[(',', 3899), ('.', 3736), ('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the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', 2758), ('and', 1776), ('</a:t>
            </a:r>
            <a:r>
              <a:rPr lang="es-ES" sz="1600" dirty="0" err="1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to</a:t>
            </a:r>
            <a:r>
              <a:rPr lang="es-ES" sz="1600" dirty="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', 1502), ('a', </a:t>
            </a:r>
            <a:endParaRPr sz="1600" dirty="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10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17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s-ES" dirty="0"/>
              <a:t>Distribución de frecuencia condicional</a:t>
            </a:r>
            <a:endParaRPr dirty="0"/>
          </a:p>
        </p:txBody>
      </p:sp>
      <p:sp>
        <p:nvSpPr>
          <p:cNvPr id="150" name="Google Shape;150;p10"/>
          <p:cNvSpPr txBox="1">
            <a:spLocks noGrp="1"/>
          </p:cNvSpPr>
          <p:nvPr>
            <p:ph type="body" idx="1"/>
          </p:nvPr>
        </p:nvSpPr>
        <p:spPr>
          <a:xfrm>
            <a:off x="285720" y="1428736"/>
            <a:ext cx="8643998" cy="1357322"/>
          </a:xfrm>
          <a:prstGeom prst="rect">
            <a:avLst/>
          </a:prstGeom>
          <a:gradFill>
            <a:gsLst>
              <a:gs pos="0">
                <a:srgbClr val="FFA09D"/>
              </a:gs>
              <a:gs pos="35000">
                <a:srgbClr val="FFBCBC"/>
              </a:gs>
              <a:gs pos="100000">
                <a:srgbClr val="FFE2E2"/>
              </a:gs>
            </a:gsLst>
            <a:lin ang="16200000" scaled="0"/>
          </a:gradFill>
          <a:ln w="9525" cap="flat" cmpd="sng">
            <a:solidFill>
              <a:srgbClr val="BD4B48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rmAutofit fontScale="62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Tabular y graficación</a:t>
            </a:r>
            <a:endParaRPr/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 necesario descargar </a:t>
            </a:r>
            <a:r>
              <a:rPr lang="es-ES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https://github.com/nltk/nltk/blob/develop/nltk/probability.py</a:t>
            </a: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cambiar por script en instalación de nltk y python: </a:t>
            </a:r>
            <a:r>
              <a:rPr lang="es-ES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C:\Users\Gualo\AppData\Local\Programs\Python\Python37-32\Lib\site-packages\nltk</a:t>
            </a:r>
            <a:endParaRPr/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Variar </a:t>
            </a:r>
            <a:r>
              <a:rPr lang="es-E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keywords</a:t>
            </a: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graficar vs </a:t>
            </a:r>
            <a:r>
              <a:rPr lang="es-ES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stopwords</a:t>
            </a: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observar gráficas y aportación de significado</a:t>
            </a:r>
            <a:endParaRPr/>
          </a:p>
        </p:txBody>
      </p:sp>
      <p:sp>
        <p:nvSpPr>
          <p:cNvPr id="151" name="Google Shape;151;p10"/>
          <p:cNvSpPr txBox="1"/>
          <p:nvPr/>
        </p:nvSpPr>
        <p:spPr>
          <a:xfrm>
            <a:off x="357158" y="3000372"/>
            <a:ext cx="8429684" cy="3693319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 nltk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nltk.corpus import brown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categorias=brown.categories()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dist = nltk.ConditionalFreqDist(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(genre, word)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for genre in categorias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for word in brown.words(categories=genre))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#dist.plot() #imprimiría todas las categorías y palabras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#pero, si son muchos, congela proceso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dist.tabulate(conditions=categorias, samples=["God","love","the","news","funny"])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dist.plot(conditions=categorias, samples=["God","love","the","news","funny"])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1">
              <a:solidFill>
                <a:srgbClr val="C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2" name="Google Shape;152;p1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929322" y="2857496"/>
            <a:ext cx="3057525" cy="2600325"/>
          </a:xfrm>
          <a:prstGeom prst="rect">
            <a:avLst/>
          </a:prstGeom>
          <a:noFill/>
          <a:ln w="28575" cap="flat" cmpd="sng">
            <a:solidFill>
              <a:srgbClr val="00B0F0"/>
            </a:solidFill>
            <a:prstDash val="solid"/>
            <a:miter lim="800000"/>
            <a:headEnd type="none" w="sm" len="sm"/>
            <a:tailEnd type="none" w="sm" len="sm"/>
          </a:ln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8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 dirty="0"/>
              <a:t>Lista de palabras: </a:t>
            </a:r>
            <a:r>
              <a:rPr lang="es-ES" dirty="0" err="1"/>
              <a:t>wordList</a:t>
            </a:r>
            <a:endParaRPr dirty="0"/>
          </a:p>
        </p:txBody>
      </p:sp>
      <p:sp>
        <p:nvSpPr>
          <p:cNvPr id="158" name="Google Shape;158;p11"/>
          <p:cNvSpPr txBox="1">
            <a:spLocks noGrp="1"/>
          </p:cNvSpPr>
          <p:nvPr>
            <p:ph type="body" idx="1"/>
          </p:nvPr>
        </p:nvSpPr>
        <p:spPr>
          <a:xfrm>
            <a:off x="357158" y="1571612"/>
            <a:ext cx="8229600" cy="6143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/>
              <a:t>Determinación de palabras inusuales en inglés</a:t>
            </a:r>
            <a:endParaRPr/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/>
              <a:t>Véase carpeta words de nltk_data</a:t>
            </a:r>
            <a:endParaRPr/>
          </a:p>
        </p:txBody>
      </p:sp>
      <p:sp>
        <p:nvSpPr>
          <p:cNvPr id="159" name="Google Shape;159;p11"/>
          <p:cNvSpPr txBox="1"/>
          <p:nvPr/>
        </p:nvSpPr>
        <p:spPr>
          <a:xfrm>
            <a:off x="214283" y="2357430"/>
            <a:ext cx="8786874" cy="3323987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import nltk.corpus ###06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def inusuales(texto):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diccionario = set(w.lower() for w in texto if w.isalpha())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vocabularioIngles = set(w.lower() for w in nltk.corpus.words.words())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raras = diccionario - vocabularioIngles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return sorted(raras)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rarasLibro=inusuales(nltk.corpus.gutenberg.words('austen-sense.txt'))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print("Hay ",len(rarasLibro)," raras en el Libro, las primeras 50 son:\n",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rarasLibro[:50] 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rarasChat=inusuales(</a:t>
            </a:r>
            <a:r>
              <a:rPr lang="es-ES" sz="1400" b="1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nltk.corpus.nps_chat.words()</a:t>
            </a:r>
            <a:r>
              <a:rPr lang="es-E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print("Hay ",len(rarasChat)," raras en el chat, las primeras 50 son:\n",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rarasChat[:50] )</a:t>
            </a:r>
            <a:endParaRPr sz="1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806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 dirty="0"/>
              <a:t>Lista de palabras en Español</a:t>
            </a:r>
            <a:endParaRPr dirty="0"/>
          </a:p>
        </p:txBody>
      </p:sp>
      <p:sp>
        <p:nvSpPr>
          <p:cNvPr id="165" name="Google Shape;165;p12"/>
          <p:cNvSpPr txBox="1">
            <a:spLocks noGrp="1"/>
          </p:cNvSpPr>
          <p:nvPr>
            <p:ph type="body" idx="1"/>
          </p:nvPr>
        </p:nvSpPr>
        <p:spPr>
          <a:xfrm>
            <a:off x="285720" y="1214422"/>
            <a:ext cx="8715436" cy="5429288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rmAutofit fontScale="700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Recuperar palabras de corpus</a:t>
            </a:r>
            <a:endParaRPr/>
          </a:p>
          <a:p>
            <a:pPr marL="742950" lvl="1" indent="-285750" algn="l" rtl="0"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import nltk.corpus</a:t>
            </a:r>
            <a:endParaRPr/>
          </a:p>
          <a:p>
            <a:pPr marL="742950" lvl="1" indent="-285750" algn="l" rtl="0"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ps=nltk.corpus.cess_esp.words()</a:t>
            </a:r>
            <a:endParaRPr/>
          </a:p>
          <a:p>
            <a:pPr marL="742950" lvl="1" indent="-285750" algn="l" rtl="0"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ps[:100]</a:t>
            </a:r>
            <a:endParaRPr/>
          </a:p>
          <a:p>
            <a:pPr marL="1143000" lvl="2" indent="-228600" algn="l" rtl="0">
              <a:spcBef>
                <a:spcPts val="26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['El', 'grupo', 'estatal', 'Electricité_de_France', ...]</a:t>
            </a:r>
            <a:endParaRPr/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Longitud de palabras, hay repetidas, con acentos no españoles, con números, etc., y su conjunto</a:t>
            </a:r>
            <a:endParaRPr/>
          </a:p>
          <a:p>
            <a:pPr marL="742950" lvl="1" indent="-285750" algn="l" rtl="0"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len(ps)              ---- &gt; 192685</a:t>
            </a:r>
            <a:endParaRPr/>
          </a:p>
          <a:p>
            <a:pPr marL="742950" lvl="1" indent="-285750" algn="l" rtl="0"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sps=set(ps)</a:t>
            </a:r>
            <a:endParaRPr/>
          </a:p>
          <a:p>
            <a:pPr marL="742950" lvl="1" indent="-285750" algn="l" rtl="0"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len(sps)           ----- &gt; 25464</a:t>
            </a:r>
            <a:endParaRPr/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Verificar que función alpha considera acentos</a:t>
            </a:r>
            <a:endParaRPr/>
          </a:p>
          <a:p>
            <a:pPr marL="742950" lvl="1" indent="-285750" algn="l" rtl="0"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"cárcel".isalpha()            ---- &gt; True</a:t>
            </a:r>
            <a:endParaRPr/>
          </a:p>
          <a:p>
            <a:pPr marL="742950" lvl="1" indent="-285750" algn="l" rtl="0"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"cárcel5".isalpha()          ---- &gt; False</a:t>
            </a:r>
            <a:endParaRPr/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Quitar palabras no alfabéticas, medir lista y conjunto</a:t>
            </a:r>
            <a:endParaRPr/>
          </a:p>
          <a:p>
            <a:pPr marL="742950" lvl="1" indent="-285750" algn="l" rtl="0"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ps3=[w.lower() for w in ps if w.isalpha()]</a:t>
            </a:r>
            <a:endParaRPr/>
          </a:p>
          <a:p>
            <a:pPr marL="742950" lvl="1" indent="-285750" algn="l" rtl="0"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len(ps3)               ----&gt;  155978</a:t>
            </a:r>
            <a:endParaRPr/>
          </a:p>
          <a:p>
            <a:pPr marL="742950" lvl="1" indent="-285750" algn="l" rtl="0"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sps2=set(ps3)</a:t>
            </a:r>
            <a:endParaRPr/>
          </a:p>
          <a:p>
            <a:pPr marL="742950" lvl="1" indent="-285750" algn="l" rtl="0"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len(sps2)             -----&gt;   19968</a:t>
            </a:r>
            <a:endParaRPr/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Observar palabras no alfabéticas</a:t>
            </a:r>
            <a:endParaRPr/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psBasura=[w.lower() for w in ps if not w.isalpha()]</a:t>
            </a:r>
            <a:endParaRPr/>
          </a:p>
          <a:p>
            <a:pPr marL="342900" lvl="0" indent="-342900" algn="l" rtl="0">
              <a:spcBef>
                <a:spcPts val="35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psBasura[:40]</a:t>
            </a:r>
            <a:endParaRPr/>
          </a:p>
          <a:p>
            <a:pPr marL="742950" lvl="1" indent="-285750" algn="l" rtl="0">
              <a:spcBef>
                <a:spcPts val="30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['electricité_de_france', '-fpa-', '-fpt-', ',', ',', '51_por_ciento', 'electricidad_águila_de_altamira‘,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3"/>
          <p:cNvSpPr txBox="1">
            <a:spLocks noGrp="1"/>
          </p:cNvSpPr>
          <p:nvPr>
            <p:ph type="title"/>
          </p:nvPr>
        </p:nvSpPr>
        <p:spPr>
          <a:xfrm>
            <a:off x="-1" y="3002"/>
            <a:ext cx="9143999" cy="752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 dirty="0"/>
              <a:t>Análisis de la mañanera</a:t>
            </a:r>
            <a:endParaRPr dirty="0"/>
          </a:p>
        </p:txBody>
      </p:sp>
      <p:sp>
        <p:nvSpPr>
          <p:cNvPr id="171" name="Google Shape;171;p13"/>
          <p:cNvSpPr txBox="1"/>
          <p:nvPr/>
        </p:nvSpPr>
        <p:spPr>
          <a:xfrm>
            <a:off x="0" y="1357298"/>
            <a:ext cx="9144000" cy="2970044"/>
          </a:xfrm>
          <a:prstGeom prst="rect">
            <a:avLst/>
          </a:prstGeom>
          <a:solidFill>
            <a:schemeClr val="lt1"/>
          </a:solidFill>
          <a:ln w="25400" cap="flat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import nltk.corpus</a:t>
            </a:r>
            <a:endParaRPr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def inusuales(texto):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diccionarioTxt    = set(w.lower() for w in texto if w.isalpha())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vocabEspRaw = set(nltk.corpus.cess_esp.words())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vocabEsp    = set(w.lower() for w in vocabEspRaw if w.isalpha())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raras = diccionarioTxt - vocabEsp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return sorted(raras)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textoManyanero =nltk.corpus.gutenberg.words('manyanera16jul19.txt');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rarasMan =inusuales(textoManyanero)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print("Hay ",len(rarasMan),“ raras en la mañanera, las primeras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7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50 son:\n“, rarasMan[:50] )</a:t>
            </a:r>
            <a:endParaRPr sz="17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72" name="Google Shape;172;p13"/>
          <p:cNvSpPr txBox="1"/>
          <p:nvPr/>
        </p:nvSpPr>
        <p:spPr>
          <a:xfrm>
            <a:off x="500034" y="4929198"/>
            <a:ext cx="7615262" cy="1785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s-E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Verificar en IDLE</a:t>
            </a: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s-E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vocabEspRaw = set(nltk.corpus.cess_esp.words())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s-E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vocabEsp    = set(w.lower() for w in vocabEspRaw if w.isalpha()  )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s-E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"antier" in vocabEsp   --- &gt;False</a:t>
            </a:r>
            <a:endParaRPr/>
          </a:p>
          <a:p>
            <a:pPr marL="742950" marR="0" lvl="1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</a:pPr>
            <a:r>
              <a:rPr lang="es-E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"anteayer" in vocabEsp ---- &gt;True</a:t>
            </a: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3"/>
          <p:cNvSpPr txBox="1">
            <a:spLocks noGrp="1"/>
          </p:cNvSpPr>
          <p:nvPr>
            <p:ph type="body" idx="1"/>
          </p:nvPr>
        </p:nvSpPr>
        <p:spPr>
          <a:xfrm>
            <a:off x="5857884" y="1071546"/>
            <a:ext cx="2786082" cy="500066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Computar raras</a:t>
            </a: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  <a:p>
            <a: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4"/>
          <p:cNvSpPr txBox="1">
            <a:spLocks noGrp="1"/>
          </p:cNvSpPr>
          <p:nvPr>
            <p:ph type="title"/>
          </p:nvPr>
        </p:nvSpPr>
        <p:spPr>
          <a:xfrm>
            <a:off x="0" y="-15820"/>
            <a:ext cx="9144000" cy="779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 dirty="0"/>
              <a:t>Palabras huecas: </a:t>
            </a:r>
            <a:r>
              <a:rPr lang="es-ES" dirty="0" err="1"/>
              <a:t>stopwords</a:t>
            </a:r>
            <a:endParaRPr dirty="0"/>
          </a:p>
        </p:txBody>
      </p:sp>
      <p:sp>
        <p:nvSpPr>
          <p:cNvPr id="179" name="Google Shape;179;p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686319"/>
          </a:xfrm>
          <a:prstGeom prst="rect">
            <a:avLst/>
          </a:prstGeom>
          <a:gradFill>
            <a:gsLst>
              <a:gs pos="0">
                <a:srgbClr val="FFBB82"/>
              </a:gs>
              <a:gs pos="35000">
                <a:srgbClr val="FFCFA8"/>
              </a:gs>
              <a:gs pos="100000">
                <a:srgbClr val="FFEBD9"/>
              </a:gs>
            </a:gsLst>
            <a:lin ang="16200000" scaled="0"/>
          </a:gradFill>
          <a:ln w="9525" cap="flat" cmpd="sng">
            <a:solidFill>
              <a:srgbClr val="F5913F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pasa con los artículos, preposiciones, pronombres…</a:t>
            </a:r>
            <a:endParaRPr/>
          </a:p>
          <a:p>
            <a:pPr marL="742950" lvl="1" indent="-285750" algn="l" rtl="0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vocabEspRaw = set(nltk.corpus.cess_esp.words())</a:t>
            </a:r>
            <a:endParaRPr/>
          </a:p>
          <a:p>
            <a:pPr marL="742950" lvl="1" indent="-285750" algn="l" rtl="0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vocabEsp    = set(w.lower() for w in vocabEspRaw if w.isalpha()  )</a:t>
            </a:r>
            <a:endParaRPr/>
          </a:p>
          <a:p>
            <a:pPr marL="742950" lvl="1" indent="-285750" algn="l" rtl="0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"la" in vocabEsp</a:t>
            </a:r>
            <a:endParaRPr/>
          </a:p>
          <a:p>
            <a:pPr marL="742950" lvl="1" indent="-285750" algn="l" rtl="0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True</a:t>
            </a:r>
            <a:endParaRPr/>
          </a:p>
          <a:p>
            <a:pPr marL="342900" lvl="0" indent="-342900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Recuperar stopwords</a:t>
            </a:r>
            <a:endParaRPr/>
          </a:p>
          <a:p>
            <a:pPr marL="742950" lvl="1" indent="-285750" algn="l" rtl="0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from nltk.corpus import stopwords</a:t>
            </a:r>
            <a:endParaRPr/>
          </a:p>
          <a:p>
            <a:pPr marL="742950" lvl="1" indent="-285750" algn="l" rtl="0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sw=stopwords.words('english')</a:t>
            </a:r>
            <a:endParaRPr/>
          </a:p>
          <a:p>
            <a:pPr marL="742950" lvl="1" indent="-285750" algn="l" rtl="0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sw[:10]</a:t>
            </a:r>
            <a:endParaRPr/>
          </a:p>
          <a:p>
            <a:pPr marL="742950" lvl="1" indent="-285750" algn="l" rtl="0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['i', 'me', 'my', 'myself', 'we', 'our', 'ours', 'ourselves', 'you', "you're"]</a:t>
            </a:r>
            <a:endParaRPr/>
          </a:p>
          <a:p>
            <a:pPr marL="342900" lvl="0" indent="-342900" algn="l" rtl="0">
              <a:spcBef>
                <a:spcPts val="44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español</a:t>
            </a:r>
            <a:endParaRPr/>
          </a:p>
          <a:p>
            <a:pPr marL="742950" lvl="1" indent="-285750" algn="l" rtl="0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sws=stopwords.words('spanish')</a:t>
            </a:r>
            <a:endParaRPr/>
          </a:p>
          <a:p>
            <a:pPr marL="742950" lvl="1" indent="-285750" algn="l" rtl="0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sws[:10]</a:t>
            </a:r>
            <a:endParaRPr/>
          </a:p>
          <a:p>
            <a:pPr marL="742950" lvl="1" indent="-285750" algn="l" rtl="0">
              <a:spcBef>
                <a:spcPts val="3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['de', 'la', 'que', 'el', 'en', 'y', 'a', 'los', 'del', 'se']</a:t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5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768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 dirty="0"/>
              <a:t>Quitar </a:t>
            </a:r>
            <a:r>
              <a:rPr lang="es-ES" dirty="0" err="1"/>
              <a:t>stopwords</a:t>
            </a:r>
            <a:endParaRPr dirty="0"/>
          </a:p>
        </p:txBody>
      </p:sp>
      <p:sp>
        <p:nvSpPr>
          <p:cNvPr id="185" name="Google Shape;185;p15"/>
          <p:cNvSpPr txBox="1">
            <a:spLocks noGrp="1"/>
          </p:cNvSpPr>
          <p:nvPr>
            <p:ph type="body" idx="1"/>
          </p:nvPr>
        </p:nvSpPr>
        <p:spPr>
          <a:xfrm>
            <a:off x="214282" y="1600200"/>
            <a:ext cx="8715436" cy="4525963"/>
          </a:xfrm>
          <a:prstGeom prst="rect">
            <a:avLst/>
          </a:prstGeom>
          <a:gradFill>
            <a:gsLst>
              <a:gs pos="0">
                <a:srgbClr val="9BE9FF"/>
              </a:gs>
              <a:gs pos="35000">
                <a:srgbClr val="B8F1FF"/>
              </a:gs>
              <a:gs pos="100000">
                <a:srgbClr val="E2FBFF"/>
              </a:gs>
            </a:gsLst>
            <a:lin ang="16200000" scaled="0"/>
          </a:gradFill>
          <a:ln w="9525" cap="flat" cmpd="sng">
            <a:solidFill>
              <a:srgbClr val="45A9C4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Probar en IDLE</a:t>
            </a:r>
            <a:endParaRPr/>
          </a:p>
          <a:p>
            <a:pPr marL="742950" lvl="1" indent="-285750" algn="l" rtl="0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from nltk.corpus import stopwords</a:t>
            </a:r>
            <a:endParaRPr/>
          </a:p>
          <a:p>
            <a:pPr marL="742950" lvl="1" indent="-285750" algn="l" rtl="0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s=["amor","la","el","odio","323"]</a:t>
            </a:r>
            <a:endParaRPr/>
          </a:p>
          <a:p>
            <a:pPr marL="742950" lvl="1" indent="-285750" algn="l" rtl="0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sw = stopwords.words('spanish')</a:t>
            </a:r>
            <a:endParaRPr/>
          </a:p>
          <a:p>
            <a:pPr marL="742950" lvl="1" indent="-285750" algn="l" rtl="0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textoSinSw= set(w.lower() for w in s if w.isalpha())</a:t>
            </a:r>
            <a:endParaRPr/>
          </a:p>
          <a:p>
            <a:pPr marL="742950" lvl="1" indent="-285750" algn="l" rtl="0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textoSinSw</a:t>
            </a:r>
            <a:endParaRPr/>
          </a:p>
          <a:p>
            <a:pPr marL="1143000" lvl="2" indent="-22860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{'amor', 'la', 'odio', 'el'}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Quitar stopwords</a:t>
            </a:r>
            <a:endParaRPr/>
          </a:p>
          <a:p>
            <a:pPr marL="742950" lvl="1" indent="-285750" algn="l" rtl="0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diccSinSw    = set(w for w in textoSinSw if w not in sw)</a:t>
            </a:r>
            <a:endParaRPr/>
          </a:p>
          <a:p>
            <a:pPr marL="742950" lvl="1" indent="-285750" algn="l" rtl="0">
              <a:spcBef>
                <a:spcPts val="518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&gt;&gt;&gt; diccSinSw</a:t>
            </a:r>
            <a:endParaRPr/>
          </a:p>
          <a:p>
            <a:pPr marL="1143000" lvl="2" indent="-228600" algn="l" rtl="0">
              <a:spcBef>
                <a:spcPts val="4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{'amor', 'odio'}</a:t>
            </a:r>
            <a:endParaRPr/>
          </a:p>
          <a:p>
            <a:pPr marL="342900" lvl="0" indent="-342900" algn="l" rtl="0">
              <a:spcBef>
                <a:spcPts val="592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6"/>
          <p:cNvSpPr txBox="1">
            <a:spLocks noGrp="1"/>
          </p:cNvSpPr>
          <p:nvPr>
            <p:ph type="title"/>
          </p:nvPr>
        </p:nvSpPr>
        <p:spPr>
          <a:xfrm>
            <a:off x="0" y="16451"/>
            <a:ext cx="9144000" cy="693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s-ES" dirty="0"/>
              <a:t>Procesar la mañanera sin </a:t>
            </a:r>
            <a:r>
              <a:rPr lang="es-ES" dirty="0" err="1"/>
              <a:t>stopwords</a:t>
            </a:r>
            <a:endParaRPr dirty="0"/>
          </a:p>
        </p:txBody>
      </p:sp>
      <p:sp>
        <p:nvSpPr>
          <p:cNvPr id="191" name="Google Shape;191;p16"/>
          <p:cNvSpPr txBox="1"/>
          <p:nvPr/>
        </p:nvSpPr>
        <p:spPr>
          <a:xfrm>
            <a:off x="428596" y="1285860"/>
            <a:ext cx="8358246" cy="5078313"/>
          </a:xfrm>
          <a:prstGeom prst="rect">
            <a:avLst/>
          </a:prstGeom>
          <a:gradFill>
            <a:gsLst>
              <a:gs pos="0">
                <a:srgbClr val="DAFEA4"/>
              </a:gs>
              <a:gs pos="35000">
                <a:srgbClr val="E3FEBF"/>
              </a:gs>
              <a:gs pos="100000">
                <a:srgbClr val="F4FEE6"/>
              </a:gs>
            </a:gsLst>
            <a:lin ang="16200000" scaled="0"/>
          </a:gradFill>
          <a:ln w="9525" cap="flat" cmpd="sng">
            <a:solidFill>
              <a:srgbClr val="97B853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import nltk.corpus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nltk.corpus import stopwords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 inusuales(texto):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sw = stopwords.words('spanish')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diccTxtConSw = set(w.lower() for w in texto if w.isalpha())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diccSinSw    = set(w for w in diccTxtConSw if w not in sw)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vocabEspRaw  = set(nltk.corpus.cess_esp.words())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vocabEspConSw  = set(w.lower() for w in vocabEspRaw if w.isalpha()  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vocabEspSinSw  = set(w for w in vocabEspConSw if w not in sw)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raras = diccSinSw - vocabEspSinSw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return sorted(raras)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textoManyanero = nltk.corpus.gutenberg.words('manyanera16jul19.txt');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rarasMan =inusuales(textoManyanero)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print("Hay ",len(rarasMan)," raras en la mañanera, las primeras 50 son:\n",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rarasMan[:50] 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17"/>
          <p:cNvSpPr txBox="1">
            <a:spLocks noGrp="1"/>
          </p:cNvSpPr>
          <p:nvPr>
            <p:ph type="title"/>
          </p:nvPr>
        </p:nvSpPr>
        <p:spPr>
          <a:xfrm>
            <a:off x="0" y="5695"/>
            <a:ext cx="9144000" cy="758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s-ES" dirty="0" err="1"/>
              <a:t>Wordnet</a:t>
            </a:r>
            <a:endParaRPr dirty="0"/>
          </a:p>
        </p:txBody>
      </p:sp>
      <p:sp>
        <p:nvSpPr>
          <p:cNvPr id="197" name="Google Shape;197;p17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1114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s-ES"/>
              <a:t>WordNet is a semantically-oriented dictionary of English, similar to a traditional thesaurus but with a richer structure. NLTK includes the English WordNet, with 155,287 words and 117,659 synonym sets.</a:t>
            </a:r>
            <a:endParaRPr/>
          </a:p>
        </p:txBody>
      </p:sp>
      <p:pic>
        <p:nvPicPr>
          <p:cNvPr id="198" name="Google Shape;198;p17" descr="../images/wordnet-hierarchy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5786" y="2643182"/>
            <a:ext cx="7368319" cy="40005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941736"/>
          </a:xfrm>
        </p:spPr>
        <p:txBody>
          <a:bodyPr/>
          <a:lstStyle/>
          <a:p>
            <a:pPr algn="ctr"/>
            <a:r>
              <a:rPr lang="es-MX" dirty="0"/>
              <a:t>Acceso a recursos de la web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0170" y="1600200"/>
            <a:ext cx="8929718" cy="468632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s-MX" b="1" dirty="0">
                <a:solidFill>
                  <a:srgbClr val="0070C0"/>
                </a:solidFill>
              </a:rPr>
              <a:t>Acceder a libro</a:t>
            </a:r>
            <a:endParaRPr lang="es-ES" b="1" dirty="0">
              <a:solidFill>
                <a:srgbClr val="0070C0"/>
              </a:solidFill>
            </a:endParaRPr>
          </a:p>
          <a:p>
            <a:pPr lvl="1"/>
            <a:r>
              <a:rPr lang="es-ES" dirty="0"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from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urllib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import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request</a:t>
            </a:r>
            <a:endParaRPr lang="es-ES" dirty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s-ES" dirty="0"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url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 = "http://www.gutenberg.org/cache/epub/45438/pg45438.txt"</a:t>
            </a:r>
          </a:p>
          <a:p>
            <a:pPr lvl="1"/>
            <a:r>
              <a:rPr lang="es-ES" dirty="0">
                <a:latin typeface="Courier New" pitchFamily="49" charset="0"/>
                <a:cs typeface="Courier New" pitchFamily="49" charset="0"/>
              </a:rPr>
              <a:t>&gt;&gt;&gt; response= 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request.urlopen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url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1"/>
            <a:r>
              <a:rPr lang="es-ES" dirty="0"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raw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response.read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().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decode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('utf8')</a:t>
            </a:r>
          </a:p>
          <a:p>
            <a:pPr lvl="1"/>
            <a:r>
              <a:rPr lang="es-ES" dirty="0"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type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raw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s-ES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 '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'&gt;</a:t>
            </a:r>
          </a:p>
          <a:p>
            <a:pPr lvl="1"/>
            <a:r>
              <a:rPr lang="es-ES" dirty="0"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raw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2"/>
            <a:r>
              <a:rPr lang="es-ES" dirty="0">
                <a:latin typeface="Courier New" pitchFamily="49" charset="0"/>
                <a:cs typeface="Courier New" pitchFamily="49" charset="0"/>
              </a:rPr>
              <a:t>541569</a:t>
            </a:r>
          </a:p>
          <a:p>
            <a:pPr lvl="1"/>
            <a:r>
              <a:rPr lang="es-ES" dirty="0"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raw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 [5:100]</a:t>
            </a:r>
          </a:p>
          <a:p>
            <a:pPr lvl="2"/>
            <a:r>
              <a:rPr lang="es-ES" dirty="0">
                <a:latin typeface="Courier New" pitchFamily="49" charset="0"/>
                <a:cs typeface="Courier New" pitchFamily="49" charset="0"/>
              </a:rPr>
              <a:t>'Project Gutenberg 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EBook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 of La isla del tesoro, 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by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 Robert Louis Stevenson\r\n\r\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nThis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eBook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is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es-ES" dirty="0">
                <a:latin typeface="Courier New" pitchFamily="49" charset="0"/>
                <a:cs typeface="Courier New" pitchFamily="49" charset="0"/>
              </a:rPr>
              <a:t> t‘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41736"/>
          </a:xfrm>
        </p:spPr>
        <p:txBody>
          <a:bodyPr/>
          <a:lstStyle/>
          <a:p>
            <a:pPr algn="ctr"/>
            <a:r>
              <a:rPr lang="es-MX" dirty="0"/>
              <a:t>Manipulación de archivos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57230"/>
          </a:xfrm>
        </p:spPr>
        <p:txBody>
          <a:bodyPr/>
          <a:lstStyle/>
          <a:p>
            <a:r>
              <a:rPr lang="es-MX" dirty="0"/>
              <a:t>Manipular archivos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571472" y="3000372"/>
            <a:ext cx="7786742" cy="3662541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("--------------------------------------------")</a:t>
            </a:r>
          </a:p>
          <a:p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archNombre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= input("Proporciona nombre de archivo: ")</a:t>
            </a:r>
          </a:p>
          <a:p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strArchivo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archNombre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("El nombre es:",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strArchivo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ES" sz="1600" dirty="0">
                <a:latin typeface="Courier New" pitchFamily="49" charset="0"/>
                <a:cs typeface="Courier New" pitchFamily="49" charset="0"/>
              </a:rPr>
              <a:t>flujo = open(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strArchivo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("El flujo es: ", flujo)</a:t>
            </a:r>
          </a:p>
          <a:p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linea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in flujo : </a:t>
            </a:r>
          </a:p>
          <a:p>
            <a:r>
              <a:rPr lang="es-E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("la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linea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es: ",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linea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E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listaPalabras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linea.split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s-E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("lista palabras de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linea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: ",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listaPalabras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s-ES" sz="16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palabra in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listaPalabras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r>
              <a:rPr lang="es-ES" sz="1600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palabra.isalpha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():</a:t>
            </a:r>
          </a:p>
          <a:p>
            <a:r>
              <a:rPr lang="es-ES" sz="1600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s-ES" sz="16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600" dirty="0">
                <a:latin typeface="Courier New" pitchFamily="49" charset="0"/>
                <a:cs typeface="Courier New" pitchFamily="49" charset="0"/>
              </a:rPr>
              <a:t>("Alfabética: ", palabra)</a:t>
            </a:r>
          </a:p>
          <a:p>
            <a:endParaRPr lang="es-ES" sz="2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5214942" y="1643050"/>
            <a:ext cx="317317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 &gt;&gt;&gt; for line in open("file.txt"): </a:t>
            </a:r>
          </a:p>
          <a:p>
            <a:r>
              <a:rPr lang="en-US" b="1" dirty="0"/>
              <a:t>... for word in </a:t>
            </a:r>
            <a:r>
              <a:rPr lang="en-US" b="1" dirty="0" err="1"/>
              <a:t>line.split</a:t>
            </a:r>
            <a:r>
              <a:rPr lang="en-US" b="1" dirty="0"/>
              <a:t>(): </a:t>
            </a:r>
          </a:p>
          <a:p>
            <a:r>
              <a:rPr lang="en-US" b="1" dirty="0"/>
              <a:t>... if </a:t>
            </a:r>
            <a:r>
              <a:rPr lang="en-US" b="1" dirty="0" err="1"/>
              <a:t>word.endswith</a:t>
            </a:r>
            <a:r>
              <a:rPr lang="en-US" b="1" dirty="0"/>
              <a:t>('</a:t>
            </a:r>
            <a:r>
              <a:rPr lang="en-US" b="1" dirty="0" err="1"/>
              <a:t>ing</a:t>
            </a:r>
            <a:r>
              <a:rPr lang="en-US" b="1" dirty="0"/>
              <a:t>'): </a:t>
            </a:r>
          </a:p>
          <a:p>
            <a:r>
              <a:rPr lang="en-US" b="1" dirty="0"/>
              <a:t>... print(word)</a:t>
            </a:r>
            <a:endParaRPr lang="es-E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53035"/>
          </a:xfrm>
        </p:spPr>
        <p:txBody>
          <a:bodyPr/>
          <a:lstStyle/>
          <a:p>
            <a:pPr algn="ctr"/>
            <a:r>
              <a:rPr lang="es-MX" dirty="0" err="1"/>
              <a:t>Tokenization</a:t>
            </a:r>
            <a:r>
              <a:rPr lang="es-MX" dirty="0"/>
              <a:t> y conversión a </a:t>
            </a:r>
            <a:r>
              <a:rPr lang="es-MX" dirty="0" err="1"/>
              <a:t>Text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928670"/>
            <a:ext cx="8229600" cy="571504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s-MX" sz="2800" dirty="0" err="1"/>
              <a:t>Tokenizar</a:t>
            </a:r>
            <a:r>
              <a:rPr lang="es-MX" sz="2800" dirty="0"/>
              <a:t> implica descomponer un texto en palabras y signos de puntuación</a:t>
            </a:r>
            <a:endParaRPr lang="es-ES" sz="2800" dirty="0"/>
          </a:p>
          <a:p>
            <a:pPr lvl="1">
              <a:spcBef>
                <a:spcPts val="0"/>
              </a:spcBef>
            </a:pPr>
            <a:r>
              <a:rPr lang="es-ES" sz="2400" dirty="0"/>
              <a:t>&gt;&gt;&gt; </a:t>
            </a:r>
            <a:r>
              <a:rPr lang="es-ES" sz="2400" dirty="0" err="1"/>
              <a:t>from</a:t>
            </a:r>
            <a:r>
              <a:rPr lang="es-ES" sz="2400" dirty="0"/>
              <a:t> </a:t>
            </a:r>
            <a:r>
              <a:rPr lang="es-ES" sz="2400" dirty="0" err="1"/>
              <a:t>nltk</a:t>
            </a:r>
            <a:r>
              <a:rPr lang="es-ES" sz="2400" dirty="0"/>
              <a:t> </a:t>
            </a:r>
            <a:r>
              <a:rPr lang="es-ES" sz="2400" dirty="0" err="1"/>
              <a:t>import</a:t>
            </a:r>
            <a:r>
              <a:rPr lang="es-ES" sz="2400" dirty="0"/>
              <a:t> </a:t>
            </a:r>
            <a:r>
              <a:rPr lang="es-ES" sz="2400" dirty="0" err="1"/>
              <a:t>word_tokenize</a:t>
            </a:r>
            <a:endParaRPr lang="es-ES" sz="2400" dirty="0"/>
          </a:p>
          <a:p>
            <a:pPr lvl="1">
              <a:spcBef>
                <a:spcPts val="0"/>
              </a:spcBef>
            </a:pPr>
            <a:r>
              <a:rPr lang="es-ES" sz="2400" dirty="0"/>
              <a:t>&gt;&gt;&gt; </a:t>
            </a:r>
            <a:r>
              <a:rPr lang="es-ES" sz="2400" dirty="0" err="1"/>
              <a:t>tokens</a:t>
            </a:r>
            <a:r>
              <a:rPr lang="es-ES" sz="2400" dirty="0"/>
              <a:t> = </a:t>
            </a:r>
            <a:r>
              <a:rPr lang="es-ES" sz="2400" dirty="0" err="1"/>
              <a:t>word_tokenize</a:t>
            </a:r>
            <a:r>
              <a:rPr lang="es-ES" sz="2400" dirty="0"/>
              <a:t>(</a:t>
            </a:r>
            <a:r>
              <a:rPr lang="es-ES" sz="2400" dirty="0" err="1"/>
              <a:t>raw</a:t>
            </a:r>
            <a:r>
              <a:rPr lang="es-ES" sz="2400" dirty="0"/>
              <a:t>)</a:t>
            </a:r>
          </a:p>
          <a:p>
            <a:pPr lvl="1">
              <a:spcBef>
                <a:spcPts val="0"/>
              </a:spcBef>
            </a:pPr>
            <a:r>
              <a:rPr lang="es-ES" sz="2400" dirty="0"/>
              <a:t>&gt;&gt;&gt; </a:t>
            </a:r>
            <a:r>
              <a:rPr lang="es-ES" sz="2400" dirty="0" err="1"/>
              <a:t>type</a:t>
            </a:r>
            <a:r>
              <a:rPr lang="es-ES" sz="2400" dirty="0"/>
              <a:t>(</a:t>
            </a:r>
            <a:r>
              <a:rPr lang="es-ES" sz="2400" dirty="0" err="1"/>
              <a:t>tokens</a:t>
            </a:r>
            <a:r>
              <a:rPr lang="es-ES" sz="2400" dirty="0"/>
              <a:t>)</a:t>
            </a:r>
          </a:p>
          <a:p>
            <a:pPr lvl="2">
              <a:spcBef>
                <a:spcPts val="0"/>
              </a:spcBef>
            </a:pPr>
            <a:r>
              <a:rPr lang="es-ES" sz="1800" dirty="0"/>
              <a:t>&lt;</a:t>
            </a:r>
            <a:r>
              <a:rPr lang="es-ES" sz="1800" dirty="0" err="1"/>
              <a:t>class</a:t>
            </a:r>
            <a:r>
              <a:rPr lang="es-ES" sz="1800" dirty="0"/>
              <a:t> '</a:t>
            </a:r>
            <a:r>
              <a:rPr lang="es-ES" sz="1800" dirty="0" err="1"/>
              <a:t>list</a:t>
            </a:r>
            <a:r>
              <a:rPr lang="es-ES" sz="1800" dirty="0"/>
              <a:t>'&gt;</a:t>
            </a:r>
          </a:p>
          <a:p>
            <a:pPr lvl="1">
              <a:spcBef>
                <a:spcPts val="0"/>
              </a:spcBef>
            </a:pPr>
            <a:r>
              <a:rPr lang="es-ES" sz="2400" dirty="0"/>
              <a:t>&gt;&gt;&gt; </a:t>
            </a:r>
            <a:r>
              <a:rPr lang="es-ES" sz="2400" dirty="0" err="1"/>
              <a:t>len</a:t>
            </a:r>
            <a:r>
              <a:rPr lang="es-ES" sz="2400" dirty="0"/>
              <a:t>(</a:t>
            </a:r>
            <a:r>
              <a:rPr lang="es-ES" sz="2400" dirty="0" err="1"/>
              <a:t>tokens</a:t>
            </a:r>
            <a:r>
              <a:rPr lang="es-ES" sz="2400" dirty="0"/>
              <a:t>)</a:t>
            </a:r>
          </a:p>
          <a:p>
            <a:pPr lvl="2">
              <a:spcBef>
                <a:spcPts val="0"/>
              </a:spcBef>
            </a:pPr>
            <a:r>
              <a:rPr lang="es-ES" sz="1800" dirty="0"/>
              <a:t>107762</a:t>
            </a:r>
          </a:p>
          <a:p>
            <a:pPr lvl="1">
              <a:spcBef>
                <a:spcPts val="0"/>
              </a:spcBef>
            </a:pPr>
            <a:r>
              <a:rPr lang="es-ES" sz="2400" dirty="0"/>
              <a:t>&gt;&gt;&gt; </a:t>
            </a:r>
            <a:r>
              <a:rPr lang="es-ES" sz="2400" dirty="0" err="1"/>
              <a:t>tokens</a:t>
            </a:r>
            <a:r>
              <a:rPr lang="es-ES" sz="2400" dirty="0"/>
              <a:t>[1350:1370]</a:t>
            </a:r>
          </a:p>
          <a:p>
            <a:pPr lvl="2">
              <a:spcBef>
                <a:spcPts val="0"/>
              </a:spcBef>
            </a:pPr>
            <a:r>
              <a:rPr lang="es-ES" sz="1800" dirty="0"/>
              <a:t>['tez', 'bronceada', 'y', 'curtida', 'por', 'los', 'elementos', ',', 'con', 'su', 'grande', 'y', 'visible', 'cicatriz', '.', 'Todavía', 'lo', 'recuerdo', 'como', 'si‘]</a:t>
            </a:r>
          </a:p>
          <a:p>
            <a:pPr>
              <a:spcBef>
                <a:spcPts val="0"/>
              </a:spcBef>
            </a:pPr>
            <a:endParaRPr lang="es-ES" sz="28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41736"/>
          </a:xfrm>
        </p:spPr>
        <p:txBody>
          <a:bodyPr/>
          <a:lstStyle/>
          <a:p>
            <a:pPr algn="ctr"/>
            <a:r>
              <a:rPr lang="es-MX" dirty="0"/>
              <a:t>Quitar añadidos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1285860"/>
            <a:ext cx="8715436" cy="528641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s-MX" sz="1800" dirty="0"/>
              <a:t>Encontrar </a:t>
            </a:r>
            <a:r>
              <a:rPr lang="es-MX" sz="1800" dirty="0" err="1"/>
              <a:t>co</a:t>
            </a:r>
            <a:r>
              <a:rPr lang="es-MX" sz="1800" dirty="0"/>
              <a:t>-localizaciones (palabras compuestas)</a:t>
            </a:r>
          </a:p>
          <a:p>
            <a:pPr lvl="1">
              <a:spcBef>
                <a:spcPts val="0"/>
              </a:spcBef>
            </a:pPr>
            <a:r>
              <a:rPr lang="es-MX" sz="1800" dirty="0"/>
              <a:t>&gt;&gt;&gt; </a:t>
            </a:r>
            <a:r>
              <a:rPr lang="es-MX" sz="1800" dirty="0" err="1"/>
              <a:t>import</a:t>
            </a:r>
            <a:r>
              <a:rPr lang="es-MX" sz="1800" dirty="0"/>
              <a:t> </a:t>
            </a:r>
            <a:r>
              <a:rPr lang="es-MX" sz="1800" dirty="0" err="1"/>
              <a:t>nltk</a:t>
            </a:r>
            <a:endParaRPr lang="es-MX" sz="1800" dirty="0"/>
          </a:p>
          <a:p>
            <a:pPr lvl="1">
              <a:spcBef>
                <a:spcPts val="0"/>
              </a:spcBef>
            </a:pPr>
            <a:r>
              <a:rPr lang="es-MX" sz="1800" dirty="0"/>
              <a:t>&gt;&gt;&gt; </a:t>
            </a:r>
            <a:r>
              <a:rPr lang="es-MX" sz="1800" dirty="0" err="1"/>
              <a:t>text</a:t>
            </a:r>
            <a:r>
              <a:rPr lang="es-MX" sz="1800" dirty="0"/>
              <a:t> = </a:t>
            </a:r>
            <a:r>
              <a:rPr lang="es-MX" sz="1800" dirty="0" err="1"/>
              <a:t>nltk.Text</a:t>
            </a:r>
            <a:r>
              <a:rPr lang="es-MX" sz="1800" dirty="0"/>
              <a:t>(</a:t>
            </a:r>
            <a:r>
              <a:rPr lang="es-MX" sz="1800" dirty="0" err="1"/>
              <a:t>tokens</a:t>
            </a:r>
            <a:r>
              <a:rPr lang="es-MX" sz="1800" dirty="0"/>
              <a:t>)</a:t>
            </a:r>
          </a:p>
          <a:p>
            <a:pPr lvl="1">
              <a:spcBef>
                <a:spcPts val="0"/>
              </a:spcBef>
            </a:pPr>
            <a:r>
              <a:rPr lang="es-MX" sz="1800" dirty="0"/>
              <a:t>&gt;&gt;&gt; </a:t>
            </a:r>
            <a:r>
              <a:rPr lang="es-MX" sz="1800" dirty="0" err="1"/>
              <a:t>type</a:t>
            </a:r>
            <a:r>
              <a:rPr lang="es-MX" sz="1800" dirty="0"/>
              <a:t>(</a:t>
            </a:r>
            <a:r>
              <a:rPr lang="es-MX" sz="1800" dirty="0" err="1"/>
              <a:t>text</a:t>
            </a:r>
            <a:r>
              <a:rPr lang="es-MX" sz="1800" dirty="0"/>
              <a:t>)</a:t>
            </a:r>
          </a:p>
          <a:p>
            <a:pPr lvl="2">
              <a:spcBef>
                <a:spcPts val="0"/>
              </a:spcBef>
            </a:pPr>
            <a:r>
              <a:rPr lang="es-MX" sz="1800" dirty="0"/>
              <a:t>&lt;</a:t>
            </a:r>
            <a:r>
              <a:rPr lang="es-MX" sz="1800" dirty="0" err="1"/>
              <a:t>class</a:t>
            </a:r>
            <a:r>
              <a:rPr lang="es-MX" sz="1800" dirty="0"/>
              <a:t> '</a:t>
            </a:r>
            <a:r>
              <a:rPr lang="es-MX" sz="1800" dirty="0" err="1"/>
              <a:t>nltk.text.Text</a:t>
            </a:r>
            <a:r>
              <a:rPr lang="es-MX" sz="1800" dirty="0"/>
              <a:t>'&gt;</a:t>
            </a:r>
          </a:p>
          <a:p>
            <a:pPr lvl="1">
              <a:spcBef>
                <a:spcPts val="0"/>
              </a:spcBef>
            </a:pPr>
            <a:r>
              <a:rPr lang="es-MX" sz="1800" dirty="0"/>
              <a:t>&gt;&gt;&gt; </a:t>
            </a:r>
            <a:r>
              <a:rPr lang="es-MX" sz="1800" dirty="0" err="1"/>
              <a:t>text</a:t>
            </a:r>
            <a:r>
              <a:rPr lang="es-MX" sz="1800" dirty="0"/>
              <a:t>[1350:1370]</a:t>
            </a:r>
          </a:p>
          <a:p>
            <a:pPr lvl="2">
              <a:spcBef>
                <a:spcPts val="0"/>
              </a:spcBef>
            </a:pPr>
            <a:r>
              <a:rPr lang="es-MX" sz="1800" dirty="0"/>
              <a:t>['tez', 'bronceada', 'y', 'curtida', 'por', 'los', 'elementos', ',', 'con', 'su', 'grande', 'y', 'visible', 'cicatriz', '.', 'Todavía', 'lo', 'recuerdo', 'como', 'si']</a:t>
            </a:r>
          </a:p>
          <a:p>
            <a:pPr lvl="1">
              <a:spcBef>
                <a:spcPts val="0"/>
              </a:spcBef>
            </a:pPr>
            <a:r>
              <a:rPr lang="es-MX" sz="1800" dirty="0"/>
              <a:t>&gt;&gt;&gt; </a:t>
            </a:r>
            <a:r>
              <a:rPr lang="es-MX" sz="1800" dirty="0" err="1"/>
              <a:t>text.collocation_list</a:t>
            </a:r>
            <a:r>
              <a:rPr lang="es-MX" sz="1800" dirty="0"/>
              <a:t>(20, 2)</a:t>
            </a:r>
          </a:p>
          <a:p>
            <a:pPr lvl="2">
              <a:spcBef>
                <a:spcPts val="0"/>
              </a:spcBef>
            </a:pPr>
            <a:r>
              <a:rPr lang="es-MX" sz="1800" dirty="0"/>
              <a:t>['_La Española_', </a:t>
            </a:r>
            <a:r>
              <a:rPr lang="es-MX" sz="1800" b="1" dirty="0">
                <a:solidFill>
                  <a:srgbClr val="FF0000"/>
                </a:solidFill>
              </a:rPr>
              <a:t>'Project Gutenberg-</a:t>
            </a:r>
            <a:r>
              <a:rPr lang="es-MX" sz="1800" b="1" dirty="0" err="1">
                <a:solidFill>
                  <a:srgbClr val="FF0000"/>
                </a:solidFill>
              </a:rPr>
              <a:t>tm</a:t>
            </a:r>
            <a:r>
              <a:rPr lang="es-MX" sz="1800" dirty="0"/>
              <a:t>', 'Ben </a:t>
            </a:r>
            <a:r>
              <a:rPr lang="es-MX" sz="1800" dirty="0" err="1"/>
              <a:t>Gunn</a:t>
            </a:r>
            <a:r>
              <a:rPr lang="es-MX" sz="1800" dirty="0"/>
              <a:t>', 'Capitán </a:t>
            </a:r>
            <a:r>
              <a:rPr lang="es-MX" sz="1800" dirty="0" err="1"/>
              <a:t>Smollet</a:t>
            </a:r>
            <a:r>
              <a:rPr lang="es-MX" sz="1800" dirty="0"/>
              <a:t>', 'sin embargo', 'Project Gutenberg', 'muy bien', 'Black </a:t>
            </a:r>
            <a:r>
              <a:rPr lang="es-MX" sz="1800" dirty="0" err="1"/>
              <a:t>Dog</a:t>
            </a:r>
            <a:r>
              <a:rPr lang="es-MX" sz="1800" dirty="0"/>
              <a:t>',</a:t>
            </a:r>
          </a:p>
          <a:p>
            <a:r>
              <a:rPr lang="es-MX" sz="1800" dirty="0">
                <a:solidFill>
                  <a:srgbClr val="C00000"/>
                </a:solidFill>
              </a:rPr>
              <a:t>Eliminar textos añadidos</a:t>
            </a:r>
            <a:endParaRPr lang="es-ES" sz="1800" dirty="0">
              <a:solidFill>
                <a:srgbClr val="C00000"/>
              </a:solidFill>
            </a:endParaRPr>
          </a:p>
          <a:p>
            <a:pPr lvl="1"/>
            <a:r>
              <a:rPr lang="es-ES" sz="1800" dirty="0"/>
              <a:t>&gt;&gt;&gt; </a:t>
            </a:r>
            <a:r>
              <a:rPr lang="es-ES" sz="1800" dirty="0" err="1"/>
              <a:t>raw.find</a:t>
            </a:r>
            <a:r>
              <a:rPr lang="es-ES" sz="1800" dirty="0"/>
              <a:t>("PARTE I")</a:t>
            </a:r>
          </a:p>
          <a:p>
            <a:pPr lvl="2"/>
            <a:r>
              <a:rPr lang="es-ES" sz="1800" dirty="0"/>
              <a:t>7186</a:t>
            </a:r>
          </a:p>
          <a:p>
            <a:pPr lvl="1"/>
            <a:r>
              <a:rPr lang="es-ES" sz="1800" dirty="0"/>
              <a:t>&gt;&gt;&gt; </a:t>
            </a:r>
            <a:r>
              <a:rPr lang="es-ES" sz="1800" dirty="0" err="1"/>
              <a:t>raw.rfind</a:t>
            </a:r>
            <a:r>
              <a:rPr lang="es-ES" sz="1800" dirty="0"/>
              <a:t>("</a:t>
            </a:r>
            <a:r>
              <a:rPr lang="es-ES" sz="1800" dirty="0" err="1"/>
              <a:t>End</a:t>
            </a:r>
            <a:r>
              <a:rPr lang="es-ES" sz="1800" dirty="0"/>
              <a:t> of Project </a:t>
            </a:r>
            <a:r>
              <a:rPr lang="es-ES" sz="1800" dirty="0" err="1"/>
              <a:t>Gutenberg's</a:t>
            </a:r>
            <a:r>
              <a:rPr lang="es-ES" sz="1800" dirty="0"/>
              <a:t> La isla")  </a:t>
            </a:r>
            <a:r>
              <a:rPr lang="es-ES" sz="1800" dirty="0">
                <a:solidFill>
                  <a:srgbClr val="7030A0"/>
                </a:solidFill>
              </a:rPr>
              <a:t>(búsqueda en reversa)</a:t>
            </a:r>
          </a:p>
          <a:p>
            <a:pPr lvl="2"/>
            <a:r>
              <a:rPr lang="es-ES" sz="1800" dirty="0"/>
              <a:t>522236</a:t>
            </a:r>
          </a:p>
          <a:p>
            <a:pPr lvl="1"/>
            <a:r>
              <a:rPr lang="es-ES" sz="1800" dirty="0"/>
              <a:t>&gt;&gt;&gt; </a:t>
            </a:r>
            <a:r>
              <a:rPr lang="es-ES" sz="1800" dirty="0" err="1"/>
              <a:t>raw</a:t>
            </a:r>
            <a:r>
              <a:rPr lang="es-ES" sz="1800" dirty="0"/>
              <a:t>=</a:t>
            </a:r>
            <a:r>
              <a:rPr lang="es-ES" sz="1800" dirty="0" err="1"/>
              <a:t>raw</a:t>
            </a:r>
            <a:r>
              <a:rPr lang="es-ES" sz="1800" dirty="0"/>
              <a:t>[7186:522236]</a:t>
            </a:r>
          </a:p>
        </p:txBody>
      </p:sp>
      <p:sp>
        <p:nvSpPr>
          <p:cNvPr id="4" name="3 Llamada rectangular redondeada"/>
          <p:cNvSpPr/>
          <p:nvPr/>
        </p:nvSpPr>
        <p:spPr>
          <a:xfrm>
            <a:off x="5000628" y="1785926"/>
            <a:ext cx="3500462" cy="1000132"/>
          </a:xfrm>
          <a:prstGeom prst="wedgeRoundRectCallout">
            <a:avLst>
              <a:gd name="adj1" fmla="val -65506"/>
              <a:gd name="adj2" fmla="val 159436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No forma parte del libro, si no del texto añadido</a:t>
            </a:r>
            <a:endParaRPr lang="es-E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2578" y="840535"/>
            <a:ext cx="5263802" cy="60016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 dirty="0" err="1"/>
              <a:t>import</a:t>
            </a:r>
            <a:r>
              <a:rPr lang="es-ES" sz="1600" dirty="0"/>
              <a:t> </a:t>
            </a:r>
            <a:r>
              <a:rPr lang="es-ES" sz="1600" dirty="0" err="1"/>
              <a:t>nltk</a:t>
            </a:r>
            <a:endParaRPr lang="es-ES" sz="1600" dirty="0"/>
          </a:p>
          <a:p>
            <a:r>
              <a:rPr lang="es-ES" sz="1600" dirty="0" err="1"/>
              <a:t>from</a:t>
            </a:r>
            <a:r>
              <a:rPr lang="es-ES" sz="1600" dirty="0"/>
              <a:t> </a:t>
            </a:r>
            <a:r>
              <a:rPr lang="es-ES" sz="1600" dirty="0" err="1"/>
              <a:t>nltk.text</a:t>
            </a:r>
            <a:r>
              <a:rPr lang="es-ES" sz="1600" dirty="0"/>
              <a:t> </a:t>
            </a:r>
            <a:r>
              <a:rPr lang="es-ES" sz="1600" dirty="0" err="1"/>
              <a:t>import</a:t>
            </a:r>
            <a:r>
              <a:rPr lang="es-ES" sz="1600" dirty="0"/>
              <a:t> </a:t>
            </a:r>
            <a:r>
              <a:rPr lang="es-ES" sz="1600" dirty="0" err="1"/>
              <a:t>Text</a:t>
            </a:r>
            <a:endParaRPr lang="es-ES" sz="1600" dirty="0"/>
          </a:p>
          <a:p>
            <a:r>
              <a:rPr lang="es-ES" sz="1600" dirty="0" err="1"/>
              <a:t>from</a:t>
            </a:r>
            <a:r>
              <a:rPr lang="es-ES" sz="1600" dirty="0"/>
              <a:t> </a:t>
            </a:r>
            <a:r>
              <a:rPr lang="es-ES" sz="1600" dirty="0" err="1"/>
              <a:t>nltk.tokenize</a:t>
            </a:r>
            <a:r>
              <a:rPr lang="es-ES" sz="1600" dirty="0"/>
              <a:t> </a:t>
            </a:r>
            <a:r>
              <a:rPr lang="es-ES" sz="1600" dirty="0" err="1"/>
              <a:t>import</a:t>
            </a:r>
            <a:r>
              <a:rPr lang="es-ES" sz="1600" dirty="0"/>
              <a:t>  </a:t>
            </a:r>
            <a:r>
              <a:rPr lang="es-ES" sz="1600" dirty="0" err="1"/>
              <a:t>word_tokenize</a:t>
            </a:r>
            <a:endParaRPr lang="es-ES" sz="1600" dirty="0"/>
          </a:p>
          <a:p>
            <a:r>
              <a:rPr lang="es-ES" sz="1600" dirty="0" err="1"/>
              <a:t>from</a:t>
            </a:r>
            <a:r>
              <a:rPr lang="es-ES" sz="1600" dirty="0"/>
              <a:t> </a:t>
            </a:r>
            <a:r>
              <a:rPr lang="es-ES" sz="1600" dirty="0" err="1"/>
              <a:t>urllib</a:t>
            </a:r>
            <a:r>
              <a:rPr lang="es-ES" sz="1600" dirty="0"/>
              <a:t> </a:t>
            </a:r>
            <a:r>
              <a:rPr lang="es-ES" sz="1600" dirty="0" err="1"/>
              <a:t>import</a:t>
            </a:r>
            <a:r>
              <a:rPr lang="es-ES" sz="1600" dirty="0"/>
              <a:t> </a:t>
            </a:r>
            <a:r>
              <a:rPr lang="es-ES" sz="1600" dirty="0" err="1"/>
              <a:t>request</a:t>
            </a:r>
            <a:endParaRPr lang="es-ES" sz="1600" dirty="0"/>
          </a:p>
          <a:p>
            <a:r>
              <a:rPr lang="es-ES" sz="1600" dirty="0" err="1"/>
              <a:t>from</a:t>
            </a:r>
            <a:r>
              <a:rPr lang="es-ES" sz="1600" dirty="0"/>
              <a:t> </a:t>
            </a:r>
            <a:r>
              <a:rPr lang="es-ES" sz="1600" dirty="0" err="1"/>
              <a:t>nltk.corpus</a:t>
            </a:r>
            <a:r>
              <a:rPr lang="es-ES" sz="1600" dirty="0"/>
              <a:t> </a:t>
            </a:r>
            <a:r>
              <a:rPr lang="es-ES" sz="1600" dirty="0" err="1"/>
              <a:t>import</a:t>
            </a:r>
            <a:r>
              <a:rPr lang="es-ES" sz="1600" dirty="0"/>
              <a:t> </a:t>
            </a:r>
            <a:r>
              <a:rPr lang="es-ES" sz="1600" dirty="0" err="1"/>
              <a:t>stopwords</a:t>
            </a:r>
            <a:endParaRPr lang="es-ES" sz="1600" dirty="0"/>
          </a:p>
          <a:p>
            <a:r>
              <a:rPr lang="es-ES" sz="1600" b="1" dirty="0">
                <a:solidFill>
                  <a:srgbClr val="C00000"/>
                </a:solidFill>
              </a:rPr>
              <a:t>#conectando</a:t>
            </a:r>
          </a:p>
          <a:p>
            <a:r>
              <a:rPr lang="es-ES" sz="1600" dirty="0" err="1"/>
              <a:t>url</a:t>
            </a:r>
            <a:r>
              <a:rPr lang="es-ES" sz="1600" dirty="0"/>
              <a:t> = "http://www.gutenberg.org/cache/epub/45438/pg45438.txt"</a:t>
            </a:r>
          </a:p>
          <a:p>
            <a:r>
              <a:rPr lang="es-ES" sz="1600" dirty="0" err="1"/>
              <a:t>conexion</a:t>
            </a:r>
            <a:r>
              <a:rPr lang="es-ES" sz="1600" dirty="0"/>
              <a:t>  = </a:t>
            </a:r>
            <a:r>
              <a:rPr lang="es-ES" sz="1600" dirty="0" err="1"/>
              <a:t>request.urlopen</a:t>
            </a:r>
            <a:r>
              <a:rPr lang="es-ES" sz="1600" dirty="0"/>
              <a:t>(</a:t>
            </a:r>
            <a:r>
              <a:rPr lang="es-ES" sz="1600" dirty="0" err="1"/>
              <a:t>url</a:t>
            </a:r>
            <a:r>
              <a:rPr lang="es-ES" sz="1600" dirty="0"/>
              <a:t>)</a:t>
            </a:r>
          </a:p>
          <a:p>
            <a:r>
              <a:rPr lang="es-ES" sz="1600" dirty="0" err="1"/>
              <a:t>textoOriginal</a:t>
            </a:r>
            <a:r>
              <a:rPr lang="es-ES" sz="1600" dirty="0"/>
              <a:t> = </a:t>
            </a:r>
            <a:r>
              <a:rPr lang="es-ES" sz="1600" dirty="0" err="1"/>
              <a:t>conexion.read</a:t>
            </a:r>
            <a:r>
              <a:rPr lang="es-ES" sz="1600" dirty="0"/>
              <a:t>().</a:t>
            </a:r>
            <a:r>
              <a:rPr lang="es-ES" sz="1600" dirty="0" err="1"/>
              <a:t>decode</a:t>
            </a:r>
            <a:r>
              <a:rPr lang="es-ES" sz="1600" dirty="0"/>
              <a:t>('utf8')</a:t>
            </a:r>
          </a:p>
          <a:p>
            <a:r>
              <a:rPr lang="es-ES" sz="1600" b="1" dirty="0">
                <a:solidFill>
                  <a:srgbClr val="C00000"/>
                </a:solidFill>
              </a:rPr>
              <a:t>#cortando libro</a:t>
            </a:r>
          </a:p>
          <a:p>
            <a:r>
              <a:rPr lang="es-ES" sz="1600" dirty="0"/>
              <a:t>libro = </a:t>
            </a:r>
            <a:r>
              <a:rPr lang="es-ES" sz="1600" dirty="0" err="1"/>
              <a:t>extraeLibro</a:t>
            </a:r>
            <a:r>
              <a:rPr lang="es-ES" sz="1600" dirty="0"/>
              <a:t>(</a:t>
            </a:r>
            <a:r>
              <a:rPr lang="es-ES" sz="1600" dirty="0" err="1"/>
              <a:t>textoOriginal</a:t>
            </a:r>
            <a:r>
              <a:rPr lang="es-ES" sz="1600" dirty="0"/>
              <a:t>)</a:t>
            </a:r>
          </a:p>
          <a:p>
            <a:r>
              <a:rPr lang="es-ES" sz="1600" b="1" dirty="0">
                <a:solidFill>
                  <a:srgbClr val="C00000"/>
                </a:solidFill>
              </a:rPr>
              <a:t>#</a:t>
            </a:r>
            <a:r>
              <a:rPr lang="es-ES" sz="1600" b="1" dirty="0" err="1">
                <a:solidFill>
                  <a:srgbClr val="C00000"/>
                </a:solidFill>
              </a:rPr>
              <a:t>tokenizando</a:t>
            </a:r>
            <a:r>
              <a:rPr lang="es-ES" sz="1600" b="1" dirty="0">
                <a:solidFill>
                  <a:srgbClr val="C00000"/>
                </a:solidFill>
              </a:rPr>
              <a:t> y </a:t>
            </a:r>
            <a:r>
              <a:rPr lang="es-ES" sz="1600" b="1" dirty="0" err="1">
                <a:solidFill>
                  <a:srgbClr val="C00000"/>
                </a:solidFill>
              </a:rPr>
              <a:t>elimando</a:t>
            </a:r>
            <a:r>
              <a:rPr lang="es-ES" sz="1600" b="1" dirty="0">
                <a:solidFill>
                  <a:srgbClr val="C00000"/>
                </a:solidFill>
              </a:rPr>
              <a:t> basura</a:t>
            </a:r>
          </a:p>
          <a:p>
            <a:r>
              <a:rPr lang="es-ES" sz="1600" dirty="0" err="1"/>
              <a:t>tokens</a:t>
            </a:r>
            <a:r>
              <a:rPr lang="es-ES" sz="1600" dirty="0"/>
              <a:t> = </a:t>
            </a:r>
            <a:r>
              <a:rPr lang="es-ES" sz="1600" dirty="0" err="1"/>
              <a:t>word_tokenize</a:t>
            </a:r>
            <a:r>
              <a:rPr lang="es-ES" sz="1600" dirty="0"/>
              <a:t>(libro)</a:t>
            </a:r>
          </a:p>
          <a:p>
            <a:r>
              <a:rPr lang="es-ES" sz="1600" dirty="0" err="1"/>
              <a:t>tokensSinStWs</a:t>
            </a:r>
            <a:r>
              <a:rPr lang="es-ES" sz="1600" dirty="0"/>
              <a:t>=</a:t>
            </a:r>
            <a:r>
              <a:rPr lang="es-ES" sz="1600" dirty="0" err="1"/>
              <a:t>getCleanText</a:t>
            </a:r>
            <a:r>
              <a:rPr lang="es-ES" sz="1600" dirty="0"/>
              <a:t>(</a:t>
            </a:r>
            <a:r>
              <a:rPr lang="es-ES" sz="1600" dirty="0" err="1"/>
              <a:t>tokens</a:t>
            </a:r>
            <a:r>
              <a:rPr lang="es-ES" sz="1600" dirty="0"/>
              <a:t>)</a:t>
            </a:r>
          </a:p>
          <a:p>
            <a:r>
              <a:rPr lang="es-ES" sz="1600" dirty="0" err="1"/>
              <a:t>print</a:t>
            </a:r>
            <a:r>
              <a:rPr lang="es-ES" sz="1600" dirty="0"/>
              <a:t>(“Primer 100 </a:t>
            </a:r>
            <a:r>
              <a:rPr lang="es-ES" sz="1600" dirty="0" err="1"/>
              <a:t>tkns</a:t>
            </a:r>
            <a:r>
              <a:rPr lang="es-ES" sz="1600" dirty="0"/>
              <a:t>: ",</a:t>
            </a:r>
            <a:r>
              <a:rPr lang="es-ES" sz="1600" dirty="0" err="1"/>
              <a:t>tokensSinStWs</a:t>
            </a:r>
            <a:r>
              <a:rPr lang="es-ES" sz="1600" dirty="0"/>
              <a:t>[:100])</a:t>
            </a:r>
          </a:p>
          <a:p>
            <a:r>
              <a:rPr lang="es-ES" sz="1600" dirty="0" err="1"/>
              <a:t>objetoText</a:t>
            </a:r>
            <a:r>
              <a:rPr lang="es-ES" sz="1600" dirty="0"/>
              <a:t> = </a:t>
            </a:r>
            <a:r>
              <a:rPr lang="es-ES" sz="1600" dirty="0" err="1"/>
              <a:t>nltk.Text</a:t>
            </a:r>
            <a:r>
              <a:rPr lang="es-ES" sz="1600" dirty="0"/>
              <a:t>(</a:t>
            </a:r>
            <a:r>
              <a:rPr lang="es-ES" sz="1600" dirty="0" err="1"/>
              <a:t>tokensSinStWs</a:t>
            </a:r>
            <a:r>
              <a:rPr lang="es-ES" sz="1600" dirty="0"/>
              <a:t>)</a:t>
            </a:r>
          </a:p>
          <a:p>
            <a:r>
              <a:rPr lang="es-ES" sz="1600" dirty="0" err="1"/>
              <a:t>distribucion</a:t>
            </a:r>
            <a:r>
              <a:rPr lang="es-ES" sz="1600" dirty="0"/>
              <a:t> = </a:t>
            </a:r>
            <a:r>
              <a:rPr lang="es-ES" sz="1600" dirty="0" err="1"/>
              <a:t>nltk.FreqDist</a:t>
            </a:r>
            <a:r>
              <a:rPr lang="es-ES" sz="1600" dirty="0"/>
              <a:t>(</a:t>
            </a:r>
            <a:r>
              <a:rPr lang="es-ES" sz="1600" dirty="0" err="1"/>
              <a:t>objetoText</a:t>
            </a:r>
            <a:r>
              <a:rPr lang="es-ES" sz="1600" dirty="0"/>
              <a:t>)</a:t>
            </a:r>
          </a:p>
          <a:p>
            <a:r>
              <a:rPr lang="es-ES" sz="1600" dirty="0" err="1"/>
              <a:t>print</a:t>
            </a:r>
            <a:r>
              <a:rPr lang="es-ES" sz="1600" dirty="0"/>
              <a:t>("</a:t>
            </a:r>
            <a:r>
              <a:rPr lang="es-ES" sz="1600" dirty="0" err="1"/>
              <a:t>Distr</a:t>
            </a:r>
            <a:r>
              <a:rPr lang="es-ES" sz="1600" dirty="0"/>
              <a:t> </a:t>
            </a:r>
            <a:r>
              <a:rPr lang="es-ES" sz="1600" dirty="0" err="1"/>
              <a:t>Frec</a:t>
            </a:r>
            <a:r>
              <a:rPr lang="es-ES" sz="1600" dirty="0"/>
              <a:t> 'Isla del tesoro': ",</a:t>
            </a:r>
            <a:r>
              <a:rPr lang="es-ES" sz="1600" dirty="0" err="1"/>
              <a:t>distribucion</a:t>
            </a:r>
            <a:r>
              <a:rPr lang="es-ES" sz="1600" dirty="0"/>
              <a:t>)</a:t>
            </a:r>
          </a:p>
          <a:p>
            <a:r>
              <a:rPr lang="es-ES" sz="1600" b="1" dirty="0">
                <a:solidFill>
                  <a:srgbClr val="C00000"/>
                </a:solidFill>
              </a:rPr>
              <a:t>#RESULTADOS</a:t>
            </a:r>
            <a:endParaRPr lang="es-ES" sz="1600" dirty="0"/>
          </a:p>
          <a:p>
            <a:r>
              <a:rPr lang="es-ES" sz="1600" dirty="0" err="1"/>
              <a:t>listaComunes</a:t>
            </a:r>
            <a:r>
              <a:rPr lang="es-ES" sz="1600" dirty="0"/>
              <a:t>=</a:t>
            </a:r>
            <a:r>
              <a:rPr lang="es-ES" sz="1600" dirty="0" err="1"/>
              <a:t>distribucion.most_common</a:t>
            </a:r>
            <a:r>
              <a:rPr lang="es-ES" sz="1600" dirty="0"/>
              <a:t>(20)</a:t>
            </a:r>
          </a:p>
          <a:p>
            <a:r>
              <a:rPr lang="es-ES" sz="1600" dirty="0" err="1"/>
              <a:t>print</a:t>
            </a:r>
            <a:r>
              <a:rPr lang="es-ES" sz="1600" dirty="0"/>
              <a:t>("Las más comunes: ",</a:t>
            </a:r>
            <a:r>
              <a:rPr lang="es-ES" sz="1600" dirty="0" err="1"/>
              <a:t>listaComunes</a:t>
            </a:r>
            <a:r>
              <a:rPr lang="es-ES" sz="1600" dirty="0"/>
              <a:t>)</a:t>
            </a:r>
          </a:p>
          <a:p>
            <a:r>
              <a:rPr lang="es-ES" sz="1600" dirty="0" err="1"/>
              <a:t>print</a:t>
            </a:r>
            <a:r>
              <a:rPr lang="es-ES" sz="1600" dirty="0"/>
              <a:t>("Graficando ")</a:t>
            </a:r>
          </a:p>
          <a:p>
            <a:r>
              <a:rPr lang="es-ES" sz="1600" dirty="0" err="1"/>
              <a:t>distribucion.plot</a:t>
            </a:r>
            <a:r>
              <a:rPr lang="es-ES" sz="1600" dirty="0"/>
              <a:t>(20)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038539" y="2987185"/>
            <a:ext cx="5072098" cy="3785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 dirty="0" err="1"/>
              <a:t>def</a:t>
            </a:r>
            <a:r>
              <a:rPr lang="es-ES" sz="1600" dirty="0"/>
              <a:t> </a:t>
            </a:r>
            <a:r>
              <a:rPr lang="es-ES" sz="1600" dirty="0" err="1"/>
              <a:t>extraeLibro</a:t>
            </a:r>
            <a:r>
              <a:rPr lang="es-ES" sz="1600" dirty="0"/>
              <a:t>(texto):</a:t>
            </a:r>
          </a:p>
          <a:p>
            <a:r>
              <a:rPr lang="es-ES" sz="1600" dirty="0"/>
              <a:t>   </a:t>
            </a:r>
            <a:r>
              <a:rPr lang="es-ES" sz="1600" dirty="0" err="1"/>
              <a:t>inicioLibro</a:t>
            </a:r>
            <a:r>
              <a:rPr lang="es-ES" sz="1600" dirty="0"/>
              <a:t>=</a:t>
            </a:r>
            <a:r>
              <a:rPr lang="es-ES" sz="1600" dirty="0" err="1"/>
              <a:t>texto.find</a:t>
            </a:r>
            <a:r>
              <a:rPr lang="es-ES" sz="1600" dirty="0"/>
              <a:t>("PARTE I")</a:t>
            </a:r>
          </a:p>
          <a:p>
            <a:r>
              <a:rPr lang="es-ES" sz="1600" dirty="0"/>
              <a:t>   </a:t>
            </a:r>
            <a:r>
              <a:rPr lang="es-ES" sz="1600" dirty="0" err="1"/>
              <a:t>print</a:t>
            </a:r>
            <a:r>
              <a:rPr lang="es-ES" sz="1600" dirty="0"/>
              <a:t>("El libro comienza en el índice: ",</a:t>
            </a:r>
            <a:r>
              <a:rPr lang="es-ES" sz="1600" dirty="0" err="1"/>
              <a:t>inicioLibro</a:t>
            </a:r>
            <a:r>
              <a:rPr lang="es-ES" sz="1600" dirty="0"/>
              <a:t>,</a:t>
            </a:r>
          </a:p>
          <a:p>
            <a:r>
              <a:rPr lang="es-ES" sz="1600" dirty="0"/>
              <a:t>         " y las primeras palabras son: ",</a:t>
            </a:r>
          </a:p>
          <a:p>
            <a:r>
              <a:rPr lang="es-ES" sz="1600" dirty="0"/>
              <a:t>         texto[</a:t>
            </a:r>
            <a:r>
              <a:rPr lang="es-ES" sz="1600" dirty="0" err="1"/>
              <a:t>inicioLibro</a:t>
            </a:r>
            <a:r>
              <a:rPr lang="es-ES" sz="1600" dirty="0"/>
              <a:t>:(inicioLibro+50)] )</a:t>
            </a:r>
          </a:p>
          <a:p>
            <a:r>
              <a:rPr lang="es-ES" sz="1600" dirty="0"/>
              <a:t>   </a:t>
            </a:r>
            <a:r>
              <a:rPr lang="es-ES" sz="1600" dirty="0" err="1"/>
              <a:t>finLibro</a:t>
            </a:r>
            <a:r>
              <a:rPr lang="es-ES" sz="1600" dirty="0"/>
              <a:t>=</a:t>
            </a:r>
            <a:r>
              <a:rPr lang="es-ES" sz="1600" dirty="0" err="1"/>
              <a:t>texto.rfind</a:t>
            </a:r>
            <a:r>
              <a:rPr lang="es-ES" sz="1600" dirty="0"/>
              <a:t>("</a:t>
            </a:r>
            <a:r>
              <a:rPr lang="es-ES" sz="1600" dirty="0" err="1"/>
              <a:t>End</a:t>
            </a:r>
            <a:r>
              <a:rPr lang="es-ES" sz="1600" dirty="0"/>
              <a:t> of Project </a:t>
            </a:r>
            <a:r>
              <a:rPr lang="es-ES" sz="1600" dirty="0" err="1"/>
              <a:t>Gutenberg's</a:t>
            </a:r>
            <a:r>
              <a:rPr lang="es-ES" sz="1600" dirty="0"/>
              <a:t> La isla")  </a:t>
            </a:r>
          </a:p>
          <a:p>
            <a:r>
              <a:rPr lang="es-ES" sz="1600" dirty="0"/>
              <a:t>   </a:t>
            </a:r>
            <a:r>
              <a:rPr lang="es-ES" sz="1600" dirty="0" err="1"/>
              <a:t>libroTxt</a:t>
            </a:r>
            <a:r>
              <a:rPr lang="es-ES" sz="1600" dirty="0"/>
              <a:t> = texto[</a:t>
            </a:r>
            <a:r>
              <a:rPr lang="es-ES" sz="1600" dirty="0" err="1"/>
              <a:t>inicioLibro:finLibro</a:t>
            </a:r>
            <a:r>
              <a:rPr lang="es-ES" sz="1600" dirty="0"/>
              <a:t>]</a:t>
            </a:r>
          </a:p>
          <a:p>
            <a:r>
              <a:rPr lang="es-ES" sz="1600" dirty="0"/>
              <a:t>   </a:t>
            </a:r>
            <a:r>
              <a:rPr lang="es-ES" sz="1600" dirty="0" err="1"/>
              <a:t>return</a:t>
            </a:r>
            <a:r>
              <a:rPr lang="es-ES" sz="1600" dirty="0"/>
              <a:t> </a:t>
            </a:r>
            <a:r>
              <a:rPr lang="es-ES" sz="1600" dirty="0" err="1"/>
              <a:t>libroTxt</a:t>
            </a:r>
            <a:endParaRPr lang="es-ES" sz="1600" dirty="0"/>
          </a:p>
          <a:p>
            <a:endParaRPr lang="es-ES" sz="1600" dirty="0"/>
          </a:p>
          <a:p>
            <a:r>
              <a:rPr lang="es-ES" sz="1600" dirty="0" err="1"/>
              <a:t>def</a:t>
            </a:r>
            <a:r>
              <a:rPr lang="es-ES" sz="1600" dirty="0"/>
              <a:t> </a:t>
            </a:r>
            <a:r>
              <a:rPr lang="es-ES" sz="1600" dirty="0" err="1"/>
              <a:t>getCleanText</a:t>
            </a:r>
            <a:r>
              <a:rPr lang="es-ES" sz="1600" dirty="0"/>
              <a:t>(texto):</a:t>
            </a:r>
          </a:p>
          <a:p>
            <a:r>
              <a:rPr lang="es-ES" sz="1600" dirty="0"/>
              <a:t>   </a:t>
            </a:r>
            <a:r>
              <a:rPr lang="es-ES" sz="1600" dirty="0" err="1"/>
              <a:t>stWs</a:t>
            </a:r>
            <a:r>
              <a:rPr lang="es-ES" sz="1600" dirty="0"/>
              <a:t> = </a:t>
            </a:r>
            <a:r>
              <a:rPr lang="es-ES" sz="1600" dirty="0" err="1"/>
              <a:t>stopwords.words</a:t>
            </a:r>
            <a:r>
              <a:rPr lang="es-ES" sz="1600" dirty="0"/>
              <a:t>('</a:t>
            </a:r>
            <a:r>
              <a:rPr lang="es-ES" sz="1600" dirty="0" err="1"/>
              <a:t>spanish</a:t>
            </a:r>
            <a:r>
              <a:rPr lang="es-ES" sz="1600" dirty="0"/>
              <a:t>')</a:t>
            </a:r>
          </a:p>
          <a:p>
            <a:r>
              <a:rPr lang="es-ES" sz="1600" dirty="0"/>
              <a:t>   </a:t>
            </a:r>
            <a:r>
              <a:rPr lang="es-ES" sz="1600" dirty="0" err="1"/>
              <a:t>textoConStWs</a:t>
            </a:r>
            <a:r>
              <a:rPr lang="es-ES" sz="1600" dirty="0"/>
              <a:t> = [</a:t>
            </a:r>
            <a:r>
              <a:rPr lang="es-ES" sz="1600" dirty="0" err="1"/>
              <a:t>w.lower</a:t>
            </a:r>
            <a:r>
              <a:rPr lang="es-ES" sz="1600" dirty="0"/>
              <a:t>() </a:t>
            </a:r>
            <a:r>
              <a:rPr lang="es-ES" sz="1600" dirty="0" err="1"/>
              <a:t>for</a:t>
            </a:r>
            <a:r>
              <a:rPr lang="es-ES" sz="1600" dirty="0"/>
              <a:t> w in texto </a:t>
            </a:r>
            <a:r>
              <a:rPr lang="es-ES" sz="1600" dirty="0" err="1"/>
              <a:t>if</a:t>
            </a:r>
            <a:r>
              <a:rPr lang="es-ES" sz="1600" dirty="0"/>
              <a:t> </a:t>
            </a:r>
            <a:r>
              <a:rPr lang="es-ES" sz="1600" dirty="0" err="1"/>
              <a:t>w.isalpha</a:t>
            </a:r>
            <a:r>
              <a:rPr lang="es-ES" sz="1600" dirty="0"/>
              <a:t>()]</a:t>
            </a:r>
          </a:p>
          <a:p>
            <a:r>
              <a:rPr lang="es-ES" sz="1600" dirty="0"/>
              <a:t>   </a:t>
            </a:r>
            <a:r>
              <a:rPr lang="es-ES" sz="1600" dirty="0" err="1"/>
              <a:t>textoSinStWs</a:t>
            </a:r>
            <a:r>
              <a:rPr lang="es-ES" sz="1600" dirty="0"/>
              <a:t> = [w </a:t>
            </a:r>
            <a:r>
              <a:rPr lang="es-ES" sz="1600" dirty="0" err="1"/>
              <a:t>for</a:t>
            </a:r>
            <a:r>
              <a:rPr lang="es-ES" sz="1600" dirty="0"/>
              <a:t> w in </a:t>
            </a:r>
            <a:r>
              <a:rPr lang="es-ES" sz="1600" dirty="0" err="1"/>
              <a:t>textoConStWs</a:t>
            </a:r>
            <a:r>
              <a:rPr lang="es-ES" sz="1600" dirty="0"/>
              <a:t> </a:t>
            </a:r>
            <a:r>
              <a:rPr lang="es-ES" sz="1600" dirty="0" err="1"/>
              <a:t>if</a:t>
            </a:r>
            <a:r>
              <a:rPr lang="es-ES" sz="1600" dirty="0"/>
              <a:t> w </a:t>
            </a:r>
            <a:r>
              <a:rPr lang="es-ES" sz="1600" dirty="0" err="1"/>
              <a:t>not</a:t>
            </a:r>
            <a:r>
              <a:rPr lang="es-ES" sz="1600" dirty="0"/>
              <a:t> in </a:t>
            </a:r>
            <a:r>
              <a:rPr lang="es-ES" sz="1600" dirty="0" err="1"/>
              <a:t>stWs</a:t>
            </a:r>
            <a:endParaRPr lang="es-ES" sz="1600" dirty="0"/>
          </a:p>
          <a:p>
            <a:r>
              <a:rPr lang="es-ES" sz="1600" dirty="0"/>
              <a:t>                      and </a:t>
            </a:r>
            <a:r>
              <a:rPr lang="es-ES" sz="1600" dirty="0" err="1"/>
              <a:t>len</a:t>
            </a:r>
            <a:r>
              <a:rPr lang="es-ES" sz="1600" dirty="0"/>
              <a:t>(w)&gt;1 ]</a:t>
            </a:r>
          </a:p>
          <a:p>
            <a:r>
              <a:rPr lang="es-ES" sz="1600" dirty="0"/>
              <a:t>    </a:t>
            </a:r>
            <a:r>
              <a:rPr lang="es-ES" sz="1600" dirty="0" err="1"/>
              <a:t>return</a:t>
            </a:r>
            <a:r>
              <a:rPr lang="es-ES" sz="1600" dirty="0"/>
              <a:t> </a:t>
            </a:r>
            <a:r>
              <a:rPr lang="es-ES" sz="1600" dirty="0" err="1"/>
              <a:t>textoSinStWs</a:t>
            </a:r>
            <a:endParaRPr lang="es-ES" sz="160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578" y="32682"/>
            <a:ext cx="9088371" cy="1038864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Imprimir y graficar palabras más comunes de libro desde la Web</a:t>
            </a:r>
            <a:endParaRPr lang="es-E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41736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Lectura de archivos locales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Abrir archivo: </a:t>
            </a:r>
            <a:r>
              <a:rPr lang="es-ES" dirty="0"/>
              <a:t> f = open('document.txt') </a:t>
            </a:r>
          </a:p>
          <a:p>
            <a:r>
              <a:rPr lang="es-MX" dirty="0"/>
              <a:t>O bien, </a:t>
            </a:r>
            <a:r>
              <a:rPr lang="es-ES" dirty="0"/>
              <a:t>open('document.txt', ‘r') # r para leer (por defecto)</a:t>
            </a:r>
          </a:p>
          <a:p>
            <a:pPr lvl="1"/>
            <a:r>
              <a:rPr lang="es-MX" dirty="0"/>
              <a:t>&gt;&gt;&gt; </a:t>
            </a:r>
            <a:r>
              <a:rPr lang="es-MX" dirty="0" err="1"/>
              <a:t>import</a:t>
            </a:r>
            <a:r>
              <a:rPr lang="es-MX" dirty="0"/>
              <a:t> </a:t>
            </a:r>
            <a:r>
              <a:rPr lang="es-MX" dirty="0" err="1"/>
              <a:t>nltk</a:t>
            </a:r>
            <a:endParaRPr lang="es-MX" dirty="0"/>
          </a:p>
          <a:p>
            <a:pPr lvl="1"/>
            <a:r>
              <a:rPr lang="es-MX" dirty="0"/>
              <a:t>&gt;&gt;&gt; f = open(“manyanera16jul19.txt”, “r”)</a:t>
            </a:r>
          </a:p>
          <a:p>
            <a:pPr lvl="1"/>
            <a:r>
              <a:rPr lang="es-MX" dirty="0"/>
              <a:t>&gt;&gt;&gt; </a:t>
            </a:r>
            <a:r>
              <a:rPr lang="es-MX" b="1" dirty="0"/>
              <a:t>texto = </a:t>
            </a:r>
            <a:r>
              <a:rPr lang="es-MX" b="1" dirty="0" err="1"/>
              <a:t>f.read</a:t>
            </a:r>
            <a:r>
              <a:rPr lang="es-MX" b="1" dirty="0"/>
              <a:t>()  #  hace la lectura</a:t>
            </a:r>
          </a:p>
          <a:p>
            <a:pPr lvl="1"/>
            <a:r>
              <a:rPr lang="es-MX" dirty="0"/>
              <a:t>&gt;&gt;&gt; </a:t>
            </a:r>
            <a:r>
              <a:rPr lang="es-MX" dirty="0" err="1"/>
              <a:t>print</a:t>
            </a:r>
            <a:r>
              <a:rPr lang="es-MX" dirty="0"/>
              <a:t>(texto)</a:t>
            </a:r>
          </a:p>
          <a:p>
            <a:r>
              <a:rPr lang="es-MX" dirty="0"/>
              <a:t>O imprimir por línea</a:t>
            </a:r>
          </a:p>
          <a:p>
            <a:pPr lvl="1"/>
            <a:r>
              <a:rPr lang="en-US" dirty="0"/>
              <a:t>&gt;&gt;&gt; f = open('</a:t>
            </a:r>
            <a:r>
              <a:rPr lang="es-MX" dirty="0"/>
              <a:t> manyanera16jul19.txt </a:t>
            </a:r>
            <a:r>
              <a:rPr lang="en-US" dirty="0"/>
              <a:t>', ‘r') </a:t>
            </a:r>
          </a:p>
          <a:p>
            <a:pPr lvl="1"/>
            <a:r>
              <a:rPr lang="en-US" dirty="0"/>
              <a:t>&gt;&gt;&gt; for line in f: </a:t>
            </a:r>
          </a:p>
          <a:p>
            <a:pPr lvl="3">
              <a:buNone/>
            </a:pPr>
            <a:r>
              <a:rPr lang="en-US" dirty="0"/>
              <a:t>print(</a:t>
            </a:r>
            <a:r>
              <a:rPr lang="en-US" b="1" dirty="0" err="1"/>
              <a:t>line.strip</a:t>
            </a:r>
            <a:r>
              <a:rPr lang="en-US" b="1" dirty="0"/>
              <a:t>()</a:t>
            </a:r>
            <a:r>
              <a:rPr lang="en-US" dirty="0"/>
              <a:t>)    #</a:t>
            </a:r>
            <a:r>
              <a:rPr lang="en-US" dirty="0" err="1"/>
              <a:t>hace</a:t>
            </a:r>
            <a:r>
              <a:rPr lang="en-US" dirty="0"/>
              <a:t> la </a:t>
            </a:r>
            <a:r>
              <a:rPr lang="en-US" dirty="0" err="1"/>
              <a:t>lectura</a:t>
            </a:r>
            <a:r>
              <a:rPr lang="en-US" dirty="0"/>
              <a:t>, </a:t>
            </a:r>
            <a:r>
              <a:rPr lang="en-US" dirty="0" err="1"/>
              <a:t>dar</a:t>
            </a:r>
            <a:r>
              <a:rPr lang="en-US" dirty="0"/>
              <a:t> </a:t>
            </a:r>
            <a:r>
              <a:rPr lang="en-US" dirty="0" err="1"/>
              <a:t>doble</a:t>
            </a:r>
            <a:r>
              <a:rPr lang="en-US" dirty="0"/>
              <a:t> enter en IDLE</a:t>
            </a:r>
          </a:p>
          <a:p>
            <a:pPr lvl="3">
              <a:buNone/>
            </a:pPr>
            <a:endParaRPr lang="en-US" dirty="0"/>
          </a:p>
          <a:p>
            <a:pPr lvl="1"/>
            <a:endParaRPr lang="es-MX" dirty="0"/>
          </a:p>
          <a:p>
            <a:endParaRPr lang="es-MX" dirty="0"/>
          </a:p>
          <a:p>
            <a:pPr lvl="1"/>
            <a:endParaRPr lang="es-MX" dirty="0"/>
          </a:p>
          <a:p>
            <a:pPr lvl="1"/>
            <a:endParaRPr lang="es-ES" dirty="0"/>
          </a:p>
          <a:p>
            <a:pPr lvl="1"/>
            <a:endParaRPr lang="es-E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22034" y="2054412"/>
            <a:ext cx="5429288" cy="477053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s-ES" sz="1600" dirty="0"/>
          </a:p>
          <a:p>
            <a:r>
              <a:rPr lang="es-ES" sz="1600" dirty="0"/>
              <a:t>#abriendo</a:t>
            </a:r>
          </a:p>
          <a:p>
            <a:r>
              <a:rPr lang="es-ES" sz="1600" dirty="0"/>
              <a:t>f = open('manyanera16jul19.txt','r')</a:t>
            </a:r>
          </a:p>
          <a:p>
            <a:r>
              <a:rPr lang="es-ES" sz="1600" dirty="0" err="1"/>
              <a:t>manyanera</a:t>
            </a:r>
            <a:r>
              <a:rPr lang="es-ES" sz="1600" dirty="0"/>
              <a:t> = </a:t>
            </a:r>
            <a:r>
              <a:rPr lang="es-ES" sz="1600" dirty="0" err="1"/>
              <a:t>f.read</a:t>
            </a:r>
            <a:r>
              <a:rPr lang="es-ES" sz="1600" dirty="0"/>
              <a:t>()</a:t>
            </a:r>
          </a:p>
          <a:p>
            <a:endParaRPr lang="es-ES" sz="1600" dirty="0"/>
          </a:p>
          <a:p>
            <a:r>
              <a:rPr lang="es-ES" sz="1600" dirty="0"/>
              <a:t>#</a:t>
            </a:r>
            <a:r>
              <a:rPr lang="es-ES" sz="1600" dirty="0" err="1"/>
              <a:t>tokenizando</a:t>
            </a:r>
            <a:r>
              <a:rPr lang="es-ES" sz="1600" dirty="0"/>
              <a:t> y </a:t>
            </a:r>
            <a:r>
              <a:rPr lang="es-ES" sz="1600" dirty="0" err="1"/>
              <a:t>elimando</a:t>
            </a:r>
            <a:r>
              <a:rPr lang="es-ES" sz="1600" dirty="0"/>
              <a:t> basura</a:t>
            </a:r>
          </a:p>
          <a:p>
            <a:r>
              <a:rPr lang="es-ES" sz="1600" dirty="0" err="1"/>
              <a:t>tokens</a:t>
            </a:r>
            <a:r>
              <a:rPr lang="es-ES" sz="1600" dirty="0"/>
              <a:t> = </a:t>
            </a:r>
            <a:r>
              <a:rPr lang="es-ES" sz="1600" dirty="0" err="1"/>
              <a:t>word_tokenize</a:t>
            </a:r>
            <a:r>
              <a:rPr lang="es-ES" sz="1600" dirty="0"/>
              <a:t>(</a:t>
            </a:r>
            <a:r>
              <a:rPr lang="es-ES" sz="1600" dirty="0" err="1"/>
              <a:t>manyanera</a:t>
            </a:r>
            <a:r>
              <a:rPr lang="es-ES" sz="1600" dirty="0"/>
              <a:t>)</a:t>
            </a:r>
          </a:p>
          <a:p>
            <a:r>
              <a:rPr lang="es-ES" sz="1600" dirty="0" err="1"/>
              <a:t>print</a:t>
            </a:r>
            <a:r>
              <a:rPr lang="es-ES" sz="1600" dirty="0"/>
              <a:t>("\</a:t>
            </a:r>
            <a:r>
              <a:rPr lang="es-ES" sz="1600" dirty="0" err="1"/>
              <a:t>nprimeros</a:t>
            </a:r>
            <a:r>
              <a:rPr lang="es-ES" sz="1600" dirty="0"/>
              <a:t> 100 </a:t>
            </a:r>
            <a:r>
              <a:rPr lang="es-ES" sz="1600" dirty="0" err="1"/>
              <a:t>tokens</a:t>
            </a:r>
            <a:r>
              <a:rPr lang="es-ES" sz="1600" dirty="0"/>
              <a:t> con </a:t>
            </a:r>
            <a:r>
              <a:rPr lang="es-ES" sz="1600" dirty="0" err="1"/>
              <a:t>StWs</a:t>
            </a:r>
            <a:r>
              <a:rPr lang="es-ES" sz="1600" dirty="0"/>
              <a:t>: ",</a:t>
            </a:r>
            <a:r>
              <a:rPr lang="es-ES" sz="1600" dirty="0" err="1"/>
              <a:t>tokens</a:t>
            </a:r>
            <a:r>
              <a:rPr lang="es-ES" sz="1600" dirty="0"/>
              <a:t>[:100])</a:t>
            </a:r>
          </a:p>
          <a:p>
            <a:r>
              <a:rPr lang="es-ES" sz="1600" dirty="0" err="1"/>
              <a:t>tokensSinStWs</a:t>
            </a:r>
            <a:r>
              <a:rPr lang="es-ES" sz="1600" dirty="0"/>
              <a:t>=</a:t>
            </a:r>
            <a:r>
              <a:rPr lang="es-ES" sz="1600" dirty="0" err="1"/>
              <a:t>getCleanText</a:t>
            </a:r>
            <a:r>
              <a:rPr lang="es-ES" sz="1600" dirty="0"/>
              <a:t>(</a:t>
            </a:r>
            <a:r>
              <a:rPr lang="es-ES" sz="1600" dirty="0" err="1"/>
              <a:t>tokens</a:t>
            </a:r>
            <a:r>
              <a:rPr lang="es-ES" sz="1600" dirty="0"/>
              <a:t>)</a:t>
            </a:r>
          </a:p>
          <a:p>
            <a:r>
              <a:rPr lang="es-ES" sz="1600" dirty="0" err="1"/>
              <a:t>print</a:t>
            </a:r>
            <a:r>
              <a:rPr lang="es-ES" sz="1600" dirty="0"/>
              <a:t>("\</a:t>
            </a:r>
            <a:r>
              <a:rPr lang="es-ES" sz="1600" dirty="0" err="1"/>
              <a:t>nprimeros</a:t>
            </a:r>
            <a:r>
              <a:rPr lang="es-ES" sz="1600" dirty="0"/>
              <a:t> 100 </a:t>
            </a:r>
            <a:r>
              <a:rPr lang="es-ES" sz="1600" dirty="0" err="1"/>
              <a:t>tokens</a:t>
            </a:r>
            <a:r>
              <a:rPr lang="es-ES" sz="1600" dirty="0"/>
              <a:t> sin </a:t>
            </a:r>
            <a:r>
              <a:rPr lang="es-ES" sz="1600" dirty="0" err="1"/>
              <a:t>StWs</a:t>
            </a:r>
            <a:r>
              <a:rPr lang="es-ES" sz="1600" dirty="0"/>
              <a:t>: ",</a:t>
            </a:r>
            <a:r>
              <a:rPr lang="es-ES" sz="1600" dirty="0" err="1"/>
              <a:t>tokensSinStWs</a:t>
            </a:r>
            <a:r>
              <a:rPr lang="es-ES" sz="1600" dirty="0"/>
              <a:t>[:100])</a:t>
            </a:r>
          </a:p>
          <a:p>
            <a:endParaRPr lang="es-ES" sz="1600" dirty="0"/>
          </a:p>
          <a:p>
            <a:r>
              <a:rPr lang="es-ES" sz="1600" dirty="0" err="1"/>
              <a:t>objetoText</a:t>
            </a:r>
            <a:r>
              <a:rPr lang="es-ES" sz="1600" dirty="0"/>
              <a:t> = </a:t>
            </a:r>
            <a:r>
              <a:rPr lang="es-ES" sz="1600" dirty="0" err="1"/>
              <a:t>nltk.Text</a:t>
            </a:r>
            <a:r>
              <a:rPr lang="es-ES" sz="1600" dirty="0"/>
              <a:t>(</a:t>
            </a:r>
            <a:r>
              <a:rPr lang="es-ES" sz="1600" dirty="0" err="1"/>
              <a:t>tokensSinStWs</a:t>
            </a:r>
            <a:r>
              <a:rPr lang="es-ES" sz="1600" dirty="0"/>
              <a:t>)</a:t>
            </a:r>
          </a:p>
          <a:p>
            <a:endParaRPr lang="es-ES" sz="1600" dirty="0"/>
          </a:p>
          <a:p>
            <a:r>
              <a:rPr lang="es-ES" sz="1600" dirty="0" err="1"/>
              <a:t>distribucion</a:t>
            </a:r>
            <a:r>
              <a:rPr lang="es-ES" sz="1600" dirty="0"/>
              <a:t> = </a:t>
            </a:r>
            <a:r>
              <a:rPr lang="es-ES" sz="1600" dirty="0" err="1"/>
              <a:t>nltk.FreqDist</a:t>
            </a:r>
            <a:r>
              <a:rPr lang="es-ES" sz="1600" dirty="0"/>
              <a:t>(</a:t>
            </a:r>
            <a:r>
              <a:rPr lang="es-ES" sz="1600" dirty="0" err="1"/>
              <a:t>objetoText</a:t>
            </a:r>
            <a:r>
              <a:rPr lang="es-ES" sz="1600" dirty="0"/>
              <a:t>)</a:t>
            </a:r>
          </a:p>
          <a:p>
            <a:r>
              <a:rPr lang="es-ES" sz="1600" dirty="0" err="1"/>
              <a:t>listaComunes</a:t>
            </a:r>
            <a:r>
              <a:rPr lang="es-ES" sz="1600" dirty="0"/>
              <a:t>=</a:t>
            </a:r>
            <a:r>
              <a:rPr lang="es-ES" sz="1600" dirty="0" err="1"/>
              <a:t>distribucion.most_common</a:t>
            </a:r>
            <a:r>
              <a:rPr lang="es-ES" sz="1600" dirty="0"/>
              <a:t>(20)</a:t>
            </a:r>
          </a:p>
          <a:p>
            <a:r>
              <a:rPr lang="es-ES" sz="1600" dirty="0" err="1"/>
              <a:t>print</a:t>
            </a:r>
            <a:r>
              <a:rPr lang="es-ES" sz="1600" dirty="0"/>
              <a:t>("\</a:t>
            </a:r>
            <a:r>
              <a:rPr lang="es-ES" sz="1600" dirty="0" err="1"/>
              <a:t>nLas</a:t>
            </a:r>
            <a:r>
              <a:rPr lang="es-ES" sz="1600" dirty="0"/>
              <a:t> más comunes: ",</a:t>
            </a:r>
            <a:r>
              <a:rPr lang="es-ES" sz="1600" dirty="0" err="1"/>
              <a:t>listaComunes</a:t>
            </a:r>
            <a:r>
              <a:rPr lang="es-ES" sz="1600" dirty="0"/>
              <a:t>)</a:t>
            </a:r>
          </a:p>
          <a:p>
            <a:endParaRPr lang="es-ES" sz="1600" dirty="0"/>
          </a:p>
          <a:p>
            <a:r>
              <a:rPr lang="es-ES" sz="1600" dirty="0" err="1"/>
              <a:t>print</a:t>
            </a:r>
            <a:r>
              <a:rPr lang="es-ES" sz="1600" dirty="0"/>
              <a:t>("\</a:t>
            </a:r>
            <a:r>
              <a:rPr lang="es-ES" sz="1600" dirty="0" err="1"/>
              <a:t>nGraficando</a:t>
            </a:r>
            <a:r>
              <a:rPr lang="es-ES" sz="1600" dirty="0"/>
              <a:t> ")</a:t>
            </a:r>
          </a:p>
          <a:p>
            <a:r>
              <a:rPr lang="es-ES" sz="1600" dirty="0" err="1"/>
              <a:t>distribucion.plot</a:t>
            </a:r>
            <a:r>
              <a:rPr lang="es-ES" sz="1600" dirty="0"/>
              <a:t>(20)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085" y="44068"/>
            <a:ext cx="4143372" cy="228599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s-MX" dirty="0"/>
              <a:t>Imprimir y graficar palabras más comunes de mañanera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3852284" y="571480"/>
            <a:ext cx="5214974" cy="304698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600" dirty="0" err="1"/>
              <a:t>import</a:t>
            </a:r>
            <a:r>
              <a:rPr lang="es-ES" sz="1600" dirty="0"/>
              <a:t> </a:t>
            </a:r>
            <a:r>
              <a:rPr lang="es-ES" sz="1600" dirty="0" err="1"/>
              <a:t>nltk</a:t>
            </a:r>
            <a:endParaRPr lang="es-ES" sz="1600" dirty="0"/>
          </a:p>
          <a:p>
            <a:r>
              <a:rPr lang="es-ES" sz="1600" dirty="0" err="1"/>
              <a:t>from</a:t>
            </a:r>
            <a:r>
              <a:rPr lang="es-ES" sz="1600" dirty="0"/>
              <a:t> </a:t>
            </a:r>
            <a:r>
              <a:rPr lang="es-ES" sz="1600" dirty="0" err="1"/>
              <a:t>nltk.text</a:t>
            </a:r>
            <a:r>
              <a:rPr lang="es-ES" sz="1600" dirty="0"/>
              <a:t> </a:t>
            </a:r>
            <a:r>
              <a:rPr lang="es-ES" sz="1600" dirty="0" err="1"/>
              <a:t>import</a:t>
            </a:r>
            <a:r>
              <a:rPr lang="es-ES" sz="1600" dirty="0"/>
              <a:t> </a:t>
            </a:r>
            <a:r>
              <a:rPr lang="es-ES" sz="1600" dirty="0" err="1"/>
              <a:t>Text</a:t>
            </a:r>
            <a:endParaRPr lang="es-ES" sz="1600" dirty="0"/>
          </a:p>
          <a:p>
            <a:r>
              <a:rPr lang="es-ES" sz="1600" dirty="0" err="1"/>
              <a:t>from</a:t>
            </a:r>
            <a:r>
              <a:rPr lang="es-ES" sz="1600" dirty="0"/>
              <a:t> </a:t>
            </a:r>
            <a:r>
              <a:rPr lang="es-ES" sz="1600" dirty="0" err="1"/>
              <a:t>nltk.tokenize</a:t>
            </a:r>
            <a:r>
              <a:rPr lang="es-ES" sz="1600" dirty="0"/>
              <a:t> </a:t>
            </a:r>
            <a:r>
              <a:rPr lang="es-ES" sz="1600" dirty="0" err="1"/>
              <a:t>import</a:t>
            </a:r>
            <a:r>
              <a:rPr lang="es-ES" sz="1600" dirty="0"/>
              <a:t>  </a:t>
            </a:r>
            <a:r>
              <a:rPr lang="es-ES" sz="1600" dirty="0" err="1"/>
              <a:t>word_tokenize</a:t>
            </a:r>
            <a:endParaRPr lang="es-ES" sz="1600" dirty="0"/>
          </a:p>
          <a:p>
            <a:r>
              <a:rPr lang="es-ES" sz="1600" dirty="0" err="1"/>
              <a:t>from</a:t>
            </a:r>
            <a:r>
              <a:rPr lang="es-ES" sz="1600" dirty="0"/>
              <a:t> </a:t>
            </a:r>
            <a:r>
              <a:rPr lang="es-ES" sz="1600" dirty="0" err="1"/>
              <a:t>urllib</a:t>
            </a:r>
            <a:r>
              <a:rPr lang="es-ES" sz="1600" dirty="0"/>
              <a:t> </a:t>
            </a:r>
            <a:r>
              <a:rPr lang="es-ES" sz="1600" dirty="0" err="1"/>
              <a:t>import</a:t>
            </a:r>
            <a:r>
              <a:rPr lang="es-ES" sz="1600" dirty="0"/>
              <a:t> </a:t>
            </a:r>
            <a:r>
              <a:rPr lang="es-ES" sz="1600" dirty="0" err="1"/>
              <a:t>request</a:t>
            </a:r>
            <a:endParaRPr lang="es-ES" sz="1600" dirty="0"/>
          </a:p>
          <a:p>
            <a:r>
              <a:rPr lang="es-ES" sz="1600" dirty="0" err="1"/>
              <a:t>from</a:t>
            </a:r>
            <a:r>
              <a:rPr lang="es-ES" sz="1600" dirty="0"/>
              <a:t> </a:t>
            </a:r>
            <a:r>
              <a:rPr lang="es-ES" sz="1600" dirty="0" err="1"/>
              <a:t>nltk.corpus</a:t>
            </a:r>
            <a:r>
              <a:rPr lang="es-ES" sz="1600" dirty="0"/>
              <a:t> </a:t>
            </a:r>
            <a:r>
              <a:rPr lang="es-ES" sz="1600" dirty="0" err="1"/>
              <a:t>import</a:t>
            </a:r>
            <a:r>
              <a:rPr lang="es-ES" sz="1600" dirty="0"/>
              <a:t> </a:t>
            </a:r>
            <a:r>
              <a:rPr lang="es-ES" sz="1600" dirty="0" err="1"/>
              <a:t>stopwords</a:t>
            </a:r>
            <a:endParaRPr lang="es-ES" sz="1600" dirty="0"/>
          </a:p>
          <a:p>
            <a:endParaRPr lang="es-ES" sz="1600" dirty="0"/>
          </a:p>
          <a:p>
            <a:r>
              <a:rPr lang="es-ES" sz="1600" dirty="0" err="1"/>
              <a:t>def</a:t>
            </a:r>
            <a:r>
              <a:rPr lang="es-ES" sz="1600" dirty="0"/>
              <a:t> </a:t>
            </a:r>
            <a:r>
              <a:rPr lang="es-ES" sz="1600" dirty="0" err="1"/>
              <a:t>getCleanText</a:t>
            </a:r>
            <a:r>
              <a:rPr lang="es-ES" sz="1600" dirty="0"/>
              <a:t>(texto):</a:t>
            </a:r>
          </a:p>
          <a:p>
            <a:r>
              <a:rPr lang="es-ES" sz="1600" dirty="0"/>
              <a:t>     </a:t>
            </a:r>
            <a:r>
              <a:rPr lang="es-ES" sz="1600" dirty="0" err="1"/>
              <a:t>stWs</a:t>
            </a:r>
            <a:r>
              <a:rPr lang="es-ES" sz="1600" dirty="0"/>
              <a:t> = </a:t>
            </a:r>
            <a:r>
              <a:rPr lang="es-ES" sz="1600" dirty="0" err="1"/>
              <a:t>stopwords.words</a:t>
            </a:r>
            <a:r>
              <a:rPr lang="es-ES" sz="1600" dirty="0"/>
              <a:t>('</a:t>
            </a:r>
            <a:r>
              <a:rPr lang="es-ES" sz="1600" dirty="0" err="1"/>
              <a:t>spanish</a:t>
            </a:r>
            <a:r>
              <a:rPr lang="es-ES" sz="1600" dirty="0"/>
              <a:t>')</a:t>
            </a:r>
          </a:p>
          <a:p>
            <a:r>
              <a:rPr lang="es-ES" sz="1600" dirty="0"/>
              <a:t>     </a:t>
            </a:r>
            <a:r>
              <a:rPr lang="es-ES" sz="1600" dirty="0" err="1"/>
              <a:t>textoConStWs</a:t>
            </a:r>
            <a:r>
              <a:rPr lang="es-ES" sz="1600" dirty="0"/>
              <a:t> = [</a:t>
            </a:r>
            <a:r>
              <a:rPr lang="es-ES" sz="1600" dirty="0" err="1"/>
              <a:t>w.lower</a:t>
            </a:r>
            <a:r>
              <a:rPr lang="es-ES" sz="1600" dirty="0"/>
              <a:t>() </a:t>
            </a:r>
            <a:r>
              <a:rPr lang="es-ES" sz="1600" dirty="0" err="1"/>
              <a:t>for</a:t>
            </a:r>
            <a:r>
              <a:rPr lang="es-ES" sz="1600" dirty="0"/>
              <a:t> w in texto </a:t>
            </a:r>
            <a:r>
              <a:rPr lang="es-ES" sz="1600" dirty="0" err="1"/>
              <a:t>if</a:t>
            </a:r>
            <a:r>
              <a:rPr lang="es-ES" sz="1600" dirty="0"/>
              <a:t> </a:t>
            </a:r>
            <a:r>
              <a:rPr lang="es-ES" sz="1600" dirty="0" err="1"/>
              <a:t>w.isalpha</a:t>
            </a:r>
            <a:r>
              <a:rPr lang="es-ES" sz="1600" dirty="0"/>
              <a:t>()]</a:t>
            </a:r>
          </a:p>
          <a:p>
            <a:r>
              <a:rPr lang="es-ES" sz="1600" dirty="0"/>
              <a:t>     </a:t>
            </a:r>
            <a:r>
              <a:rPr lang="es-ES" sz="1600" dirty="0" err="1"/>
              <a:t>textoSinStWs</a:t>
            </a:r>
            <a:r>
              <a:rPr lang="es-ES" sz="1600" dirty="0"/>
              <a:t> = [w </a:t>
            </a:r>
            <a:r>
              <a:rPr lang="es-ES" sz="1600" dirty="0" err="1"/>
              <a:t>for</a:t>
            </a:r>
            <a:r>
              <a:rPr lang="es-ES" sz="1600" dirty="0"/>
              <a:t> w in </a:t>
            </a:r>
            <a:r>
              <a:rPr lang="es-ES" sz="1600" dirty="0" err="1"/>
              <a:t>textoConStWs</a:t>
            </a:r>
            <a:r>
              <a:rPr lang="es-ES" sz="1600" dirty="0"/>
              <a:t> </a:t>
            </a:r>
            <a:r>
              <a:rPr lang="es-ES" sz="1600" dirty="0" err="1"/>
              <a:t>if</a:t>
            </a:r>
            <a:r>
              <a:rPr lang="es-ES" sz="1600" dirty="0"/>
              <a:t> w </a:t>
            </a:r>
            <a:r>
              <a:rPr lang="es-ES" sz="1600" dirty="0" err="1"/>
              <a:t>not</a:t>
            </a:r>
            <a:r>
              <a:rPr lang="es-ES" sz="1600" dirty="0"/>
              <a:t> in </a:t>
            </a:r>
            <a:r>
              <a:rPr lang="es-ES" sz="1600" dirty="0" err="1"/>
              <a:t>stWs</a:t>
            </a:r>
            <a:endParaRPr lang="es-ES" sz="1600" dirty="0"/>
          </a:p>
          <a:p>
            <a:r>
              <a:rPr lang="es-ES" sz="1600" dirty="0"/>
              <a:t>                      and </a:t>
            </a:r>
            <a:r>
              <a:rPr lang="es-ES" sz="1600" dirty="0" err="1"/>
              <a:t>len</a:t>
            </a:r>
            <a:r>
              <a:rPr lang="es-ES" sz="1600" dirty="0"/>
              <a:t>(w)&gt;1 ]</a:t>
            </a:r>
          </a:p>
          <a:p>
            <a:r>
              <a:rPr lang="es-ES" sz="1600" dirty="0"/>
              <a:t>     </a:t>
            </a:r>
            <a:r>
              <a:rPr lang="es-ES" sz="1600" dirty="0" err="1"/>
              <a:t>return</a:t>
            </a:r>
            <a:r>
              <a:rPr lang="es-ES" sz="1600" dirty="0"/>
              <a:t> </a:t>
            </a:r>
            <a:r>
              <a:rPr lang="es-ES" sz="1600" dirty="0" err="1"/>
              <a:t>textoSinStWs</a:t>
            </a:r>
            <a:endParaRPr lang="es-ES" sz="16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" y="142852"/>
            <a:ext cx="9143999" cy="941736"/>
          </a:xfrm>
        </p:spPr>
        <p:txBody>
          <a:bodyPr>
            <a:normAutofit fontScale="90000"/>
          </a:bodyPr>
          <a:lstStyle/>
          <a:p>
            <a:r>
              <a:rPr lang="es-MX" dirty="0" err="1"/>
              <a:t>Stemmer</a:t>
            </a:r>
            <a:r>
              <a:rPr lang="es-MX" dirty="0"/>
              <a:t>, calculando las raíces de las palabras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428736"/>
            <a:ext cx="8715436" cy="528641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Stemming, 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es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una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tarea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que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consiste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 en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recuperar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las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raices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 de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las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palabras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para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reducir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variaciones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por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ejemplo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computadora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computador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computación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, etc.,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deberían</a:t>
            </a:r>
            <a:r>
              <a:rPr lang="en-US" sz="1700" b="1" dirty="0">
                <a:solidFill>
                  <a:schemeClr val="accent6">
                    <a:lumMod val="75000"/>
                  </a:schemeClr>
                </a:solidFill>
              </a:rPr>
              <a:t> ser </a:t>
            </a:r>
            <a:r>
              <a:rPr lang="en-US" sz="1700" b="1" dirty="0" err="1">
                <a:solidFill>
                  <a:schemeClr val="accent6">
                    <a:lumMod val="75000"/>
                  </a:schemeClr>
                </a:solidFill>
              </a:rPr>
              <a:t>comput</a:t>
            </a:r>
            <a:endParaRPr lang="en-US" sz="1700" b="1" dirty="0">
              <a:solidFill>
                <a:schemeClr val="accent6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en-US" sz="1700" b="1" dirty="0"/>
              <a:t>Se </a:t>
            </a:r>
            <a:r>
              <a:rPr lang="en-US" sz="1700" b="1" dirty="0" err="1"/>
              <a:t>trata</a:t>
            </a:r>
            <a:r>
              <a:rPr lang="en-US" sz="1700" b="1" dirty="0"/>
              <a:t> de </a:t>
            </a:r>
            <a:r>
              <a:rPr lang="en-US" sz="1700" b="1" dirty="0" err="1"/>
              <a:t>algoritmos</a:t>
            </a:r>
            <a:r>
              <a:rPr lang="en-US" sz="1700" b="1" dirty="0"/>
              <a:t> </a:t>
            </a:r>
            <a:r>
              <a:rPr lang="en-US" sz="1700" b="1" dirty="0" err="1"/>
              <a:t>clásicos</a:t>
            </a:r>
            <a:endParaRPr lang="en-US" sz="1700" b="1" dirty="0"/>
          </a:p>
          <a:p>
            <a:pPr lvl="1">
              <a:spcBef>
                <a:spcPts val="0"/>
              </a:spcBef>
            </a:pPr>
            <a:r>
              <a:rPr lang="en-US" sz="1700" dirty="0"/>
              <a:t>&gt;&gt;&gt; raw = """DENNIS: Listen, strange women lying in ponds distributing swords</a:t>
            </a:r>
          </a:p>
          <a:p>
            <a:pPr lvl="1">
              <a:spcBef>
                <a:spcPts val="0"/>
              </a:spcBef>
            </a:pPr>
            <a:r>
              <a:rPr lang="en-US" sz="1700" dirty="0"/>
              <a:t>... is no basis for a system of government. Supreme executive power derives from </a:t>
            </a:r>
          </a:p>
          <a:p>
            <a:pPr lvl="1">
              <a:spcBef>
                <a:spcPts val="0"/>
              </a:spcBef>
            </a:pPr>
            <a:r>
              <a:rPr lang="en-US" sz="1700" dirty="0"/>
              <a:t>... a mandate from the masses, not from some farcical aquatic ceremony.""" </a:t>
            </a:r>
          </a:p>
          <a:p>
            <a:pPr lvl="1">
              <a:spcBef>
                <a:spcPts val="0"/>
              </a:spcBef>
            </a:pPr>
            <a:r>
              <a:rPr lang="en-US" sz="1700" dirty="0"/>
              <a:t>tokens = </a:t>
            </a:r>
            <a:r>
              <a:rPr lang="en-US" sz="1700" dirty="0" err="1"/>
              <a:t>word_tokenize</a:t>
            </a:r>
            <a:r>
              <a:rPr lang="en-US" sz="1700" dirty="0"/>
              <a:t>(raw)</a:t>
            </a:r>
          </a:p>
          <a:p>
            <a:pPr lvl="1">
              <a:spcBef>
                <a:spcPts val="0"/>
              </a:spcBef>
            </a:pPr>
            <a:r>
              <a:rPr lang="es-ES" sz="1700" b="1" dirty="0"/>
              <a:t>&gt;&gt;&gt; </a:t>
            </a:r>
            <a:r>
              <a:rPr lang="es-ES" sz="1700" b="1" dirty="0" err="1"/>
              <a:t>porter</a:t>
            </a:r>
            <a:r>
              <a:rPr lang="es-ES" sz="1700" b="1" dirty="0"/>
              <a:t> = </a:t>
            </a:r>
            <a:r>
              <a:rPr lang="es-ES" sz="1700" b="1" dirty="0" err="1"/>
              <a:t>nltk.PorterStemmer</a:t>
            </a:r>
            <a:r>
              <a:rPr lang="es-ES" sz="1700" b="1" dirty="0"/>
              <a:t>() </a:t>
            </a:r>
          </a:p>
          <a:p>
            <a:pPr lvl="1">
              <a:spcBef>
                <a:spcPts val="0"/>
              </a:spcBef>
            </a:pPr>
            <a:r>
              <a:rPr lang="es-ES" sz="1700" b="1" dirty="0"/>
              <a:t>&gt;&gt;&gt; </a:t>
            </a:r>
            <a:r>
              <a:rPr lang="es-ES" sz="1700" b="1" dirty="0" err="1"/>
              <a:t>lancaster</a:t>
            </a:r>
            <a:r>
              <a:rPr lang="es-ES" sz="1700" b="1" dirty="0"/>
              <a:t> = </a:t>
            </a:r>
            <a:r>
              <a:rPr lang="es-ES" sz="1700" b="1" dirty="0" err="1"/>
              <a:t>nltk.LancasterStemmer</a:t>
            </a:r>
            <a:r>
              <a:rPr lang="es-ES" sz="1700" b="1" dirty="0"/>
              <a:t>() </a:t>
            </a:r>
          </a:p>
          <a:p>
            <a:pPr lvl="1">
              <a:spcBef>
                <a:spcPts val="0"/>
              </a:spcBef>
            </a:pPr>
            <a:r>
              <a:rPr lang="es-ES" sz="1700" dirty="0"/>
              <a:t>&gt;&gt;&gt; [</a:t>
            </a:r>
            <a:r>
              <a:rPr lang="es-ES" sz="1700" b="1" dirty="0" err="1">
                <a:solidFill>
                  <a:srgbClr val="7030A0"/>
                </a:solidFill>
              </a:rPr>
              <a:t>porter.stem</a:t>
            </a:r>
            <a:r>
              <a:rPr lang="es-ES" sz="1700" b="1" dirty="0">
                <a:solidFill>
                  <a:srgbClr val="7030A0"/>
                </a:solidFill>
              </a:rPr>
              <a:t>(t)</a:t>
            </a:r>
            <a:r>
              <a:rPr lang="es-ES" sz="1700" dirty="0"/>
              <a:t> </a:t>
            </a:r>
            <a:r>
              <a:rPr lang="es-ES" sz="1700" dirty="0" err="1"/>
              <a:t>for</a:t>
            </a:r>
            <a:r>
              <a:rPr lang="es-ES" sz="1700" dirty="0"/>
              <a:t> t in </a:t>
            </a:r>
            <a:r>
              <a:rPr lang="es-ES" sz="1700" dirty="0" err="1"/>
              <a:t>tokens</a:t>
            </a:r>
            <a:r>
              <a:rPr lang="es-ES" sz="1700" dirty="0"/>
              <a:t>] </a:t>
            </a:r>
          </a:p>
          <a:p>
            <a:pPr lvl="2">
              <a:spcBef>
                <a:spcPts val="0"/>
              </a:spcBef>
            </a:pPr>
            <a:r>
              <a:rPr lang="es-ES" sz="1700" dirty="0"/>
              <a:t>['</a:t>
            </a:r>
            <a:r>
              <a:rPr lang="es-ES" sz="1700" dirty="0" err="1"/>
              <a:t>denni</a:t>
            </a:r>
            <a:r>
              <a:rPr lang="es-ES" sz="1700" dirty="0"/>
              <a:t>', ':', 'listen', ',', '</a:t>
            </a:r>
            <a:r>
              <a:rPr lang="es-ES" sz="1700" dirty="0" err="1"/>
              <a:t>strang</a:t>
            </a:r>
            <a:r>
              <a:rPr lang="es-ES" sz="1700" dirty="0"/>
              <a:t>', '</a:t>
            </a:r>
            <a:r>
              <a:rPr lang="es-ES" sz="1700" dirty="0" err="1"/>
              <a:t>women</a:t>
            </a:r>
            <a:r>
              <a:rPr lang="es-ES" sz="1700" dirty="0"/>
              <a:t>', 'lie', 'in', '</a:t>
            </a:r>
            <a:r>
              <a:rPr lang="es-ES" sz="1700" dirty="0" err="1"/>
              <a:t>pond</a:t>
            </a:r>
            <a:r>
              <a:rPr lang="es-ES" sz="1700" dirty="0"/>
              <a:t>', '</a:t>
            </a:r>
            <a:r>
              <a:rPr lang="es-ES" sz="1700" dirty="0" err="1"/>
              <a:t>distribut</a:t>
            </a:r>
            <a:r>
              <a:rPr lang="es-ES" sz="1700" dirty="0"/>
              <a:t>', '</a:t>
            </a:r>
            <a:r>
              <a:rPr lang="es-ES" sz="1700" dirty="0" err="1"/>
              <a:t>sword</a:t>
            </a:r>
            <a:r>
              <a:rPr lang="es-ES" sz="1700" dirty="0"/>
              <a:t>', '</a:t>
            </a:r>
            <a:r>
              <a:rPr lang="es-ES" sz="1700" dirty="0" err="1"/>
              <a:t>is</a:t>
            </a:r>
            <a:r>
              <a:rPr lang="es-ES" sz="1700" dirty="0"/>
              <a:t>', 'no', '</a:t>
            </a:r>
            <a:r>
              <a:rPr lang="es-ES" sz="1700" dirty="0" err="1"/>
              <a:t>basi</a:t>
            </a:r>
            <a:r>
              <a:rPr lang="es-ES" sz="1700" dirty="0"/>
              <a:t>', '</a:t>
            </a:r>
            <a:r>
              <a:rPr lang="es-ES" sz="1700" dirty="0" err="1"/>
              <a:t>for</a:t>
            </a:r>
            <a:r>
              <a:rPr lang="es-ES" sz="1700" dirty="0"/>
              <a:t>', 'a', '</a:t>
            </a:r>
            <a:r>
              <a:rPr lang="es-ES" sz="1700" dirty="0" err="1"/>
              <a:t>system</a:t>
            </a:r>
            <a:r>
              <a:rPr lang="es-ES" sz="1700" dirty="0"/>
              <a:t>', 'of', '</a:t>
            </a:r>
            <a:r>
              <a:rPr lang="es-ES" sz="1700" dirty="0" err="1"/>
              <a:t>govern</a:t>
            </a:r>
            <a:r>
              <a:rPr lang="es-ES" sz="1700" dirty="0"/>
              <a:t>', '.', '</a:t>
            </a:r>
            <a:r>
              <a:rPr lang="es-ES" sz="1700" dirty="0" err="1"/>
              <a:t>suprem</a:t>
            </a:r>
            <a:r>
              <a:rPr lang="es-ES" sz="1700" dirty="0"/>
              <a:t>', '</a:t>
            </a:r>
            <a:r>
              <a:rPr lang="es-ES" sz="1700" dirty="0" err="1"/>
              <a:t>execut</a:t>
            </a:r>
            <a:r>
              <a:rPr lang="es-ES" sz="1700" dirty="0"/>
              <a:t>', '</a:t>
            </a:r>
            <a:r>
              <a:rPr lang="es-ES" sz="1700" dirty="0" err="1"/>
              <a:t>power</a:t>
            </a:r>
            <a:r>
              <a:rPr lang="es-ES" sz="1700" dirty="0"/>
              <a:t>', '</a:t>
            </a:r>
            <a:r>
              <a:rPr lang="es-ES" sz="1700" dirty="0" err="1"/>
              <a:t>deriv</a:t>
            </a:r>
            <a:r>
              <a:rPr lang="es-ES" sz="1700" dirty="0"/>
              <a:t>', '</a:t>
            </a:r>
            <a:r>
              <a:rPr lang="es-ES" sz="1700" dirty="0" err="1"/>
              <a:t>from</a:t>
            </a:r>
            <a:r>
              <a:rPr lang="es-ES" sz="1700" dirty="0"/>
              <a:t>', 'a', '</a:t>
            </a:r>
            <a:r>
              <a:rPr lang="es-ES" sz="1700" dirty="0" err="1"/>
              <a:t>mandat</a:t>
            </a:r>
            <a:r>
              <a:rPr lang="es-ES" sz="1700" dirty="0"/>
              <a:t>', '</a:t>
            </a:r>
            <a:r>
              <a:rPr lang="es-ES" sz="1700" dirty="0" err="1"/>
              <a:t>from</a:t>
            </a:r>
            <a:r>
              <a:rPr lang="es-ES" sz="1700" dirty="0"/>
              <a:t>', '</a:t>
            </a:r>
            <a:r>
              <a:rPr lang="es-ES" sz="1700" dirty="0" err="1"/>
              <a:t>the</a:t>
            </a:r>
            <a:r>
              <a:rPr lang="es-ES" sz="1700" dirty="0"/>
              <a:t>', '</a:t>
            </a:r>
            <a:r>
              <a:rPr lang="es-ES" sz="1700" dirty="0" err="1"/>
              <a:t>mass</a:t>
            </a:r>
            <a:r>
              <a:rPr lang="es-ES" sz="1700" dirty="0"/>
              <a:t>', ',', '</a:t>
            </a:r>
            <a:r>
              <a:rPr lang="es-ES" sz="1700" dirty="0" err="1"/>
              <a:t>not</a:t>
            </a:r>
            <a:r>
              <a:rPr lang="es-ES" sz="1700" dirty="0"/>
              <a:t>', '</a:t>
            </a:r>
            <a:r>
              <a:rPr lang="es-ES" sz="1700" dirty="0" err="1"/>
              <a:t>from</a:t>
            </a:r>
            <a:r>
              <a:rPr lang="es-ES" sz="1700" dirty="0"/>
              <a:t>', '</a:t>
            </a:r>
            <a:r>
              <a:rPr lang="es-ES" sz="1700" dirty="0" err="1"/>
              <a:t>some</a:t>
            </a:r>
            <a:r>
              <a:rPr lang="es-ES" sz="1700" dirty="0"/>
              <a:t>', '</a:t>
            </a:r>
            <a:r>
              <a:rPr lang="es-ES" sz="1700" dirty="0" err="1"/>
              <a:t>farcic</a:t>
            </a:r>
            <a:r>
              <a:rPr lang="es-ES" sz="1700" dirty="0"/>
              <a:t>', '</a:t>
            </a:r>
            <a:r>
              <a:rPr lang="es-ES" sz="1700" dirty="0" err="1"/>
              <a:t>aquat</a:t>
            </a:r>
            <a:r>
              <a:rPr lang="es-ES" sz="1700" dirty="0"/>
              <a:t>', '</a:t>
            </a:r>
            <a:r>
              <a:rPr lang="es-ES" sz="1700" dirty="0" err="1"/>
              <a:t>ceremoni</a:t>
            </a:r>
            <a:r>
              <a:rPr lang="es-ES" sz="1700" dirty="0"/>
              <a:t>', '.']</a:t>
            </a:r>
          </a:p>
          <a:p>
            <a:pPr lvl="1">
              <a:spcBef>
                <a:spcPts val="0"/>
              </a:spcBef>
            </a:pPr>
            <a:r>
              <a:rPr lang="es-ES" sz="1700" dirty="0"/>
              <a:t>&gt;&gt;&gt; [</a:t>
            </a:r>
            <a:r>
              <a:rPr lang="es-ES" sz="1700" b="1" dirty="0" err="1">
                <a:solidFill>
                  <a:srgbClr val="7030A0"/>
                </a:solidFill>
              </a:rPr>
              <a:t>lancaster.stem</a:t>
            </a:r>
            <a:r>
              <a:rPr lang="es-ES" sz="1700" b="1" dirty="0">
                <a:solidFill>
                  <a:srgbClr val="7030A0"/>
                </a:solidFill>
              </a:rPr>
              <a:t>(t)</a:t>
            </a:r>
            <a:r>
              <a:rPr lang="es-ES" sz="1700" dirty="0"/>
              <a:t> </a:t>
            </a:r>
            <a:r>
              <a:rPr lang="es-ES" sz="1700" dirty="0" err="1"/>
              <a:t>for</a:t>
            </a:r>
            <a:r>
              <a:rPr lang="es-ES" sz="1700" dirty="0"/>
              <a:t> t in </a:t>
            </a:r>
            <a:r>
              <a:rPr lang="es-ES" sz="1700" dirty="0" err="1"/>
              <a:t>tokens</a:t>
            </a:r>
            <a:r>
              <a:rPr lang="es-ES" sz="1700" dirty="0"/>
              <a:t>] </a:t>
            </a:r>
          </a:p>
          <a:p>
            <a:pPr lvl="2">
              <a:spcBef>
                <a:spcPts val="0"/>
              </a:spcBef>
            </a:pPr>
            <a:r>
              <a:rPr lang="es-ES" sz="1700" dirty="0"/>
              <a:t>['den', ':', '</a:t>
            </a:r>
            <a:r>
              <a:rPr lang="es-ES" sz="1700" dirty="0" err="1"/>
              <a:t>list</a:t>
            </a:r>
            <a:r>
              <a:rPr lang="es-ES" sz="1700" dirty="0"/>
              <a:t>', ',', '</a:t>
            </a:r>
            <a:r>
              <a:rPr lang="es-ES" sz="1700" dirty="0" err="1"/>
              <a:t>strange</a:t>
            </a:r>
            <a:r>
              <a:rPr lang="es-ES" sz="1700" dirty="0"/>
              <a:t>', '</a:t>
            </a:r>
            <a:r>
              <a:rPr lang="es-ES" sz="1700" dirty="0" err="1"/>
              <a:t>wom</a:t>
            </a:r>
            <a:r>
              <a:rPr lang="es-ES" sz="1700" dirty="0"/>
              <a:t>', '</a:t>
            </a:r>
            <a:r>
              <a:rPr lang="es-ES" sz="1700" dirty="0" err="1"/>
              <a:t>lying</a:t>
            </a:r>
            <a:r>
              <a:rPr lang="es-ES" sz="1700" dirty="0"/>
              <a:t>', 'in', '</a:t>
            </a:r>
            <a:r>
              <a:rPr lang="es-ES" sz="1700" dirty="0" err="1"/>
              <a:t>pond</a:t>
            </a:r>
            <a:r>
              <a:rPr lang="es-ES" sz="1700" dirty="0"/>
              <a:t>', '</a:t>
            </a:r>
            <a:r>
              <a:rPr lang="es-ES" sz="1700" dirty="0" err="1"/>
              <a:t>distribut</a:t>
            </a:r>
            <a:r>
              <a:rPr lang="es-ES" sz="1700" dirty="0"/>
              <a:t>', '</a:t>
            </a:r>
            <a:r>
              <a:rPr lang="es-ES" sz="1700" dirty="0" err="1"/>
              <a:t>sword</a:t>
            </a:r>
            <a:r>
              <a:rPr lang="es-ES" sz="1700" dirty="0"/>
              <a:t>', '</a:t>
            </a:r>
            <a:r>
              <a:rPr lang="es-ES" sz="1700" dirty="0" err="1"/>
              <a:t>is</a:t>
            </a:r>
            <a:r>
              <a:rPr lang="es-ES" sz="1700" dirty="0"/>
              <a:t>', 'no', '</a:t>
            </a:r>
            <a:r>
              <a:rPr lang="es-ES" sz="1700" dirty="0" err="1"/>
              <a:t>bas</a:t>
            </a:r>
            <a:r>
              <a:rPr lang="es-ES" sz="1700" dirty="0"/>
              <a:t>', '</a:t>
            </a:r>
            <a:r>
              <a:rPr lang="es-ES" sz="1700" dirty="0" err="1"/>
              <a:t>for</a:t>
            </a:r>
            <a:r>
              <a:rPr lang="es-ES" sz="1700" dirty="0"/>
              <a:t>', 'a', '</a:t>
            </a:r>
            <a:r>
              <a:rPr lang="es-ES" sz="1700" dirty="0" err="1"/>
              <a:t>system</a:t>
            </a:r>
            <a:r>
              <a:rPr lang="es-ES" sz="1700" dirty="0"/>
              <a:t>', 'of', '</a:t>
            </a:r>
            <a:r>
              <a:rPr lang="es-ES" sz="1700" dirty="0" err="1"/>
              <a:t>govern</a:t>
            </a:r>
            <a:r>
              <a:rPr lang="es-ES" sz="1700" dirty="0"/>
              <a:t>', '.', '</a:t>
            </a:r>
            <a:r>
              <a:rPr lang="es-ES" sz="1700" dirty="0" err="1"/>
              <a:t>suprem</a:t>
            </a:r>
            <a:r>
              <a:rPr lang="es-ES" sz="1700" dirty="0"/>
              <a:t>', '</a:t>
            </a:r>
            <a:r>
              <a:rPr lang="es-ES" sz="1700" dirty="0" err="1"/>
              <a:t>execut</a:t>
            </a:r>
            <a:r>
              <a:rPr lang="es-ES" sz="1700" dirty="0"/>
              <a:t>', '</a:t>
            </a:r>
            <a:r>
              <a:rPr lang="es-ES" sz="1700" dirty="0" err="1"/>
              <a:t>pow</a:t>
            </a:r>
            <a:r>
              <a:rPr lang="es-ES" sz="1700" dirty="0"/>
              <a:t>', '</a:t>
            </a:r>
            <a:r>
              <a:rPr lang="es-ES" sz="1700" dirty="0" err="1"/>
              <a:t>der</a:t>
            </a:r>
            <a:r>
              <a:rPr lang="es-ES" sz="1700" dirty="0"/>
              <a:t>', '</a:t>
            </a:r>
            <a:r>
              <a:rPr lang="es-ES" sz="1700" dirty="0" err="1"/>
              <a:t>from</a:t>
            </a:r>
            <a:r>
              <a:rPr lang="es-ES" sz="1700" dirty="0"/>
              <a:t>', 'a', '</a:t>
            </a:r>
            <a:r>
              <a:rPr lang="es-ES" sz="1700" dirty="0" err="1"/>
              <a:t>mand</a:t>
            </a:r>
            <a:r>
              <a:rPr lang="es-ES" sz="1700" dirty="0"/>
              <a:t>', '</a:t>
            </a:r>
            <a:r>
              <a:rPr lang="es-ES" sz="1700" dirty="0" err="1"/>
              <a:t>from</a:t>
            </a:r>
            <a:r>
              <a:rPr lang="es-ES" sz="1700" dirty="0"/>
              <a:t>', '</a:t>
            </a:r>
            <a:r>
              <a:rPr lang="es-ES" sz="1700" dirty="0" err="1"/>
              <a:t>the</a:t>
            </a:r>
            <a:r>
              <a:rPr lang="es-ES" sz="1700" dirty="0"/>
              <a:t>', '</a:t>
            </a:r>
            <a:r>
              <a:rPr lang="es-ES" sz="1700" dirty="0" err="1"/>
              <a:t>mass</a:t>
            </a:r>
            <a:r>
              <a:rPr lang="es-ES" sz="1700" dirty="0"/>
              <a:t>', ',', '</a:t>
            </a:r>
            <a:r>
              <a:rPr lang="es-ES" sz="1700" dirty="0" err="1"/>
              <a:t>not</a:t>
            </a:r>
            <a:r>
              <a:rPr lang="es-ES" sz="1700" dirty="0"/>
              <a:t>', '</a:t>
            </a:r>
            <a:r>
              <a:rPr lang="es-ES" sz="1700" dirty="0" err="1"/>
              <a:t>from</a:t>
            </a:r>
            <a:r>
              <a:rPr lang="es-ES" sz="1700" dirty="0"/>
              <a:t>', '</a:t>
            </a:r>
            <a:r>
              <a:rPr lang="es-ES" sz="1700" dirty="0" err="1"/>
              <a:t>som</a:t>
            </a:r>
            <a:r>
              <a:rPr lang="es-ES" sz="1700" dirty="0"/>
              <a:t>', '</a:t>
            </a:r>
            <a:r>
              <a:rPr lang="es-ES" sz="1700" dirty="0" err="1"/>
              <a:t>farc</a:t>
            </a:r>
            <a:r>
              <a:rPr lang="es-ES" sz="1700" dirty="0"/>
              <a:t>', '</a:t>
            </a:r>
            <a:r>
              <a:rPr lang="es-ES" sz="1700" dirty="0" err="1"/>
              <a:t>aqu</a:t>
            </a:r>
            <a:r>
              <a:rPr lang="es-ES" sz="1700" dirty="0"/>
              <a:t>', '</a:t>
            </a:r>
            <a:r>
              <a:rPr lang="es-ES" sz="1700" dirty="0" err="1"/>
              <a:t>ceremony</a:t>
            </a:r>
            <a:r>
              <a:rPr lang="es-ES" sz="1700" dirty="0"/>
              <a:t>', '.']</a:t>
            </a:r>
          </a:p>
          <a:p>
            <a:pPr>
              <a:spcBef>
                <a:spcPts val="0"/>
              </a:spcBef>
            </a:pPr>
            <a:r>
              <a:rPr lang="es-MX" sz="1700" b="1" dirty="0"/>
              <a:t>Probar ambos </a:t>
            </a:r>
            <a:r>
              <a:rPr lang="es-MX" sz="1700" b="1" dirty="0" err="1"/>
              <a:t>stemmers</a:t>
            </a:r>
            <a:r>
              <a:rPr lang="es-MX" sz="1700" b="1" dirty="0"/>
              <a:t> con palabras en español</a:t>
            </a:r>
            <a:endParaRPr lang="es-ES" sz="1700" b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3759"/>
            <a:ext cx="9144000" cy="739275"/>
          </a:xfrm>
        </p:spPr>
        <p:txBody>
          <a:bodyPr/>
          <a:lstStyle/>
          <a:p>
            <a:r>
              <a:rPr lang="es-MX" dirty="0" err="1"/>
              <a:t>Lemmatization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40460" y="1109933"/>
            <a:ext cx="8429684" cy="557216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s-MX" sz="2800" dirty="0"/>
              <a:t>Tarea que consiste en verificar que una palabra se normalice a una existente en un diccionario, en el ejemplo se usa </a:t>
            </a:r>
            <a:r>
              <a:rPr lang="es-MX" sz="2800" dirty="0" err="1"/>
              <a:t>Wordnet</a:t>
            </a:r>
            <a:r>
              <a:rPr lang="es-MX" sz="2800" dirty="0"/>
              <a:t>, </a:t>
            </a:r>
            <a:r>
              <a:rPr lang="es-MX" sz="2800" dirty="0" err="1"/>
              <a:t>i.e.</a:t>
            </a:r>
            <a:r>
              <a:rPr lang="es-MX" sz="2800" dirty="0"/>
              <a:t>, sólo inglés.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&gt;&gt;&gt; raw = """DENNIS: Listen, strange women lying in ponds distributing swords ... is no basis for a system of government. Supreme executive power derives from ... a mandate from the masses, not from some farcical aquatic ceremony.""" </a:t>
            </a:r>
          </a:p>
          <a:p>
            <a:pPr lvl="1">
              <a:spcBef>
                <a:spcPts val="0"/>
              </a:spcBef>
            </a:pPr>
            <a:r>
              <a:rPr lang="en-US" sz="2400" dirty="0"/>
              <a:t>&gt;&gt;&gt; tokens = </a:t>
            </a:r>
            <a:r>
              <a:rPr lang="en-US" sz="2400" dirty="0" err="1"/>
              <a:t>word_tokenize</a:t>
            </a:r>
            <a:r>
              <a:rPr lang="en-US" sz="2400" dirty="0"/>
              <a:t>(raw)</a:t>
            </a:r>
          </a:p>
          <a:p>
            <a:pPr lvl="1">
              <a:spcBef>
                <a:spcPts val="0"/>
              </a:spcBef>
            </a:pPr>
            <a:r>
              <a:rPr lang="es-ES" sz="2400" dirty="0"/>
              <a:t>&gt;&gt;&gt; </a:t>
            </a:r>
            <a:r>
              <a:rPr lang="es-ES" sz="2400" dirty="0" err="1"/>
              <a:t>wnl</a:t>
            </a:r>
            <a:r>
              <a:rPr lang="es-ES" sz="2400" dirty="0"/>
              <a:t> = </a:t>
            </a:r>
            <a:r>
              <a:rPr lang="es-ES" sz="2400" dirty="0" err="1"/>
              <a:t>nltk.WordNetLemmatizer</a:t>
            </a:r>
            <a:r>
              <a:rPr lang="es-ES" sz="2400" dirty="0"/>
              <a:t>() </a:t>
            </a:r>
          </a:p>
          <a:p>
            <a:pPr lvl="1">
              <a:spcBef>
                <a:spcPts val="0"/>
              </a:spcBef>
            </a:pPr>
            <a:r>
              <a:rPr lang="es-ES" sz="2400" dirty="0"/>
              <a:t>&gt;&gt;&gt; [</a:t>
            </a:r>
            <a:r>
              <a:rPr lang="es-ES" sz="2400" dirty="0" err="1"/>
              <a:t>wnl.lemmatize</a:t>
            </a:r>
            <a:r>
              <a:rPr lang="es-ES" sz="2400" dirty="0"/>
              <a:t>(t) </a:t>
            </a:r>
            <a:r>
              <a:rPr lang="es-ES" sz="2400" dirty="0" err="1"/>
              <a:t>for</a:t>
            </a:r>
            <a:r>
              <a:rPr lang="es-ES" sz="2400" dirty="0"/>
              <a:t> t in </a:t>
            </a:r>
            <a:r>
              <a:rPr lang="es-ES" sz="2400" dirty="0" err="1"/>
              <a:t>tokens</a:t>
            </a:r>
            <a:r>
              <a:rPr lang="es-ES" sz="2400" dirty="0"/>
              <a:t>]</a:t>
            </a:r>
          </a:p>
          <a:p>
            <a:pPr lvl="2">
              <a:spcBef>
                <a:spcPts val="0"/>
              </a:spcBef>
            </a:pPr>
            <a:r>
              <a:rPr lang="es-ES" sz="2000" dirty="0"/>
              <a:t> ['DENNIS', ':', 'Listen', ',', '</a:t>
            </a:r>
            <a:r>
              <a:rPr lang="es-ES" sz="2000" dirty="0" err="1"/>
              <a:t>strange</a:t>
            </a:r>
            <a:r>
              <a:rPr lang="es-ES" sz="2000" dirty="0"/>
              <a:t>', '</a:t>
            </a:r>
            <a:r>
              <a:rPr lang="es-ES" sz="2000" dirty="0" err="1"/>
              <a:t>woman</a:t>
            </a:r>
            <a:r>
              <a:rPr lang="es-ES" sz="2000" dirty="0"/>
              <a:t>', '</a:t>
            </a:r>
            <a:r>
              <a:rPr lang="es-ES" sz="2000" dirty="0" err="1"/>
              <a:t>lying</a:t>
            </a:r>
            <a:r>
              <a:rPr lang="es-ES" sz="2000" dirty="0"/>
              <a:t>', 'in', '</a:t>
            </a:r>
            <a:r>
              <a:rPr lang="es-ES" sz="2000" dirty="0" err="1"/>
              <a:t>pond</a:t>
            </a:r>
            <a:r>
              <a:rPr lang="es-ES" sz="2000" dirty="0"/>
              <a:t>', '</a:t>
            </a:r>
            <a:r>
              <a:rPr lang="es-ES" sz="2000" dirty="0" err="1"/>
              <a:t>distributing</a:t>
            </a:r>
            <a:r>
              <a:rPr lang="es-ES" sz="2000" dirty="0"/>
              <a:t>', '</a:t>
            </a:r>
            <a:r>
              <a:rPr lang="es-ES" sz="2000" dirty="0" err="1"/>
              <a:t>sword</a:t>
            </a:r>
            <a:r>
              <a:rPr lang="es-ES" sz="2000" dirty="0"/>
              <a:t>', '</a:t>
            </a:r>
            <a:r>
              <a:rPr lang="es-ES" sz="2000" dirty="0" err="1"/>
              <a:t>is</a:t>
            </a:r>
            <a:r>
              <a:rPr lang="es-ES" sz="2000" dirty="0"/>
              <a:t>', 'no', '</a:t>
            </a:r>
            <a:r>
              <a:rPr lang="es-ES" sz="2000" dirty="0" err="1"/>
              <a:t>basis</a:t>
            </a:r>
            <a:r>
              <a:rPr lang="es-ES" sz="2000" dirty="0"/>
              <a:t>', '</a:t>
            </a:r>
            <a:r>
              <a:rPr lang="es-ES" sz="2000" dirty="0" err="1"/>
              <a:t>for</a:t>
            </a:r>
            <a:r>
              <a:rPr lang="es-ES" sz="2000" dirty="0"/>
              <a:t>', 'a', '</a:t>
            </a:r>
            <a:r>
              <a:rPr lang="es-ES" sz="2000" dirty="0" err="1"/>
              <a:t>system</a:t>
            </a:r>
            <a:r>
              <a:rPr lang="es-ES" sz="2000" dirty="0"/>
              <a:t>', 'of', '</a:t>
            </a:r>
            <a:r>
              <a:rPr lang="es-ES" sz="2000" dirty="0" err="1"/>
              <a:t>government</a:t>
            </a:r>
            <a:r>
              <a:rPr lang="es-ES" sz="2000" dirty="0"/>
              <a:t>', '.', '</a:t>
            </a:r>
            <a:r>
              <a:rPr lang="es-ES" sz="2000" dirty="0" err="1"/>
              <a:t>Supreme</a:t>
            </a:r>
            <a:r>
              <a:rPr lang="es-ES" sz="2000" dirty="0"/>
              <a:t>', '</a:t>
            </a:r>
            <a:r>
              <a:rPr lang="es-ES" sz="2000" dirty="0" err="1"/>
              <a:t>executive</a:t>
            </a:r>
            <a:r>
              <a:rPr lang="es-ES" sz="2000" dirty="0"/>
              <a:t>', '</a:t>
            </a:r>
            <a:r>
              <a:rPr lang="es-ES" sz="2000" dirty="0" err="1"/>
              <a:t>power</a:t>
            </a:r>
            <a:r>
              <a:rPr lang="es-ES" sz="2000" dirty="0"/>
              <a:t>', 'derives', '</a:t>
            </a:r>
            <a:r>
              <a:rPr lang="es-ES" sz="2000" dirty="0" err="1"/>
              <a:t>from</a:t>
            </a:r>
            <a:r>
              <a:rPr lang="es-ES" sz="2000" dirty="0"/>
              <a:t>', 'a', 'mandate', '</a:t>
            </a:r>
            <a:r>
              <a:rPr lang="es-ES" sz="2000" dirty="0" err="1"/>
              <a:t>from</a:t>
            </a:r>
            <a:r>
              <a:rPr lang="es-ES" sz="2000" dirty="0"/>
              <a:t>', '</a:t>
            </a:r>
            <a:r>
              <a:rPr lang="es-ES" sz="2000" dirty="0" err="1"/>
              <a:t>the</a:t>
            </a:r>
            <a:r>
              <a:rPr lang="es-ES" sz="2000" dirty="0"/>
              <a:t>', '</a:t>
            </a:r>
            <a:r>
              <a:rPr lang="es-ES" sz="2000" dirty="0" err="1"/>
              <a:t>mass</a:t>
            </a:r>
            <a:r>
              <a:rPr lang="es-ES" sz="2000" dirty="0"/>
              <a:t>', ',', '</a:t>
            </a:r>
            <a:r>
              <a:rPr lang="es-ES" sz="2000" dirty="0" err="1"/>
              <a:t>not</a:t>
            </a:r>
            <a:r>
              <a:rPr lang="es-ES" sz="2000" dirty="0"/>
              <a:t>', '</a:t>
            </a:r>
            <a:r>
              <a:rPr lang="es-ES" sz="2000" dirty="0" err="1"/>
              <a:t>from</a:t>
            </a:r>
            <a:r>
              <a:rPr lang="es-ES" sz="2000" dirty="0"/>
              <a:t>', '</a:t>
            </a:r>
            <a:r>
              <a:rPr lang="es-ES" sz="2000" dirty="0" err="1"/>
              <a:t>some</a:t>
            </a:r>
            <a:r>
              <a:rPr lang="es-ES" sz="2000" dirty="0"/>
              <a:t>', '</a:t>
            </a:r>
            <a:r>
              <a:rPr lang="es-ES" sz="2000" dirty="0" err="1"/>
              <a:t>farcical</a:t>
            </a:r>
            <a:r>
              <a:rPr lang="es-ES" sz="2000" dirty="0"/>
              <a:t>', '</a:t>
            </a:r>
            <a:r>
              <a:rPr lang="es-ES" sz="2000" dirty="0" err="1"/>
              <a:t>aquatic</a:t>
            </a:r>
            <a:r>
              <a:rPr lang="es-ES" sz="2000" dirty="0"/>
              <a:t>', '</a:t>
            </a:r>
            <a:r>
              <a:rPr lang="es-ES" sz="2000" dirty="0" err="1"/>
              <a:t>ceremony</a:t>
            </a:r>
            <a:r>
              <a:rPr lang="es-ES" sz="2000" dirty="0"/>
              <a:t>', '.']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latin typeface="Montserrat" panose="00000500000000000000" pitchFamily="2" charset="0"/>
              </a:rPr>
              <a:t>Bibliografía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0" y="2105247"/>
            <a:ext cx="9144000" cy="2902688"/>
          </a:xfrm>
        </p:spPr>
        <p:txBody>
          <a:bodyPr/>
          <a:lstStyle/>
          <a:p>
            <a:r>
              <a:rPr lang="es-ES_tradnl" sz="3600" dirty="0">
                <a:solidFill>
                  <a:schemeClr val="tx1"/>
                </a:solidFill>
                <a:latin typeface="Montserrat" panose="00000500000000000000" pitchFamily="2" charset="0"/>
              </a:rPr>
              <a:t>Basado en el Curso de NLP del Dr. J. Guadalupe Ramos Díaz</a:t>
            </a:r>
            <a:r>
              <a:rPr lang="es-ES_tradnl" sz="3600">
                <a:solidFill>
                  <a:schemeClr val="tx1"/>
                </a:solidFill>
                <a:latin typeface="Montserrat" panose="00000500000000000000" pitchFamily="2" charset="0"/>
              </a:rPr>
              <a:t>, 2019</a:t>
            </a:r>
            <a:endParaRPr lang="es-ES_tradnl" sz="3600" dirty="0">
              <a:solidFill>
                <a:schemeClr val="tx1"/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60960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>
                <a:latin typeface="Montserrat" panose="00000500000000000000" pitchFamily="2" charset="0"/>
              </a:rPr>
              <a:t>¿Preguntas?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/>
          </p:nvPr>
        </p:nvSpPr>
        <p:spPr>
          <a:xfrm>
            <a:off x="0" y="2105247"/>
            <a:ext cx="9144000" cy="2902688"/>
          </a:xfrm>
        </p:spPr>
        <p:txBody>
          <a:bodyPr/>
          <a:lstStyle/>
          <a:p>
            <a:r>
              <a:rPr lang="es-ES_tradnl" sz="3600" dirty="0">
                <a:solidFill>
                  <a:schemeClr val="tx1"/>
                </a:solidFill>
                <a:latin typeface="Montserrat" panose="00000500000000000000" pitchFamily="2" charset="0"/>
              </a:rPr>
              <a:t>¡Muchas Gracias!</a:t>
            </a:r>
          </a:p>
          <a:p>
            <a:endParaRPr lang="es-ES_tradnl" sz="3600" dirty="0">
              <a:latin typeface="Montserrat" panose="00000500000000000000" pitchFamily="2" charset="0"/>
            </a:endParaRPr>
          </a:p>
          <a:p>
            <a:r>
              <a:rPr lang="es-ES_tradnl" sz="3600" dirty="0">
                <a:latin typeface="Montserrat" panose="00000500000000000000" pitchFamily="2" charset="0"/>
                <a:hlinkClick r:id="rId3"/>
              </a:rPr>
              <a:t>juan.or@morelia.tecnm.mx</a:t>
            </a:r>
            <a:endParaRPr lang="es-ES_tradnl" sz="36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626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57232"/>
          </a:xfrm>
        </p:spPr>
        <p:txBody>
          <a:bodyPr/>
          <a:lstStyle/>
          <a:p>
            <a:pPr algn="ctr"/>
            <a:r>
              <a:rPr lang="es-MX" dirty="0"/>
              <a:t>Módulos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71407" y="1714488"/>
          <a:ext cx="8929750" cy="4802330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2306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73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063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1724">
                <a:tc>
                  <a:txBody>
                    <a:bodyPr/>
                    <a:lstStyle/>
                    <a:p>
                      <a:pPr fontAlgn="t"/>
                      <a:r>
                        <a:rPr lang="es-ES" sz="1600" dirty="0" err="1"/>
                        <a:t>Language</a:t>
                      </a:r>
                      <a:r>
                        <a:rPr lang="es-ES" sz="1600" dirty="0"/>
                        <a:t> </a:t>
                      </a:r>
                      <a:r>
                        <a:rPr lang="es-ES" sz="1600" dirty="0" err="1"/>
                        <a:t>processing</a:t>
                      </a:r>
                      <a:r>
                        <a:rPr lang="es-ES" sz="1600" dirty="0"/>
                        <a:t> </a:t>
                      </a:r>
                      <a:r>
                        <a:rPr lang="es-ES" sz="1600" dirty="0" err="1"/>
                        <a:t>task</a:t>
                      </a:r>
                      <a:endParaRPr lang="es-ES" sz="1600" dirty="0"/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NLTK modules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 dirty="0" err="1"/>
                        <a:t>Functionality</a:t>
                      </a:r>
                      <a:endParaRPr lang="es-ES" sz="1600" dirty="0"/>
                    </a:p>
                  </a:txBody>
                  <a:tcPr marL="4578" marR="4578" marT="2289" marB="228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416">
                <a:tc>
                  <a:txBody>
                    <a:bodyPr/>
                    <a:lstStyle/>
                    <a:p>
                      <a:pPr fontAlgn="t"/>
                      <a:r>
                        <a:rPr lang="es-ES" sz="1600" dirty="0" err="1"/>
                        <a:t>Accessing</a:t>
                      </a:r>
                      <a:r>
                        <a:rPr lang="es-ES" sz="1600" dirty="0"/>
                        <a:t> </a:t>
                      </a:r>
                      <a:r>
                        <a:rPr lang="es-ES" sz="1600" dirty="0" err="1"/>
                        <a:t>corpora</a:t>
                      </a:r>
                      <a:endParaRPr lang="es-ES" sz="1600" dirty="0"/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corpus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/>
                        <a:t>standardized interfaces to corpora and lexicons</a:t>
                      </a:r>
                    </a:p>
                  </a:txBody>
                  <a:tcPr marL="4578" marR="4578" marT="2289" marB="228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416">
                <a:tc>
                  <a:txBody>
                    <a:bodyPr/>
                    <a:lstStyle/>
                    <a:p>
                      <a:pPr fontAlgn="t"/>
                      <a:r>
                        <a:rPr lang="es-ES" sz="1600" dirty="0" err="1"/>
                        <a:t>String</a:t>
                      </a:r>
                      <a:r>
                        <a:rPr lang="es-ES" sz="1600" dirty="0"/>
                        <a:t> </a:t>
                      </a:r>
                      <a:r>
                        <a:rPr lang="es-ES" sz="1600" dirty="0" err="1"/>
                        <a:t>processing</a:t>
                      </a:r>
                      <a:endParaRPr lang="es-ES" sz="1600" dirty="0"/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 dirty="0" err="1"/>
                        <a:t>tokenize</a:t>
                      </a:r>
                      <a:r>
                        <a:rPr lang="es-ES" sz="1600" dirty="0"/>
                        <a:t>, </a:t>
                      </a:r>
                      <a:r>
                        <a:rPr lang="es-ES" sz="1600" dirty="0" err="1"/>
                        <a:t>stem</a:t>
                      </a:r>
                      <a:endParaRPr lang="es-ES" sz="1600" dirty="0"/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 dirty="0" err="1"/>
                        <a:t>tokenizers</a:t>
                      </a:r>
                      <a:r>
                        <a:rPr lang="es-ES" sz="1600" dirty="0"/>
                        <a:t>, </a:t>
                      </a:r>
                      <a:r>
                        <a:rPr lang="es-ES" sz="1600" dirty="0" err="1"/>
                        <a:t>sentence</a:t>
                      </a:r>
                      <a:r>
                        <a:rPr lang="es-ES" sz="1600" dirty="0"/>
                        <a:t> </a:t>
                      </a:r>
                      <a:r>
                        <a:rPr lang="es-ES" sz="1600" dirty="0" err="1"/>
                        <a:t>tokenizers</a:t>
                      </a:r>
                      <a:r>
                        <a:rPr lang="es-ES" sz="1600" dirty="0"/>
                        <a:t>, </a:t>
                      </a:r>
                      <a:r>
                        <a:rPr lang="es-ES" sz="1600" dirty="0" err="1"/>
                        <a:t>stemmers</a:t>
                      </a:r>
                      <a:endParaRPr lang="es-ES" sz="1600" dirty="0"/>
                    </a:p>
                  </a:txBody>
                  <a:tcPr marL="4578" marR="4578" marT="2289" marB="228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416"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Collocation discovery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 dirty="0" err="1"/>
                        <a:t>collocations</a:t>
                      </a:r>
                      <a:endParaRPr lang="es-ES" sz="1600" dirty="0"/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/>
                        <a:t>t-test, chi-squared, point-wise mutual information</a:t>
                      </a:r>
                    </a:p>
                  </a:txBody>
                  <a:tcPr marL="4578" marR="4578" marT="2289" marB="2289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724"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Part-of-speech tagging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 dirty="0" err="1"/>
                        <a:t>tag</a:t>
                      </a:r>
                      <a:endParaRPr lang="es-ES" sz="1600" dirty="0"/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 dirty="0"/>
                        <a:t>n-</a:t>
                      </a:r>
                      <a:r>
                        <a:rPr lang="es-ES" sz="1600" dirty="0" err="1"/>
                        <a:t>gram</a:t>
                      </a:r>
                      <a:r>
                        <a:rPr lang="es-ES" sz="1600" dirty="0"/>
                        <a:t>, </a:t>
                      </a:r>
                      <a:r>
                        <a:rPr lang="es-ES" sz="1600" dirty="0" err="1"/>
                        <a:t>backoff</a:t>
                      </a:r>
                      <a:r>
                        <a:rPr lang="es-ES" sz="1600" dirty="0"/>
                        <a:t>, </a:t>
                      </a:r>
                      <a:r>
                        <a:rPr lang="es-ES" sz="1600" dirty="0" err="1"/>
                        <a:t>Brill</a:t>
                      </a:r>
                      <a:r>
                        <a:rPr lang="es-ES" sz="1600" dirty="0"/>
                        <a:t>, HMM, </a:t>
                      </a:r>
                      <a:r>
                        <a:rPr lang="es-ES" sz="1600" dirty="0" err="1"/>
                        <a:t>TnT</a:t>
                      </a:r>
                      <a:endParaRPr lang="es-ES" sz="1600" dirty="0"/>
                    </a:p>
                  </a:txBody>
                  <a:tcPr marL="4578" marR="4578" marT="2289" marB="2289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6032"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Machine learning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 dirty="0" err="1"/>
                        <a:t>classify</a:t>
                      </a:r>
                      <a:r>
                        <a:rPr lang="es-ES" sz="1600" dirty="0"/>
                        <a:t>, </a:t>
                      </a:r>
                      <a:r>
                        <a:rPr lang="es-ES" sz="1600" dirty="0" err="1"/>
                        <a:t>cluster</a:t>
                      </a:r>
                      <a:r>
                        <a:rPr lang="es-ES" sz="1600" dirty="0"/>
                        <a:t>, </a:t>
                      </a:r>
                      <a:r>
                        <a:rPr lang="es-ES" sz="1600" dirty="0" err="1"/>
                        <a:t>tbl</a:t>
                      </a:r>
                      <a:endParaRPr lang="es-ES" sz="1600" dirty="0"/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/>
                        <a:t>decision tree, maximum entropy, naive </a:t>
                      </a:r>
                      <a:r>
                        <a:rPr lang="en-US" sz="1600" dirty="0" err="1"/>
                        <a:t>Bayes</a:t>
                      </a:r>
                      <a:r>
                        <a:rPr lang="en-US" sz="1600" dirty="0"/>
                        <a:t>, EM, k-means</a:t>
                      </a:r>
                    </a:p>
                  </a:txBody>
                  <a:tcPr marL="4578" marR="4578" marT="2289" marB="2289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416"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Chunking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 dirty="0" err="1"/>
                        <a:t>chunk</a:t>
                      </a:r>
                      <a:endParaRPr lang="es-ES" sz="1600" dirty="0"/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 dirty="0"/>
                        <a:t>regular </a:t>
                      </a:r>
                      <a:r>
                        <a:rPr lang="es-ES" sz="1600" dirty="0" err="1"/>
                        <a:t>expression</a:t>
                      </a:r>
                      <a:r>
                        <a:rPr lang="es-ES" sz="1600" dirty="0"/>
                        <a:t>, n-</a:t>
                      </a:r>
                      <a:r>
                        <a:rPr lang="es-ES" sz="1600" dirty="0" err="1"/>
                        <a:t>gram</a:t>
                      </a:r>
                      <a:r>
                        <a:rPr lang="es-ES" sz="1600" dirty="0"/>
                        <a:t>, </a:t>
                      </a:r>
                      <a:r>
                        <a:rPr lang="es-ES" sz="1600" dirty="0" err="1"/>
                        <a:t>named-entity</a:t>
                      </a:r>
                      <a:endParaRPr lang="es-ES" sz="1600" dirty="0"/>
                    </a:p>
                  </a:txBody>
                  <a:tcPr marL="4578" marR="4578" marT="2289" marB="2289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6032"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Parsing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 dirty="0" err="1"/>
                        <a:t>parse</a:t>
                      </a:r>
                      <a:r>
                        <a:rPr lang="es-ES" sz="1600" dirty="0"/>
                        <a:t>, </a:t>
                      </a:r>
                      <a:r>
                        <a:rPr lang="es-ES" sz="1600" dirty="0" err="1"/>
                        <a:t>ccg</a:t>
                      </a:r>
                      <a:endParaRPr lang="es-ES" sz="1600" dirty="0"/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/>
                        <a:t>chart, feature-based, unification, probabilistic, dependency</a:t>
                      </a:r>
                    </a:p>
                  </a:txBody>
                  <a:tcPr marL="4578" marR="4578" marT="2289" marB="2289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724"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Semantic interpretation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sem, inference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/>
                        <a:t>lambda calculus, first-order logic, model checking</a:t>
                      </a:r>
                    </a:p>
                  </a:txBody>
                  <a:tcPr marL="4578" marR="4578" marT="2289" marB="2289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0416"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Evaluation metrics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metrics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 dirty="0" err="1"/>
                        <a:t>precision</a:t>
                      </a:r>
                      <a:r>
                        <a:rPr lang="es-ES" sz="1600" dirty="0"/>
                        <a:t>, </a:t>
                      </a:r>
                      <a:r>
                        <a:rPr lang="es-ES" sz="1600" dirty="0" err="1"/>
                        <a:t>recall</a:t>
                      </a:r>
                      <a:r>
                        <a:rPr lang="es-ES" sz="1600" dirty="0"/>
                        <a:t>, </a:t>
                      </a:r>
                      <a:r>
                        <a:rPr lang="es-ES" sz="1600" dirty="0" err="1"/>
                        <a:t>agreement</a:t>
                      </a:r>
                      <a:r>
                        <a:rPr lang="es-ES" sz="1600" dirty="0"/>
                        <a:t> </a:t>
                      </a:r>
                      <a:r>
                        <a:rPr lang="es-ES" sz="1600" dirty="0" err="1"/>
                        <a:t>coefficients</a:t>
                      </a:r>
                      <a:endParaRPr lang="es-ES" sz="1600" dirty="0"/>
                    </a:p>
                  </a:txBody>
                  <a:tcPr marL="4578" marR="4578" marT="2289" marB="2289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6032"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Probability and estimation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probability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dirty="0"/>
                        <a:t>frequency distributions, smoothed probability distributions</a:t>
                      </a:r>
                    </a:p>
                  </a:txBody>
                  <a:tcPr marL="4578" marR="4578" marT="2289" marB="2289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6032"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Applications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app, chat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 dirty="0" err="1"/>
                        <a:t>graphical</a:t>
                      </a:r>
                      <a:r>
                        <a:rPr lang="es-ES" sz="1600" dirty="0"/>
                        <a:t> </a:t>
                      </a:r>
                      <a:r>
                        <a:rPr lang="es-ES" sz="1600" dirty="0" err="1"/>
                        <a:t>concordancer</a:t>
                      </a:r>
                      <a:r>
                        <a:rPr lang="es-ES" sz="1600" dirty="0"/>
                        <a:t>, </a:t>
                      </a:r>
                      <a:r>
                        <a:rPr lang="es-ES" sz="1600" dirty="0" err="1"/>
                        <a:t>parsers</a:t>
                      </a:r>
                      <a:r>
                        <a:rPr lang="es-ES" sz="1600" dirty="0"/>
                        <a:t>, </a:t>
                      </a:r>
                      <a:r>
                        <a:rPr lang="es-ES" sz="1600" dirty="0" err="1"/>
                        <a:t>WordNet</a:t>
                      </a:r>
                      <a:r>
                        <a:rPr lang="es-ES" sz="1600" dirty="0"/>
                        <a:t> browser, </a:t>
                      </a:r>
                      <a:r>
                        <a:rPr lang="es-ES" sz="1600" dirty="0" err="1"/>
                        <a:t>chatbots</a:t>
                      </a:r>
                      <a:endParaRPr lang="es-ES" sz="1600" dirty="0"/>
                    </a:p>
                  </a:txBody>
                  <a:tcPr marL="4578" marR="4578" marT="2289" marB="2289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0416"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Linguistic fieldwork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s-ES" sz="1600"/>
                        <a:t>toolbox</a:t>
                      </a:r>
                    </a:p>
                  </a:txBody>
                  <a:tcPr marL="4578" marR="4578" marT="2289" marB="2289"/>
                </a:tc>
                <a:tc>
                  <a:txBody>
                    <a:bodyPr/>
                    <a:lstStyle/>
                    <a:p>
                      <a:pPr fontAlgn="t"/>
                      <a:r>
                        <a:rPr lang="it-IT" sz="1600" dirty="0"/>
                        <a:t>manipulate data in SIL Toolbox format</a:t>
                      </a:r>
                    </a:p>
                  </a:txBody>
                  <a:tcPr marL="4578" marR="4578" marT="2289" marB="2289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857232"/>
            <a:ext cx="88583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s-E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kumimoji="0" lang="es-E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processing</a:t>
            </a:r>
            <a:r>
              <a:rPr kumimoji="0" lang="es-E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tasks</a:t>
            </a:r>
            <a:r>
              <a:rPr kumimoji="0" lang="es-E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and </a:t>
            </a:r>
            <a:r>
              <a:rPr kumimoji="0" lang="es-E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corresponding</a:t>
            </a:r>
            <a:r>
              <a:rPr kumimoji="0" lang="es-E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NLTK modules </a:t>
            </a:r>
            <a:r>
              <a:rPr kumimoji="0" lang="es-E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with</a:t>
            </a:r>
            <a:r>
              <a:rPr kumimoji="0" lang="es-E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s-E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kumimoji="0" lang="es-E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of </a:t>
            </a:r>
            <a:r>
              <a:rPr kumimoji="0" lang="es-ES" sz="24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functionality</a:t>
            </a:r>
            <a:r>
              <a:rPr kumimoji="0" lang="es-ES" sz="2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s-ES" sz="2400" dirty="0">
                <a:hlinkClick r:id="rId2"/>
              </a:rPr>
              <a:t>https://www.nltk.org/py-modindex.html</a:t>
            </a:r>
            <a:endParaRPr kumimoji="0" lang="es-E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68346"/>
          </a:xfrm>
        </p:spPr>
        <p:txBody>
          <a:bodyPr/>
          <a:lstStyle/>
          <a:p>
            <a:pPr algn="ctr"/>
            <a:r>
              <a:rPr lang="es-MX" dirty="0"/>
              <a:t>Carga de corpus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14282" y="1071546"/>
            <a:ext cx="8643998" cy="78581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s-MX" b="1" dirty="0">
                <a:solidFill>
                  <a:schemeClr val="accent3">
                    <a:lumMod val="50000"/>
                  </a:schemeClr>
                </a:solidFill>
              </a:rPr>
              <a:t>Cargar corpus predefinidos por el libro</a:t>
            </a:r>
            <a:endParaRPr lang="es-MX" dirty="0">
              <a:solidFill>
                <a:srgbClr val="7030A0"/>
              </a:solidFill>
            </a:endParaRPr>
          </a:p>
          <a:p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214282" y="2000240"/>
            <a:ext cx="8572560" cy="33855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from </a:t>
            </a:r>
            <a:r>
              <a:rPr lang="en-US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nltk.book</a:t>
            </a:r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import *</a:t>
            </a:r>
            <a:endParaRPr lang="en-US" sz="1400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*** Introductory Examples for the NLTK Book ***</a:t>
            </a:r>
          </a:p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Loading text1, ..., text9 and sent1, ..., sent9</a:t>
            </a:r>
          </a:p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Type the name of the text or sentence to view it.</a:t>
            </a:r>
          </a:p>
          <a:p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Type: 'texts()' or '</a:t>
            </a:r>
            <a:r>
              <a:rPr lang="en-US" sz="1400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sents</a:t>
            </a:r>
            <a:r>
              <a:rPr lang="en-US" sz="14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()' to list the materials.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text1: Moby Dick by Herman Melville 1851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text2: Sense and Sensibility by Jane Austen 1811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text3: The Book of Genesis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text4: Inaugural Address Corpus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text5: Chat Corpus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text6: Monty Python and the Holy Grail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text7: Wall Street Journal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text8: Personals Corpus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text9: The Man Who Was Thursday by G . K . Chesterton 1908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&gt;&gt;&gt;</a:t>
            </a:r>
            <a:endParaRPr lang="es-ES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14282" y="5500702"/>
            <a:ext cx="8572560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n-US" sz="1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text1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&lt;Text: Moby Dick by Herman Melville 1851&gt;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&gt;&gt;&gt; </a:t>
            </a:r>
            <a:r>
              <a:rPr lang="en-US" sz="1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text2 </a:t>
            </a:r>
          </a:p>
          <a:p>
            <a:r>
              <a:rPr lang="en-US" sz="1400" b="1" dirty="0">
                <a:latin typeface="Courier New" pitchFamily="49" charset="0"/>
                <a:cs typeface="Courier New" pitchFamily="49" charset="0"/>
              </a:rPr>
              <a:t>&lt;Text: Sense and Sensibility by Jane Austen 1811&gt;</a:t>
            </a:r>
            <a:endParaRPr lang="es-ES" sz="1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4075"/>
            <a:ext cx="9144000" cy="857256"/>
          </a:xfrm>
        </p:spPr>
        <p:txBody>
          <a:bodyPr/>
          <a:lstStyle/>
          <a:p>
            <a:pPr algn="ctr"/>
            <a:r>
              <a:rPr lang="es-MX" dirty="0"/>
              <a:t>Localización de corpus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2844" y="928670"/>
            <a:ext cx="8858312" cy="107157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s-MX" sz="2000" b="1" dirty="0">
                <a:solidFill>
                  <a:schemeClr val="tx1"/>
                </a:solidFill>
              </a:rPr>
              <a:t>Véase script de carga en: </a:t>
            </a:r>
            <a:r>
              <a:rPr lang="es-MX" sz="2000" dirty="0">
                <a:solidFill>
                  <a:srgbClr val="7030A0"/>
                </a:solidFill>
              </a:rPr>
              <a:t>C:\Users\Gualo\AppData\Local\Programs\ </a:t>
            </a:r>
            <a:r>
              <a:rPr lang="es-MX" sz="2000" dirty="0" err="1">
                <a:solidFill>
                  <a:srgbClr val="7030A0"/>
                </a:solidFill>
              </a:rPr>
              <a:t>Python</a:t>
            </a:r>
            <a:r>
              <a:rPr lang="es-MX" sz="2000" dirty="0">
                <a:solidFill>
                  <a:srgbClr val="7030A0"/>
                </a:solidFill>
              </a:rPr>
              <a:t>\Python37-32\</a:t>
            </a:r>
            <a:r>
              <a:rPr lang="es-MX" sz="2000" dirty="0" err="1">
                <a:solidFill>
                  <a:srgbClr val="7030A0"/>
                </a:solidFill>
              </a:rPr>
              <a:t>Lib</a:t>
            </a:r>
            <a:r>
              <a:rPr lang="es-MX" sz="2000" dirty="0">
                <a:solidFill>
                  <a:srgbClr val="7030A0"/>
                </a:solidFill>
              </a:rPr>
              <a:t>\</a:t>
            </a:r>
            <a:r>
              <a:rPr lang="es-MX" sz="2000" dirty="0" err="1">
                <a:solidFill>
                  <a:srgbClr val="7030A0"/>
                </a:solidFill>
              </a:rPr>
              <a:t>site-packages</a:t>
            </a:r>
            <a:r>
              <a:rPr lang="es-MX" sz="2000" dirty="0">
                <a:solidFill>
                  <a:srgbClr val="7030A0"/>
                </a:solidFill>
              </a:rPr>
              <a:t>\</a:t>
            </a:r>
            <a:r>
              <a:rPr lang="es-MX" sz="2000" dirty="0" err="1">
                <a:solidFill>
                  <a:srgbClr val="7030A0"/>
                </a:solidFill>
              </a:rPr>
              <a:t>nltk</a:t>
            </a:r>
            <a:r>
              <a:rPr lang="es-MX" sz="2000" dirty="0">
                <a:solidFill>
                  <a:srgbClr val="7030A0"/>
                </a:solidFill>
              </a:rPr>
              <a:t>\book.py</a:t>
            </a:r>
            <a:endParaRPr lang="es-MX" sz="2000" dirty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es-MX" sz="2000" b="1" dirty="0">
                <a:solidFill>
                  <a:schemeClr val="tx1"/>
                </a:solidFill>
              </a:rPr>
              <a:t>Los libros se localizan en: </a:t>
            </a:r>
            <a:r>
              <a:rPr lang="es-MX" sz="2000" dirty="0">
                <a:solidFill>
                  <a:srgbClr val="7030A0"/>
                </a:solidFill>
              </a:rPr>
              <a:t>Usuario\</a:t>
            </a:r>
            <a:r>
              <a:rPr lang="es-MX" sz="2000" dirty="0" err="1">
                <a:solidFill>
                  <a:srgbClr val="7030A0"/>
                </a:solidFill>
              </a:rPr>
              <a:t>appdata</a:t>
            </a:r>
            <a:r>
              <a:rPr lang="es-MX" sz="2000" dirty="0">
                <a:solidFill>
                  <a:srgbClr val="7030A0"/>
                </a:solidFill>
              </a:rPr>
              <a:t>\</a:t>
            </a:r>
            <a:r>
              <a:rPr lang="es-MX" sz="2000" dirty="0" err="1">
                <a:solidFill>
                  <a:srgbClr val="7030A0"/>
                </a:solidFill>
              </a:rPr>
              <a:t>roaming</a:t>
            </a:r>
            <a:r>
              <a:rPr lang="es-MX" sz="2000" dirty="0">
                <a:solidFill>
                  <a:srgbClr val="7030A0"/>
                </a:solidFill>
              </a:rPr>
              <a:t>\</a:t>
            </a:r>
            <a:r>
              <a:rPr lang="es-MX" sz="2000" dirty="0" err="1">
                <a:solidFill>
                  <a:srgbClr val="7030A0"/>
                </a:solidFill>
              </a:rPr>
              <a:t>nltk_data</a:t>
            </a:r>
            <a:r>
              <a:rPr lang="es-MX" sz="2000" dirty="0">
                <a:solidFill>
                  <a:srgbClr val="7030A0"/>
                </a:solidFill>
              </a:rPr>
              <a:t>\</a:t>
            </a:r>
            <a:r>
              <a:rPr lang="es-MX" sz="2000" dirty="0" err="1">
                <a:solidFill>
                  <a:srgbClr val="7030A0"/>
                </a:solidFill>
              </a:rPr>
              <a:t>corpora</a:t>
            </a:r>
            <a:endParaRPr lang="es-ES" sz="2000" dirty="0">
              <a:solidFill>
                <a:srgbClr val="7030A0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2071678"/>
            <a:ext cx="9144000" cy="470898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1500" dirty="0">
                <a:latin typeface="Courier New" pitchFamily="49" charset="0"/>
                <a:cs typeface="Courier New" pitchFamily="49" charset="0"/>
              </a:rPr>
              <a:t>text1 = </a:t>
            </a:r>
            <a:r>
              <a:rPr lang="es-ES" sz="1500" b="1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Text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5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gutenberg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.words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es-E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melville-moby_dick.txt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'))</a:t>
            </a:r>
          </a:p>
          <a:p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("text1:", text1.name)</a:t>
            </a:r>
          </a:p>
          <a:p>
            <a:endParaRPr lang="es-ES" sz="1500" dirty="0">
              <a:latin typeface="Courier New" pitchFamily="49" charset="0"/>
              <a:cs typeface="Courier New" pitchFamily="49" charset="0"/>
            </a:endParaRPr>
          </a:p>
          <a:p>
            <a:r>
              <a:rPr lang="es-ES" sz="1500" dirty="0">
                <a:latin typeface="Courier New" pitchFamily="49" charset="0"/>
                <a:cs typeface="Courier New" pitchFamily="49" charset="0"/>
              </a:rPr>
              <a:t>text2 =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5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gutenberg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.words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es-E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austen-sense.txt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'))</a:t>
            </a:r>
          </a:p>
          <a:p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("text2:", text2.name)</a:t>
            </a:r>
          </a:p>
          <a:p>
            <a:endParaRPr lang="es-ES" sz="1500" dirty="0">
              <a:latin typeface="Courier New" pitchFamily="49" charset="0"/>
              <a:cs typeface="Courier New" pitchFamily="49" charset="0"/>
            </a:endParaRPr>
          </a:p>
          <a:p>
            <a:r>
              <a:rPr lang="es-ES" sz="1500" dirty="0">
                <a:latin typeface="Courier New" pitchFamily="49" charset="0"/>
                <a:cs typeface="Courier New" pitchFamily="49" charset="0"/>
              </a:rPr>
              <a:t>text3 =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5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genesis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.words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es-E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english-kjv.txt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'),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The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Book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 of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Genesis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")</a:t>
            </a:r>
          </a:p>
          <a:p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("text3:", text3.name)</a:t>
            </a:r>
          </a:p>
          <a:p>
            <a:r>
              <a:rPr lang="es-ES" sz="1500" dirty="0">
                <a:latin typeface="Courier New" pitchFamily="49" charset="0"/>
                <a:cs typeface="Courier New" pitchFamily="49" charset="0"/>
              </a:rPr>
              <a:t>text4 =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5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inaugural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.words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(),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="Inaugural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Address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 Corpus")</a:t>
            </a:r>
          </a:p>
          <a:p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("text4:", text4.name)</a:t>
            </a:r>
          </a:p>
          <a:p>
            <a:r>
              <a:rPr lang="es-ES" sz="1500" dirty="0">
                <a:latin typeface="Courier New" pitchFamily="49" charset="0"/>
                <a:cs typeface="Courier New" pitchFamily="49" charset="0"/>
              </a:rPr>
              <a:t>text5 =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5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nps_chat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.words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(),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="Chat Corpus")</a:t>
            </a:r>
          </a:p>
          <a:p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("text5:", text5.name)</a:t>
            </a:r>
          </a:p>
          <a:p>
            <a:r>
              <a:rPr lang="es-ES" sz="1500" dirty="0">
                <a:latin typeface="Courier New" pitchFamily="49" charset="0"/>
                <a:cs typeface="Courier New" pitchFamily="49" charset="0"/>
              </a:rPr>
              <a:t>Text6=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5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webtext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.words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es-E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grail.txt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'),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Monty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Python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 and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the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Holy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Grail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")</a:t>
            </a:r>
          </a:p>
          <a:p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("text6:", text6.name)</a:t>
            </a:r>
          </a:p>
          <a:p>
            <a:r>
              <a:rPr lang="es-ES" sz="1500" dirty="0">
                <a:latin typeface="Courier New" pitchFamily="49" charset="0"/>
                <a:cs typeface="Courier New" pitchFamily="49" charset="0"/>
              </a:rPr>
              <a:t>text7 =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5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treebank.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words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(),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="Wall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Street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Journal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")</a:t>
            </a:r>
          </a:p>
          <a:p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("text7:", text7.name)</a:t>
            </a:r>
          </a:p>
          <a:p>
            <a:r>
              <a:rPr lang="es-ES" sz="1500" dirty="0">
                <a:latin typeface="Courier New" pitchFamily="49" charset="0"/>
                <a:cs typeface="Courier New" pitchFamily="49" charset="0"/>
              </a:rPr>
              <a:t>text8 =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5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webtext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.words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es-E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singles.txt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'),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name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="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Personals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 Corpus")</a:t>
            </a:r>
          </a:p>
          <a:p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("text8:", text8.name)</a:t>
            </a:r>
          </a:p>
          <a:p>
            <a:r>
              <a:rPr lang="es-ES" sz="1500" dirty="0">
                <a:latin typeface="Courier New" pitchFamily="49" charset="0"/>
                <a:cs typeface="Courier New" pitchFamily="49" charset="0"/>
              </a:rPr>
              <a:t>text9 = 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Text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s-ES" sz="15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gutenberg</a:t>
            </a:r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.words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('</a:t>
            </a:r>
            <a:r>
              <a:rPr lang="es-ES" sz="15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chesterton-thursday.txt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'))</a:t>
            </a:r>
          </a:p>
          <a:p>
            <a:r>
              <a:rPr lang="es-ES" sz="1500" dirty="0" err="1">
                <a:latin typeface="Courier New" pitchFamily="49" charset="0"/>
                <a:cs typeface="Courier New" pitchFamily="49" charset="0"/>
              </a:rPr>
              <a:t>print</a:t>
            </a:r>
            <a:r>
              <a:rPr lang="es-ES" sz="1500" dirty="0">
                <a:latin typeface="Courier New" pitchFamily="49" charset="0"/>
                <a:cs typeface="Courier New" pitchFamily="49" charset="0"/>
              </a:rPr>
              <a:t>("text9:", text9.name)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9081" y="0"/>
            <a:ext cx="9163081" cy="941736"/>
          </a:xfrm>
        </p:spPr>
        <p:txBody>
          <a:bodyPr/>
          <a:lstStyle/>
          <a:p>
            <a:pPr algn="ctr"/>
            <a:r>
              <a:rPr lang="es-MX" dirty="0"/>
              <a:t>Búsqueda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0" y="1680150"/>
            <a:ext cx="9143999" cy="4930423"/>
          </a:xfrm>
        </p:spPr>
        <p:txBody>
          <a:bodyPr/>
          <a:lstStyle/>
          <a:p>
            <a:r>
              <a:rPr lang="es-MX" dirty="0"/>
              <a:t>Abrir archivo fuente en cualquier editor, observar contenido y hacer búsquedas</a:t>
            </a:r>
          </a:p>
          <a:p>
            <a:r>
              <a:rPr lang="es-MX" dirty="0"/>
              <a:t>Describir que hace “</a:t>
            </a:r>
            <a:r>
              <a:rPr lang="es-MX" b="1" dirty="0" err="1">
                <a:solidFill>
                  <a:srgbClr val="FF0000"/>
                </a:solidFill>
              </a:rPr>
              <a:t>concordance</a:t>
            </a:r>
            <a:r>
              <a:rPr lang="es-MX" dirty="0"/>
              <a:t>”</a:t>
            </a:r>
          </a:p>
          <a:p>
            <a:endParaRPr lang="es-E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643314"/>
            <a:ext cx="8677275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1" y="0"/>
            <a:ext cx="9143999" cy="941736"/>
          </a:xfrm>
        </p:spPr>
        <p:txBody>
          <a:bodyPr/>
          <a:lstStyle/>
          <a:p>
            <a:pPr algn="ctr"/>
            <a:r>
              <a:rPr lang="es-ES" dirty="0"/>
              <a:t>Búsqueda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&gt;&gt;&gt; text1.similar("sea")</a:t>
            </a:r>
          </a:p>
          <a:p>
            <a:pPr lvl="1"/>
            <a:r>
              <a:rPr lang="en-US" dirty="0"/>
              <a:t>whale ship world deck other </a:t>
            </a:r>
            <a:r>
              <a:rPr lang="en-US" dirty="0" err="1"/>
              <a:t>pequod</a:t>
            </a:r>
            <a:r>
              <a:rPr lang="en-US" dirty="0"/>
              <a:t> captain boat air time water way line whales head wind crew last thing matter</a:t>
            </a:r>
          </a:p>
          <a:p>
            <a:r>
              <a:rPr lang="en-US" dirty="0"/>
              <a:t>&gt;&gt;&gt; text4.similar("sea")</a:t>
            </a:r>
          </a:p>
          <a:p>
            <a:pPr lvl="1"/>
            <a:r>
              <a:rPr lang="en-US" dirty="0"/>
              <a:t>people country them union one government success those means without place prejudices world peace law generation scene part create citizens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62DFFDA11CBF4B9C31C05E5AD73571" ma:contentTypeVersion="4" ma:contentTypeDescription="Create a new document." ma:contentTypeScope="" ma:versionID="6819db73a615e594deab062f2633cac0">
  <xsd:schema xmlns:xsd="http://www.w3.org/2001/XMLSchema" xmlns:xs="http://www.w3.org/2001/XMLSchema" xmlns:p="http://schemas.microsoft.com/office/2006/metadata/properties" xmlns:ns2="23422e02-0f12-4143-8163-0ad3c9b333e3" targetNamespace="http://schemas.microsoft.com/office/2006/metadata/properties" ma:root="true" ma:fieldsID="e0e535578d85bb90516f0a437b9e9524" ns2:_="">
    <xsd:import namespace="23422e02-0f12-4143-8163-0ad3c9b333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422e02-0f12-4143-8163-0ad3c9b333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28B82EB-457B-4E5F-8EE0-7A3082C231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26E9BD8-72BC-42C9-B534-BD8EC8FBF4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A54D56-A952-41E7-B6AA-6A6FB11F2D75}"/>
</file>

<file path=docProps/app.xml><?xml version="1.0" encoding="utf-8"?>
<Properties xmlns="http://schemas.openxmlformats.org/officeDocument/2006/extended-properties" xmlns:vt="http://schemas.openxmlformats.org/officeDocument/2006/docPropsVTypes">
  <TotalTime>19950</TotalTime>
  <Words>5648</Words>
  <Application>Microsoft Macintosh PowerPoint</Application>
  <PresentationFormat>Presentación en pantalla (4:3)</PresentationFormat>
  <Paragraphs>736</Paragraphs>
  <Slides>48</Slides>
  <Notes>19</Notes>
  <HiddenSlides>0</HiddenSlides>
  <MMClips>0</MMClips>
  <ScaleCrop>false</ScaleCrop>
  <HeadingPairs>
    <vt:vector size="6" baseType="variant">
      <vt:variant>
        <vt:lpstr>Fuentes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48</vt:i4>
      </vt:variant>
    </vt:vector>
  </HeadingPairs>
  <TitlesOfParts>
    <vt:vector size="59" baseType="lpstr">
      <vt:lpstr>Arial</vt:lpstr>
      <vt:lpstr>Calibri</vt:lpstr>
      <vt:lpstr>Courier New</vt:lpstr>
      <vt:lpstr>EurekaSans-Light</vt:lpstr>
      <vt:lpstr>Montserrat</vt:lpstr>
      <vt:lpstr>Soberana Sans Light</vt:lpstr>
      <vt:lpstr>Symbol</vt:lpstr>
      <vt:lpstr>Times New Roman</vt:lpstr>
      <vt:lpstr>Verdana</vt:lpstr>
      <vt:lpstr>Wingdings</vt:lpstr>
      <vt:lpstr>Office Theme</vt:lpstr>
      <vt:lpstr>Presentación de PowerPoint</vt:lpstr>
      <vt:lpstr>NLTK</vt:lpstr>
      <vt:lpstr>Instalar nltk, </vt:lpstr>
      <vt:lpstr>Manipulación de archivos</vt:lpstr>
      <vt:lpstr>Módulos</vt:lpstr>
      <vt:lpstr>Carga de corpus</vt:lpstr>
      <vt:lpstr>Localización de corpus</vt:lpstr>
      <vt:lpstr>Búsqueda</vt:lpstr>
      <vt:lpstr>Búsqueda</vt:lpstr>
      <vt:lpstr>Contextos comunes</vt:lpstr>
      <vt:lpstr>Contextos comunes</vt:lpstr>
      <vt:lpstr>Graficar la dispersión de palabras en un texto</vt:lpstr>
      <vt:lpstr>Graficar la dispersión de palabras en un texto</vt:lpstr>
      <vt:lpstr>Contar vocabulario</vt:lpstr>
      <vt:lpstr>Funciones con fuentes de texto</vt:lpstr>
      <vt:lpstr>Operaciones con listas y cadenas</vt:lpstr>
      <vt:lpstr>Operaciones con listas y cadenas</vt:lpstr>
      <vt:lpstr>Distribución de frecuencia</vt:lpstr>
      <vt:lpstr>Distribución de frecuencia, de archivo propio. Mañanera del 16 de julio 19</vt:lpstr>
      <vt:lpstr>Filtrado de grandes listas de texto</vt:lpstr>
      <vt:lpstr>Collocations</vt:lpstr>
      <vt:lpstr>Análisis de longitudes de palabras</vt:lpstr>
      <vt:lpstr>Funciones de FreqDist</vt:lpstr>
      <vt:lpstr>Corpus Gutemberg</vt:lpstr>
      <vt:lpstr>Midiendo palabras de corpus gutemberg</vt:lpstr>
      <vt:lpstr>Midiendo sentencias de corpus gutemberg</vt:lpstr>
      <vt:lpstr>Corpus web y chat</vt:lpstr>
      <vt:lpstr>Corpus brown</vt:lpstr>
      <vt:lpstr>Corpus brown, para gestión de categorías</vt:lpstr>
      <vt:lpstr>Distribución de frecuencia condicional</vt:lpstr>
      <vt:lpstr>Distribución de frecuencia condicional</vt:lpstr>
      <vt:lpstr>Lista de palabras: wordList</vt:lpstr>
      <vt:lpstr>Lista de palabras en Español</vt:lpstr>
      <vt:lpstr>Análisis de la mañanera</vt:lpstr>
      <vt:lpstr>Palabras huecas: stopwords</vt:lpstr>
      <vt:lpstr>Quitar stopwords</vt:lpstr>
      <vt:lpstr>Procesar la mañanera sin stopwords</vt:lpstr>
      <vt:lpstr>Wordnet</vt:lpstr>
      <vt:lpstr>Acceso a recursos de la web</vt:lpstr>
      <vt:lpstr>Tokenization y conversión a Text</vt:lpstr>
      <vt:lpstr>Quitar añadidos</vt:lpstr>
      <vt:lpstr>Imprimir y graficar palabras más comunes de libro desde la Web</vt:lpstr>
      <vt:lpstr>Lectura de archivos locales</vt:lpstr>
      <vt:lpstr>Imprimir y graficar palabras más comunes de mañanera</vt:lpstr>
      <vt:lpstr>Stemmer, calculando las raíces de las palabras</vt:lpstr>
      <vt:lpstr>Lemmatization</vt:lpstr>
      <vt:lpstr>Bibliografía</vt:lpstr>
      <vt:lpstr>¿Preguntas?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Carlos Olivares Rojas</dc:creator>
  <cp:lastModifiedBy>Juan Carlos Olivares Rojas</cp:lastModifiedBy>
  <cp:revision>2930</cp:revision>
  <cp:lastPrinted>2017-12-05T14:11:13Z</cp:lastPrinted>
  <dcterms:modified xsi:type="dcterms:W3CDTF">2023-09-20T03:18:29Z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15.0027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Presentación en pantalla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47</vt:i4>
  </property>
  <property fmtid="{D5CDD505-2E9C-101B-9397-08002B2CF9AE}" pid="12" name="ContentTypeId">
    <vt:lpwstr>0x010100DF62DFFDA11CBF4B9C31C05E5AD73571</vt:lpwstr>
  </property>
</Properties>
</file>