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6"/>
  </p:notesMasterIdLst>
  <p:handoutMasterIdLst>
    <p:handoutMasterId r:id="rId37"/>
  </p:handoutMasterIdLst>
  <p:sldIdLst>
    <p:sldId id="668" r:id="rId5"/>
    <p:sldId id="2424" r:id="rId6"/>
    <p:sldId id="2525" r:id="rId7"/>
    <p:sldId id="2527" r:id="rId8"/>
    <p:sldId id="2528" r:id="rId9"/>
    <p:sldId id="2529" r:id="rId10"/>
    <p:sldId id="2530" r:id="rId11"/>
    <p:sldId id="2539" r:id="rId12"/>
    <p:sldId id="2533" r:id="rId13"/>
    <p:sldId id="2534" r:id="rId14"/>
    <p:sldId id="2535" r:id="rId15"/>
    <p:sldId id="2536" r:id="rId16"/>
    <p:sldId id="2540" r:id="rId17"/>
    <p:sldId id="2541" r:id="rId18"/>
    <p:sldId id="2537" r:id="rId19"/>
    <p:sldId id="2542" r:id="rId20"/>
    <p:sldId id="2543" r:id="rId21"/>
    <p:sldId id="2544" r:id="rId22"/>
    <p:sldId id="2545" r:id="rId23"/>
    <p:sldId id="2546" r:id="rId24"/>
    <p:sldId id="2547" r:id="rId25"/>
    <p:sldId id="2548" r:id="rId26"/>
    <p:sldId id="2549" r:id="rId27"/>
    <p:sldId id="2550" r:id="rId28"/>
    <p:sldId id="2551" r:id="rId29"/>
    <p:sldId id="2552" r:id="rId30"/>
    <p:sldId id="2553" r:id="rId31"/>
    <p:sldId id="2554" r:id="rId32"/>
    <p:sldId id="2555" r:id="rId33"/>
    <p:sldId id="2556" r:id="rId34"/>
    <p:sldId id="514" r:id="rId35"/>
  </p:sldIdLst>
  <p:sldSz cx="9144000" cy="6858000" type="screen4x3"/>
  <p:notesSz cx="7772400" cy="100584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7"/>
    <p:restoredTop sz="92925"/>
  </p:normalViewPr>
  <p:slideViewPr>
    <p:cSldViewPr snapToGrid="0" snapToObjects="1">
      <p:cViewPr varScale="1">
        <p:scale>
          <a:sx n="119" d="100"/>
          <a:sy n="119" d="100"/>
        </p:scale>
        <p:origin x="19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0" d="100"/>
          <a:sy n="90" d="100"/>
        </p:scale>
        <p:origin x="252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DC9F6084-19EA-9B47-B6EF-E1B91794D2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7E6E1EA-E9C1-844F-A659-01582AAB3D2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F31BCC-1062-0043-9FD3-D3087026EBE1}" type="datetimeFigureOut">
              <a:rPr lang="es-MX" smtClean="0"/>
              <a:t>13/09/23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1C4DDAD-5A68-0042-92DC-4A9B664B2E4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D7D3E45-36AF-414B-87F5-CB8CEA9E3C7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C68EDF-6B0A-3C41-BB9D-C70FADD808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99114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 spc="-1">
                <a:latin typeface="Arial"/>
              </a:rPr>
              <a:t>Click to edit the notes format</a:t>
            </a:r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spc="-1">
                <a:latin typeface="Times New Roman"/>
              </a:rPr>
              <a:t>&lt;header&gt;</a:t>
            </a:r>
            <a:endParaRPr/>
          </a:p>
        </p:txBody>
      </p:sp>
      <p:sp>
        <p:nvSpPr>
          <p:cNvPr id="46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 spc="-1">
                <a:latin typeface="Times New Roman"/>
              </a:rPr>
              <a:t>&lt;date/time&gt;</a:t>
            </a:r>
            <a:endParaRPr/>
          </a:p>
        </p:txBody>
      </p:sp>
      <p:sp>
        <p:nvSpPr>
          <p:cNvPr id="47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 spc="-1">
                <a:latin typeface="Times New Roman"/>
              </a:rPr>
              <a:t>&lt;footer&gt;</a:t>
            </a:r>
            <a:endParaRPr/>
          </a:p>
        </p:txBody>
      </p:sp>
      <p:sp>
        <p:nvSpPr>
          <p:cNvPr id="48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13C3B623-6C9B-41FD-84A7-CD3729567FBE}" type="slidenum">
              <a:rPr lang="en-US" sz="1400" spc="-1">
                <a:latin typeface="Times New Roman"/>
              </a:rPr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laceHolder 1"/>
          <p:cNvSpPr>
            <a:spLocks noGrp="1"/>
          </p:cNvSpPr>
          <p:nvPr>
            <p:ph type="body"/>
          </p:nvPr>
        </p:nvSpPr>
        <p:spPr>
          <a:xfrm>
            <a:off x="777960" y="4840200"/>
            <a:ext cx="6215760" cy="3960000"/>
          </a:xfrm>
          <a:prstGeom prst="rect">
            <a:avLst/>
          </a:prstGeom>
        </p:spPr>
        <p:txBody>
          <a:bodyPr lIns="0" tIns="0" rIns="0" bIns="0"/>
          <a:lstStyle/>
          <a:p>
            <a:pPr marL="216000" indent="-215640" algn="just">
              <a:lnSpc>
                <a:spcPct val="100000"/>
              </a:lnSpc>
            </a:pPr>
            <a:endParaRPr dirty="0"/>
          </a:p>
        </p:txBody>
      </p:sp>
      <p:sp>
        <p:nvSpPr>
          <p:cNvPr id="251" name="CustomShape 2"/>
          <p:cNvSpPr/>
          <p:nvPr/>
        </p:nvSpPr>
        <p:spPr>
          <a:xfrm>
            <a:off x="4402080" y="9553680"/>
            <a:ext cx="3367800" cy="504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ACD51DA4-1314-4BFC-AA82-1584F3BD5610}" type="slidenum"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747575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15177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34374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24461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77802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06709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07093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6454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20461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57335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103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31554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42375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398807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931858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564798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873933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756222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848706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664155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716485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6511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758438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466481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en-US" sz="1400" spc="-1" smtClean="0">
                <a:latin typeface="Times New Roman"/>
              </a:r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2611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4264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11569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78895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36140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65440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8209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3676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/>
            </a:lvl1pPr>
          </a:lstStyle>
          <a:p>
            <a:endParaRPr dirty="0"/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182880" y="938615"/>
            <a:ext cx="8749364" cy="5712442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/>
            </a:lvl1pPr>
          </a:lstStyle>
          <a:p>
            <a:pPr algn="ctr"/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stomShape 1" hidden="1"/>
          <p:cNvSpPr/>
          <p:nvPr/>
        </p:nvSpPr>
        <p:spPr>
          <a:xfrm>
            <a:off x="4500000" y="-27360"/>
            <a:ext cx="4679280" cy="115380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/>
          <a:lstStyle/>
          <a:p>
            <a:pPr algn="r">
              <a:lnSpc>
                <a:spcPct val="100000"/>
              </a:lnSpc>
            </a:pPr>
            <a:r>
              <a:rPr lang="en-US" sz="1600" b="1" strike="noStrike" spc="-1">
                <a:solidFill>
                  <a:srgbClr val="737373"/>
                </a:solidFill>
                <a:uFill>
                  <a:solidFill>
                    <a:srgbClr val="FFFFFF"/>
                  </a:solidFill>
                </a:uFill>
                <a:latin typeface="Soberana Sans Light"/>
                <a:ea typeface="Soberana Sans Light"/>
              </a:rPr>
              <a:t>TECNOLÓGICO NACIONAL DE MÉXICO</a:t>
            </a:r>
            <a:endParaRPr/>
          </a:p>
          <a:p>
            <a:pPr algn="r">
              <a:lnSpc>
                <a:spcPct val="100000"/>
              </a:lnSpc>
            </a:pPr>
            <a:r>
              <a:rPr lang="en-US" sz="1600" strike="noStrike" spc="-1">
                <a:solidFill>
                  <a:srgbClr val="737373"/>
                </a:solidFill>
                <a:uFill>
                  <a:solidFill>
                    <a:srgbClr val="FFFFFF"/>
                  </a:solidFill>
                </a:uFill>
                <a:latin typeface="Soberana Sans Light"/>
                <a:ea typeface="Soberana Sans Light"/>
              </a:rPr>
              <a:t>Instituto Tecnológico de Morelia</a:t>
            </a:r>
            <a:endParaRPr/>
          </a:p>
          <a:p>
            <a:pPr algn="r">
              <a:lnSpc>
                <a:spcPct val="100000"/>
              </a:lnSpc>
            </a:pPr>
            <a:r>
              <a:rPr lang="en-US" sz="1600" strike="noStrike" spc="-1">
                <a:solidFill>
                  <a:srgbClr val="737373"/>
                </a:solidFill>
                <a:uFill>
                  <a:solidFill>
                    <a:srgbClr val="FFFFFF"/>
                  </a:solidFill>
                </a:uFill>
                <a:latin typeface="Soberana Sans Light"/>
                <a:ea typeface="Soberana Sans Light"/>
              </a:rPr>
              <a:t>Centro de Cómputo</a:t>
            </a:r>
            <a:endParaRPr/>
          </a:p>
          <a:p>
            <a:pPr algn="r">
              <a:lnSpc>
                <a:spcPct val="100000"/>
              </a:lnSpc>
            </a:pPr>
            <a:r>
              <a:rPr lang="en-US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EurekaSans-Light"/>
                <a:ea typeface="EurekaSans-Light"/>
              </a:rPr>
              <a:t> </a:t>
            </a:r>
            <a:endParaRPr/>
          </a:p>
          <a:p>
            <a:pPr algn="r">
              <a:lnSpc>
                <a:spcPct val="100000"/>
              </a:lnSpc>
            </a:pPr>
            <a:r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 </a:t>
            </a:r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title"/>
          </p:nvPr>
        </p:nvSpPr>
        <p:spPr>
          <a:xfrm>
            <a:off x="0" y="985840"/>
            <a:ext cx="9143999" cy="941736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spc="-1" dirty="0">
                <a:latin typeface="Arial"/>
              </a:rPr>
              <a:t>Click to edit the title text format</a:t>
            </a:r>
            <a:endParaRPr dirty="0"/>
          </a:p>
        </p:txBody>
      </p:sp>
      <p:sp>
        <p:nvSpPr>
          <p:cNvPr id="9" name="PlaceHolder 4"/>
          <p:cNvSpPr>
            <a:spLocks noGrp="1"/>
          </p:cNvSpPr>
          <p:nvPr>
            <p:ph type="body"/>
          </p:nvPr>
        </p:nvSpPr>
        <p:spPr>
          <a:xfrm>
            <a:off x="0" y="1927576"/>
            <a:ext cx="9143999" cy="4930423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800" spc="-1" dirty="0">
                <a:latin typeface="Arial"/>
              </a:rPr>
              <a:t>Click to edit the outline text format</a:t>
            </a:r>
            <a:endParaRPr dirty="0"/>
          </a:p>
          <a:p>
            <a:pPr marL="864000" lvl="1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2000" spc="-1" dirty="0">
                <a:latin typeface="Arial"/>
              </a:rPr>
              <a:t>Second Outline Level</a:t>
            </a:r>
            <a:endParaRPr dirty="0"/>
          </a:p>
          <a:p>
            <a:pPr marL="1296000" lvl="2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800" spc="-1" dirty="0">
                <a:latin typeface="Arial"/>
              </a:rPr>
              <a:t>Third Outline Level</a:t>
            </a:r>
            <a:endParaRPr dirty="0"/>
          </a:p>
          <a:p>
            <a:pPr marL="1728000" lvl="3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1800" spc="-1" dirty="0">
                <a:latin typeface="Arial"/>
              </a:rPr>
              <a:t>Fourth Outline Level</a:t>
            </a:r>
            <a:endParaRPr dirty="0"/>
          </a:p>
          <a:p>
            <a:pPr marL="2160000" lvl="4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spc="-1" dirty="0">
                <a:latin typeface="Arial"/>
              </a:rPr>
              <a:t>Fifth Outline Level</a:t>
            </a:r>
            <a:endParaRPr dirty="0"/>
          </a:p>
          <a:p>
            <a:pPr marL="2592000" lvl="5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spc="-1" dirty="0">
                <a:latin typeface="Arial"/>
              </a:rPr>
              <a:t>Sixth Outline Level</a:t>
            </a:r>
            <a:endParaRPr dirty="0"/>
          </a:p>
          <a:p>
            <a:pPr marL="3024000" lvl="6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spc="-1" dirty="0">
                <a:latin typeface="Arial"/>
              </a:rPr>
              <a:t>Seventh Outline Level</a:t>
            </a:r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mptingguide.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mailto:juan.or@morelia.tecnm.mx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153360" y="1964340"/>
            <a:ext cx="8836560" cy="4675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0" name="CustomShape 2"/>
          <p:cNvSpPr/>
          <p:nvPr/>
        </p:nvSpPr>
        <p:spPr>
          <a:xfrm>
            <a:off x="1005840" y="2011680"/>
            <a:ext cx="7680600" cy="4581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1" name="CustomShape 3"/>
          <p:cNvSpPr/>
          <p:nvPr/>
        </p:nvSpPr>
        <p:spPr>
          <a:xfrm>
            <a:off x="683820" y="2057364"/>
            <a:ext cx="7775640" cy="91188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/>
          <a:lstStyle/>
          <a:p>
            <a:pPr algn="ctr">
              <a:lnSpc>
                <a:spcPct val="100000"/>
              </a:lnSpc>
            </a:pPr>
            <a:r>
              <a:rPr lang="en-US" sz="4000" b="1" spc="-1" dirty="0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Prompt Engineering</a:t>
            </a:r>
          </a:p>
        </p:txBody>
      </p:sp>
      <p:sp>
        <p:nvSpPr>
          <p:cNvPr id="52" name="CustomShape 4"/>
          <p:cNvSpPr/>
          <p:nvPr/>
        </p:nvSpPr>
        <p:spPr>
          <a:xfrm>
            <a:off x="8344" y="4914428"/>
            <a:ext cx="9126592" cy="1468101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/>
          <a:lstStyle/>
          <a:p>
            <a:pPr algn="ctr"/>
            <a:r>
              <a:rPr lang="en-US" sz="2800" spc="-1" dirty="0"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Dr. Juan Carlos Olivares Rojas</a:t>
            </a:r>
          </a:p>
        </p:txBody>
      </p:sp>
      <p:sp>
        <p:nvSpPr>
          <p:cNvPr id="9" name="CustomShape 4"/>
          <p:cNvSpPr/>
          <p:nvPr/>
        </p:nvSpPr>
        <p:spPr>
          <a:xfrm>
            <a:off x="3365374" y="6392566"/>
            <a:ext cx="5769562" cy="491595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/>
          <a:lstStyle/>
          <a:p>
            <a:pPr algn="r">
              <a:lnSpc>
                <a:spcPct val="100000"/>
              </a:lnSpc>
            </a:pPr>
            <a:r>
              <a:rPr lang="en-US" sz="2400" b="1" i="1" spc="-1" dirty="0" err="1"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Septiembre</a:t>
            </a:r>
            <a:r>
              <a:rPr lang="en-US" sz="2400" b="1" i="1" spc="-1" dirty="0"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 2023</a:t>
            </a:r>
          </a:p>
        </p:txBody>
      </p:sp>
      <p:pic>
        <p:nvPicPr>
          <p:cNvPr id="12" name="image3.png">
            <a:extLst>
              <a:ext uri="{FF2B5EF4-FFF2-40B4-BE49-F238E27FC236}">
                <a16:creationId xmlns:a16="http://schemas.microsoft.com/office/drawing/2014/main" id="{E3FC5802-4994-6F41-AEFF-8BB29AEAEBA5}"/>
              </a:ext>
            </a:extLst>
          </p:cNvPr>
          <p:cNvPicPr/>
          <p:nvPr/>
        </p:nvPicPr>
        <p:blipFill>
          <a:blip r:embed="rId3"/>
          <a:srcRect r="89894"/>
          <a:stretch/>
        </p:blipFill>
        <p:spPr>
          <a:xfrm>
            <a:off x="5401559" y="74921"/>
            <a:ext cx="1833875" cy="1228605"/>
          </a:xfrm>
          <a:prstGeom prst="rect">
            <a:avLst/>
          </a:prstGeom>
          <a:ln w="12600">
            <a:noFill/>
          </a:ln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B096BA5E-FD79-6D41-B567-5BDB5780817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43" y="101482"/>
            <a:ext cx="5316716" cy="1068892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6" descr="image">
            <a:extLst>
              <a:ext uri="{FF2B5EF4-FFF2-40B4-BE49-F238E27FC236}">
                <a16:creationId xmlns:a16="http://schemas.microsoft.com/office/drawing/2014/main" id="{76CAC194-D1EF-EC94-EB85-921DB3F559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1806" y="23498"/>
            <a:ext cx="2063130" cy="1262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F41561A9-BCEF-496C-C32D-4281ACB326C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365374" cy="1426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65039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Formato del </a:t>
            </a:r>
            <a:r>
              <a:rPr lang="es-ES_tradnl" dirty="0" err="1"/>
              <a:t>Prompt</a:t>
            </a:r>
            <a:r>
              <a:rPr lang="es-ES_tradnl" dirty="0"/>
              <a:t> 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5658ECC-2312-E840-BD8C-9A799FC04452}"/>
              </a:ext>
            </a:extLst>
          </p:cNvPr>
          <p:cNvSpPr/>
          <p:nvPr/>
        </p:nvSpPr>
        <p:spPr>
          <a:xfrm>
            <a:off x="183823" y="902864"/>
            <a:ext cx="877635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El prompt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tiene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la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siguiente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estructura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MX" sz="3200" b="0" i="1" dirty="0">
                <a:effectLst/>
                <a:latin typeface="ui-monospace"/>
              </a:rPr>
              <a:t>¿&lt;Pregunta&gt;?</a:t>
            </a:r>
            <a:endParaRPr lang="en-US" sz="3200" i="1" dirty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en-US" sz="3200" dirty="0">
              <a:solidFill>
                <a:schemeClr val="accent6">
                  <a:lumMod val="75000"/>
                </a:schemeClr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Por lo que se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puede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reformular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para un Sistema de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preguntas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y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respuestas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(QA):</a:t>
            </a:r>
          </a:p>
          <a:p>
            <a:pPr algn="just"/>
            <a:endParaRPr lang="en-US" sz="3200" dirty="0">
              <a:solidFill>
                <a:srgbClr val="7030A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i="1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Q: ¿&lt;</a:t>
            </a:r>
            <a:r>
              <a:rPr lang="en-US" sz="3200" i="1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Pregunta</a:t>
            </a:r>
            <a:r>
              <a:rPr lang="en-US" sz="3200" i="1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&gt;?</a:t>
            </a:r>
          </a:p>
          <a:p>
            <a:pPr algn="just"/>
            <a:r>
              <a:rPr lang="en-US" sz="3200" i="1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A:</a:t>
            </a:r>
          </a:p>
        </p:txBody>
      </p:sp>
    </p:spTree>
    <p:extLst>
      <p:ext uri="{BB962C8B-B14F-4D97-AF65-F5344CB8AC3E}">
        <p14:creationId xmlns:p14="http://schemas.microsoft.com/office/powerpoint/2010/main" val="108746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/>
              <a:t>Prompting</a:t>
            </a:r>
            <a:r>
              <a:rPr lang="es-ES_tradnl" dirty="0"/>
              <a:t> sin Entrenamiento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5658ECC-2312-E840-BD8C-9A799FC04452}"/>
              </a:ext>
            </a:extLst>
          </p:cNvPr>
          <p:cNvSpPr/>
          <p:nvPr/>
        </p:nvSpPr>
        <p:spPr>
          <a:xfrm>
            <a:off x="183823" y="902864"/>
            <a:ext cx="8776353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A un prompt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como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el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anterior,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también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se le llama prompting sin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entrenamiento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 (zero-shot prompting), es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decir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estás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solicitando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directamente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al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modelo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una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respuesta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sin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ejemplos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o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demostraciones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sobre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la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tarea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que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deseas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que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realice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US" sz="3200" dirty="0" err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Algunos</a:t>
            </a:r>
            <a:r>
              <a:rPr lang="en-US" sz="3200" dirty="0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modelos</a:t>
            </a:r>
            <a:r>
              <a:rPr lang="en-US" sz="3200" dirty="0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de </a:t>
            </a:r>
            <a:r>
              <a:rPr lang="en-US" sz="3200" dirty="0" err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lenguaje</a:t>
            </a:r>
            <a:r>
              <a:rPr lang="en-US" sz="3200" dirty="0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grandes</a:t>
            </a:r>
            <a:r>
              <a:rPr lang="en-US" sz="3200" dirty="0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tienen</a:t>
            </a:r>
            <a:r>
              <a:rPr lang="en-US" sz="3200" dirty="0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la </a:t>
            </a:r>
            <a:r>
              <a:rPr lang="en-US" sz="3200" dirty="0" err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capacidad</a:t>
            </a:r>
            <a:r>
              <a:rPr lang="en-US" sz="3200" dirty="0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de </a:t>
            </a:r>
            <a:r>
              <a:rPr lang="en-US" sz="3200" dirty="0" err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realizar</a:t>
            </a:r>
            <a:r>
              <a:rPr lang="en-US" sz="3200" dirty="0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prompting sin </a:t>
            </a:r>
            <a:r>
              <a:rPr lang="en-US" sz="3200" dirty="0" err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entrenamiento</a:t>
            </a:r>
            <a:r>
              <a:rPr lang="en-US" sz="3200" dirty="0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pero</a:t>
            </a:r>
            <a:r>
              <a:rPr lang="en-US" sz="3200" dirty="0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depende</a:t>
            </a:r>
            <a:r>
              <a:rPr lang="en-US" sz="3200" dirty="0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de la </a:t>
            </a:r>
            <a:r>
              <a:rPr lang="en-US" sz="3200" dirty="0" err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complejidad</a:t>
            </a:r>
            <a:r>
              <a:rPr lang="en-US" sz="3200" dirty="0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y </a:t>
            </a:r>
            <a:r>
              <a:rPr lang="en-US" sz="3200" dirty="0" err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el</a:t>
            </a:r>
            <a:r>
              <a:rPr lang="en-US" sz="3200" dirty="0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conocimiento</a:t>
            </a:r>
            <a:r>
              <a:rPr lang="en-US" sz="3200" dirty="0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de la </a:t>
            </a:r>
            <a:r>
              <a:rPr lang="en-US" sz="3200" dirty="0" err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tarea</a:t>
            </a:r>
            <a:r>
              <a:rPr lang="en-US" sz="3200" dirty="0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en</a:t>
            </a:r>
            <a:r>
              <a:rPr lang="en-US" sz="3200" dirty="0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cuestión</a:t>
            </a:r>
            <a:r>
              <a:rPr lang="en-US" sz="3200" dirty="0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63667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/>
              <a:t>Few-shot</a:t>
            </a:r>
            <a:r>
              <a:rPr lang="es-ES_tradnl" dirty="0"/>
              <a:t> </a:t>
            </a:r>
            <a:r>
              <a:rPr lang="es-ES_tradnl" dirty="0" err="1"/>
              <a:t>Prompting</a:t>
            </a:r>
            <a:endParaRPr lang="es-ES_tradnl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5658ECC-2312-E840-BD8C-9A799FC04452}"/>
              </a:ext>
            </a:extLst>
          </p:cNvPr>
          <p:cNvSpPr/>
          <p:nvPr/>
        </p:nvSpPr>
        <p:spPr>
          <a:xfrm>
            <a:off x="183823" y="902864"/>
            <a:ext cx="877635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Dado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el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formato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estándar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anterior,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una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técnica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popular y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efectiva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para prompting se llama prompting con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pocos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ejemplos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 (few-shot prompting)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donde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proporcionamos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ejemplos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(es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decir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demostraciones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).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7030A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Los prompts con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pocos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ejemplos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se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pueden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formatear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de la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siguiente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manera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700030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/>
              <a:t>Few-Shot</a:t>
            </a:r>
            <a:r>
              <a:rPr lang="es-ES_tradnl" dirty="0"/>
              <a:t> </a:t>
            </a:r>
            <a:r>
              <a:rPr lang="es-ES_tradnl" dirty="0" err="1"/>
              <a:t>Prompting</a:t>
            </a:r>
            <a:r>
              <a:rPr lang="es-ES_tradnl" dirty="0"/>
              <a:t> 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5658ECC-2312-E840-BD8C-9A799FC04452}"/>
              </a:ext>
            </a:extLst>
          </p:cNvPr>
          <p:cNvSpPr/>
          <p:nvPr/>
        </p:nvSpPr>
        <p:spPr>
          <a:xfrm>
            <a:off x="183823" y="902864"/>
            <a:ext cx="8776353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0" i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¿&lt;Pregunta&gt;?</a:t>
            </a:r>
          </a:p>
          <a:p>
            <a:pPr algn="ctr"/>
            <a:r>
              <a:rPr lang="en-US" sz="3200" i="1" dirty="0">
                <a:latin typeface="Verdana" panose="020B0604030504040204" pitchFamily="34" charset="0"/>
                <a:cs typeface="Times New Roman" panose="02020603050405020304" pitchFamily="18" charset="0"/>
              </a:rPr>
              <a:t>&lt;Respuesta&gt;</a:t>
            </a:r>
          </a:p>
          <a:p>
            <a:pPr algn="ctr"/>
            <a:r>
              <a:rPr lang="en-US" sz="3200" i="1" dirty="0">
                <a:latin typeface="Verdana" panose="020B0604030504040204" pitchFamily="34" charset="0"/>
                <a:cs typeface="Times New Roman" panose="02020603050405020304" pitchFamily="18" charset="0"/>
              </a:rPr>
              <a:t>….</a:t>
            </a:r>
          </a:p>
          <a:p>
            <a:pPr algn="ctr"/>
            <a:r>
              <a:rPr lang="en-US" sz="3200" i="1" dirty="0">
                <a:latin typeface="Verdana" panose="020B0604030504040204" pitchFamily="34" charset="0"/>
                <a:cs typeface="Times New Roman" panose="02020603050405020304" pitchFamily="18" charset="0"/>
              </a:rPr>
              <a:t>¿&lt;</a:t>
            </a:r>
            <a:r>
              <a:rPr lang="en-US" sz="3200" i="1" dirty="0" err="1">
                <a:latin typeface="Verdana" panose="020B0604030504040204" pitchFamily="34" charset="0"/>
                <a:cs typeface="Times New Roman" panose="02020603050405020304" pitchFamily="18" charset="0"/>
              </a:rPr>
              <a:t>Pregunta</a:t>
            </a:r>
            <a:r>
              <a:rPr lang="en-US" sz="3200" i="1" dirty="0">
                <a:latin typeface="Verdana" panose="020B0604030504040204" pitchFamily="34" charset="0"/>
                <a:cs typeface="Times New Roman" panose="02020603050405020304" pitchFamily="18" charset="0"/>
              </a:rPr>
              <a:t>&gt;?</a:t>
            </a:r>
          </a:p>
          <a:p>
            <a:pPr algn="ctr"/>
            <a:r>
              <a:rPr lang="en-US" sz="3200" i="1" dirty="0">
                <a:latin typeface="Verdana" panose="020B0604030504040204" pitchFamily="34" charset="0"/>
                <a:cs typeface="Times New Roman" panose="02020603050405020304" pitchFamily="18" charset="0"/>
              </a:rPr>
              <a:t>&lt;Respuesta&gt;</a:t>
            </a:r>
            <a:endParaRPr lang="en-US" sz="3200" dirty="0">
              <a:solidFill>
                <a:schemeClr val="accent6">
                  <a:lumMod val="75000"/>
                </a:schemeClr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en-US" sz="3200" dirty="0">
              <a:solidFill>
                <a:schemeClr val="accent6">
                  <a:lumMod val="75000"/>
                </a:schemeClr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Por lo que se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puede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reformular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para un Sistema de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preguntas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y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respuestas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(QA):</a:t>
            </a:r>
          </a:p>
          <a:p>
            <a:pPr algn="just"/>
            <a:endParaRPr lang="en-US" sz="3200" dirty="0">
              <a:solidFill>
                <a:srgbClr val="7030A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3200" i="1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Q: ¿&lt;</a:t>
            </a:r>
            <a:r>
              <a:rPr lang="en-US" sz="3200" i="1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Pregunta</a:t>
            </a:r>
            <a:r>
              <a:rPr lang="en-US" sz="3200" i="1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&gt;?</a:t>
            </a:r>
          </a:p>
          <a:p>
            <a:pPr algn="ctr"/>
            <a:r>
              <a:rPr lang="en-US" sz="3200" i="1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A: &lt;Respuesta&gt;</a:t>
            </a:r>
          </a:p>
          <a:p>
            <a:pPr algn="ctr"/>
            <a:r>
              <a:rPr lang="en-US" sz="3200" i="1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7278844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/>
              <a:t>Few-shot</a:t>
            </a:r>
            <a:r>
              <a:rPr lang="es-ES_tradnl" dirty="0"/>
              <a:t> </a:t>
            </a:r>
            <a:r>
              <a:rPr lang="es-ES_tradnl" dirty="0" err="1"/>
              <a:t>Prompting</a:t>
            </a:r>
            <a:endParaRPr lang="es-ES_tradnl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5658ECC-2312-E840-BD8C-9A799FC04452}"/>
              </a:ext>
            </a:extLst>
          </p:cNvPr>
          <p:cNvSpPr/>
          <p:nvPr/>
        </p:nvSpPr>
        <p:spPr>
          <a:xfrm>
            <a:off x="183823" y="902864"/>
            <a:ext cx="87763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Prompt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E4BF834-DD7D-4EF3-4D9F-53A5BA090991}"/>
              </a:ext>
            </a:extLst>
          </p:cNvPr>
          <p:cNvSpPr/>
          <p:nvPr/>
        </p:nvSpPr>
        <p:spPr>
          <a:xfrm>
            <a:off x="183823" y="1606827"/>
            <a:ext cx="8776353" cy="2062103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just"/>
            <a:r>
              <a:rPr lang="es-MX" sz="3200" b="0" i="0" dirty="0">
                <a:solidFill>
                  <a:srgbClr val="E2E8F0"/>
                </a:solidFill>
                <a:effectLst/>
                <a:latin typeface="ui-monospace"/>
              </a:rPr>
              <a:t>Esto es impresionante! // Positivo</a:t>
            </a:r>
          </a:p>
          <a:p>
            <a:pPr algn="just"/>
            <a:r>
              <a:rPr lang="es-MX" sz="3200" b="0" i="0" dirty="0">
                <a:solidFill>
                  <a:srgbClr val="E2E8F0"/>
                </a:solidFill>
                <a:effectLst/>
                <a:latin typeface="ui-monospace"/>
              </a:rPr>
              <a:t>Esto es malo! // Negativo</a:t>
            </a:r>
          </a:p>
          <a:p>
            <a:pPr algn="just"/>
            <a:r>
              <a:rPr lang="es-MX" sz="3200" b="0" i="0" dirty="0">
                <a:solidFill>
                  <a:srgbClr val="E2E8F0"/>
                </a:solidFill>
                <a:effectLst/>
                <a:latin typeface="ui-monospace"/>
              </a:rPr>
              <a:t>Guau, esa película fue genial! // Positivo</a:t>
            </a:r>
          </a:p>
          <a:p>
            <a:pPr algn="just"/>
            <a:r>
              <a:rPr lang="es-MX" sz="3200" b="0" i="0" dirty="0">
                <a:solidFill>
                  <a:srgbClr val="E2E8F0"/>
                </a:solidFill>
                <a:effectLst/>
                <a:latin typeface="ui-monospace"/>
              </a:rPr>
              <a:t>¡Qué programa tan horrible! //</a:t>
            </a:r>
            <a:endParaRPr lang="en-US" sz="3200" dirty="0">
              <a:solidFill>
                <a:schemeClr val="bg1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CAFD985-A027-DD31-C44C-F458E38749CD}"/>
              </a:ext>
            </a:extLst>
          </p:cNvPr>
          <p:cNvSpPr/>
          <p:nvPr/>
        </p:nvSpPr>
        <p:spPr>
          <a:xfrm>
            <a:off x="183822" y="4120740"/>
            <a:ext cx="87763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Resultado</a:t>
            </a:r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03FAFC8-BA82-BF54-1002-DE2BD0E376AD}"/>
              </a:ext>
            </a:extLst>
          </p:cNvPr>
          <p:cNvSpPr/>
          <p:nvPr/>
        </p:nvSpPr>
        <p:spPr>
          <a:xfrm>
            <a:off x="183823" y="4824704"/>
            <a:ext cx="8776353" cy="58477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just"/>
            <a:r>
              <a:rPr lang="es-MX" sz="3200" b="0" i="0" dirty="0">
                <a:solidFill>
                  <a:schemeClr val="bg1"/>
                </a:solidFill>
                <a:effectLst/>
                <a:latin typeface="ui-monospace"/>
              </a:rPr>
              <a:t>tan hermoso hoy.</a:t>
            </a:r>
            <a:endParaRPr lang="en-US" sz="3200" dirty="0">
              <a:solidFill>
                <a:schemeClr val="bg1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6880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Elementos de un </a:t>
            </a:r>
            <a:r>
              <a:rPr lang="es-ES_tradnl" dirty="0" err="1"/>
              <a:t>Prompt</a:t>
            </a:r>
            <a:endParaRPr lang="es-ES_tradnl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5658ECC-2312-E840-BD8C-9A799FC04452}"/>
              </a:ext>
            </a:extLst>
          </p:cNvPr>
          <p:cNvSpPr/>
          <p:nvPr/>
        </p:nvSpPr>
        <p:spPr>
          <a:xfrm>
            <a:off x="183823" y="902864"/>
            <a:ext cx="877635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Una prompt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puede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contener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cualquiera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de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los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siguientes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componentes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en-US" sz="3200" dirty="0">
              <a:solidFill>
                <a:schemeClr val="accent6">
                  <a:lumMod val="75000"/>
                </a:schemeClr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Instrucción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 -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una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tarea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o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instrucción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específica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que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deseas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que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el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modelo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realice</a:t>
            </a:r>
            <a:endParaRPr lang="en-US" sz="3200" dirty="0">
              <a:solidFill>
                <a:schemeClr val="accent6">
                  <a:lumMod val="75000"/>
                </a:schemeClr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en-US" sz="3200" dirty="0">
              <a:solidFill>
                <a:srgbClr val="92D05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Contexto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 -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puede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involucrar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información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externa o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contexto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adicional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que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puede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dirigir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al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modelo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a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respuestas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mejores</a:t>
            </a:r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26766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Elementos de un </a:t>
            </a:r>
            <a:r>
              <a:rPr lang="es-ES_tradnl" dirty="0" err="1"/>
              <a:t>Prompt</a:t>
            </a:r>
            <a:endParaRPr lang="es-ES_tradnl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5658ECC-2312-E840-BD8C-9A799FC04452}"/>
              </a:ext>
            </a:extLst>
          </p:cNvPr>
          <p:cNvSpPr/>
          <p:nvPr/>
        </p:nvSpPr>
        <p:spPr>
          <a:xfrm>
            <a:off x="183823" y="902864"/>
            <a:ext cx="877635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Datos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de entrada - es la entrada o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pregunta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para la que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nos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interesa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encontrar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una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respuesta</a:t>
            </a:r>
            <a:endParaRPr lang="en-US" sz="3200" dirty="0">
              <a:solidFill>
                <a:srgbClr val="92D05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en-US" sz="3200" dirty="0">
              <a:solidFill>
                <a:srgbClr val="92D05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Indicador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de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salida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 - indica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el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tipo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o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formato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de la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salida</a:t>
            </a:r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en-US" sz="3200" dirty="0">
              <a:solidFill>
                <a:srgbClr val="92D05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No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todos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los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componentes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son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necesarios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para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una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prompt y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el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formato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depende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de la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tarea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en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cuestión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316478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Ejemplos de </a:t>
            </a:r>
            <a:r>
              <a:rPr lang="es-ES_tradnl" dirty="0" err="1"/>
              <a:t>Prompting</a:t>
            </a:r>
            <a:endParaRPr lang="es-ES_tradnl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5658ECC-2312-E840-BD8C-9A799FC04452}"/>
              </a:ext>
            </a:extLst>
          </p:cNvPr>
          <p:cNvSpPr/>
          <p:nvPr/>
        </p:nvSpPr>
        <p:spPr>
          <a:xfrm>
            <a:off x="183823" y="902864"/>
            <a:ext cx="87763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Prompt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E4BF834-DD7D-4EF3-4D9F-53A5BA090991}"/>
              </a:ext>
            </a:extLst>
          </p:cNvPr>
          <p:cNvSpPr/>
          <p:nvPr/>
        </p:nvSpPr>
        <p:spPr>
          <a:xfrm>
            <a:off x="183823" y="1606827"/>
            <a:ext cx="8776353" cy="156966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just"/>
            <a:r>
              <a:rPr lang="es-MX" sz="3200" b="0" i="0" dirty="0">
                <a:solidFill>
                  <a:srgbClr val="E2E8F0"/>
                </a:solidFill>
                <a:effectLst/>
                <a:latin typeface="ui-monospace"/>
              </a:rPr>
              <a:t>### Instrucción ###</a:t>
            </a:r>
          </a:p>
          <a:p>
            <a:pPr algn="just"/>
            <a:r>
              <a:rPr lang="es-MX" sz="3200" b="0" i="0" dirty="0">
                <a:solidFill>
                  <a:srgbClr val="E2E8F0"/>
                </a:solidFill>
                <a:effectLst/>
                <a:latin typeface="ui-monospace"/>
              </a:rPr>
              <a:t>Traduce el texto a continuación al español:</a:t>
            </a:r>
          </a:p>
          <a:p>
            <a:pPr algn="just"/>
            <a:r>
              <a:rPr lang="es-MX" sz="3200" b="0" i="0" dirty="0">
                <a:solidFill>
                  <a:srgbClr val="E2E8F0"/>
                </a:solidFill>
                <a:effectLst/>
                <a:latin typeface="ui-monospace"/>
              </a:rPr>
              <a:t>Texto: "Hello!"</a:t>
            </a:r>
            <a:endParaRPr lang="en-US" sz="3200" dirty="0">
              <a:solidFill>
                <a:schemeClr val="bg1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CAFD985-A027-DD31-C44C-F458E38749CD}"/>
              </a:ext>
            </a:extLst>
          </p:cNvPr>
          <p:cNvSpPr/>
          <p:nvPr/>
        </p:nvSpPr>
        <p:spPr>
          <a:xfrm>
            <a:off x="183822" y="4120740"/>
            <a:ext cx="87763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Resultado</a:t>
            </a:r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03FAFC8-BA82-BF54-1002-DE2BD0E376AD}"/>
              </a:ext>
            </a:extLst>
          </p:cNvPr>
          <p:cNvSpPr/>
          <p:nvPr/>
        </p:nvSpPr>
        <p:spPr>
          <a:xfrm>
            <a:off x="183823" y="4824704"/>
            <a:ext cx="8776353" cy="58477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l"/>
            <a:r>
              <a:rPr lang="es-MX" sz="3200" b="0" i="0" dirty="0">
                <a:solidFill>
                  <a:srgbClr val="E2E8F0"/>
                </a:solidFill>
                <a:effectLst/>
                <a:latin typeface="ui-sans-serif"/>
              </a:rPr>
              <a:t>¡Hola!</a:t>
            </a:r>
          </a:p>
        </p:txBody>
      </p:sp>
    </p:spTree>
    <p:extLst>
      <p:ext uri="{BB962C8B-B14F-4D97-AF65-F5344CB8AC3E}">
        <p14:creationId xmlns:p14="http://schemas.microsoft.com/office/powerpoint/2010/main" val="16379077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Ejemplos de </a:t>
            </a:r>
            <a:r>
              <a:rPr lang="es-ES_tradnl" dirty="0" err="1"/>
              <a:t>Prompting</a:t>
            </a:r>
            <a:endParaRPr lang="es-ES_tradnl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5658ECC-2312-E840-BD8C-9A799FC04452}"/>
              </a:ext>
            </a:extLst>
          </p:cNvPr>
          <p:cNvSpPr/>
          <p:nvPr/>
        </p:nvSpPr>
        <p:spPr>
          <a:xfrm>
            <a:off x="183823" y="902864"/>
            <a:ext cx="87763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Prompt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E4BF834-DD7D-4EF3-4D9F-53A5BA090991}"/>
              </a:ext>
            </a:extLst>
          </p:cNvPr>
          <p:cNvSpPr/>
          <p:nvPr/>
        </p:nvSpPr>
        <p:spPr>
          <a:xfrm>
            <a:off x="269884" y="1606827"/>
            <a:ext cx="8776353" cy="4832092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just"/>
            <a:r>
              <a:rPr lang="es-MX" sz="2800" b="0" i="0" dirty="0">
                <a:solidFill>
                  <a:srgbClr val="E2E8F0"/>
                </a:solidFill>
                <a:effectLst/>
                <a:latin typeface="ui-monospace"/>
              </a:rPr>
              <a:t>Extrae los nombres de lugares del siguiente texto.</a:t>
            </a:r>
          </a:p>
          <a:p>
            <a:pPr algn="just"/>
            <a:r>
              <a:rPr lang="es-MX" sz="2800" b="0" i="0" dirty="0">
                <a:solidFill>
                  <a:srgbClr val="E2E8F0"/>
                </a:solidFill>
                <a:effectLst/>
                <a:latin typeface="ui-monospace"/>
              </a:rPr>
              <a:t>Formato deseado:</a:t>
            </a:r>
          </a:p>
          <a:p>
            <a:pPr algn="just"/>
            <a:r>
              <a:rPr lang="es-MX" sz="2800" b="0" i="0" dirty="0">
                <a:solidFill>
                  <a:srgbClr val="E2E8F0"/>
                </a:solidFill>
                <a:effectLst/>
                <a:latin typeface="ui-monospace"/>
              </a:rPr>
              <a:t>Lugar: &lt;lista_separada_por_comas_de_nombres_de_empresa&gt;</a:t>
            </a:r>
          </a:p>
          <a:p>
            <a:pPr algn="just"/>
            <a:r>
              <a:rPr lang="es-MX" sz="2800" b="0" i="0" dirty="0">
                <a:solidFill>
                  <a:srgbClr val="E2E8F0"/>
                </a:solidFill>
                <a:effectLst/>
                <a:latin typeface="ui-monospace"/>
              </a:rPr>
              <a:t>Input: "Aunque estos avances son alentadores para los investigadores, aún hay mucho misterio.'A menudo tenemos una caja negra entre el cerebro y el efecto que vemos en la periferia', diceHenrique Veiga-Fernandes, un neuroinmunólogo en el Centro Champalimaud para lo Desconocido en Lisboa.'Si queremos usarlo en el contexto terapéutico, necesitamos entender el mecanismo'.</a:t>
            </a:r>
            <a:endParaRPr lang="en-US" sz="2800" dirty="0">
              <a:solidFill>
                <a:schemeClr val="bg1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1004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Ejemplos de </a:t>
            </a:r>
            <a:r>
              <a:rPr lang="es-ES_tradnl" dirty="0" err="1"/>
              <a:t>Prompting</a:t>
            </a:r>
            <a:endParaRPr lang="es-ES_tradnl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CAFD985-A027-DD31-C44C-F458E38749CD}"/>
              </a:ext>
            </a:extLst>
          </p:cNvPr>
          <p:cNvSpPr/>
          <p:nvPr/>
        </p:nvSpPr>
        <p:spPr>
          <a:xfrm>
            <a:off x="183822" y="783676"/>
            <a:ext cx="87763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Resultado</a:t>
            </a:r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03FAFC8-BA82-BF54-1002-DE2BD0E376AD}"/>
              </a:ext>
            </a:extLst>
          </p:cNvPr>
          <p:cNvSpPr/>
          <p:nvPr/>
        </p:nvSpPr>
        <p:spPr>
          <a:xfrm>
            <a:off x="183823" y="1487640"/>
            <a:ext cx="8776353" cy="1077218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l"/>
            <a:r>
              <a:rPr lang="es-MX" sz="3200" b="0" i="0" dirty="0">
                <a:solidFill>
                  <a:srgbClr val="E2E8F0"/>
                </a:solidFill>
                <a:effectLst/>
                <a:latin typeface="ui-sans-serif"/>
              </a:rPr>
              <a:t>Lugar: Centro Champalimaud para lo Desconocido, Lisboa</a:t>
            </a:r>
          </a:p>
        </p:txBody>
      </p:sp>
    </p:spTree>
    <p:extLst>
      <p:ext uri="{BB962C8B-B14F-4D97-AF65-F5344CB8AC3E}">
        <p14:creationId xmlns:p14="http://schemas.microsoft.com/office/powerpoint/2010/main" val="1621825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Introducción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5658ECC-2312-E840-BD8C-9A799FC04452}"/>
              </a:ext>
            </a:extLst>
          </p:cNvPr>
          <p:cNvSpPr/>
          <p:nvPr/>
        </p:nvSpPr>
        <p:spPr>
          <a:xfrm>
            <a:off x="183823" y="902864"/>
            <a:ext cx="877635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Esta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presentación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está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basada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en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  <a:hlinkClick r:id="rId3"/>
              </a:rPr>
              <a:t>https://www.promptingguide.ai/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468370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Evitar </a:t>
            </a:r>
            <a:r>
              <a:rPr lang="es-ES_tradnl" dirty="0" err="1"/>
              <a:t>Impresisión</a:t>
            </a:r>
            <a:endParaRPr lang="es-ES_tradnl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5658ECC-2312-E840-BD8C-9A799FC04452}"/>
              </a:ext>
            </a:extLst>
          </p:cNvPr>
          <p:cNvSpPr/>
          <p:nvPr/>
        </p:nvSpPr>
        <p:spPr>
          <a:xfrm>
            <a:off x="183823" y="902864"/>
            <a:ext cx="87763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Mal Prompt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E4BF834-DD7D-4EF3-4D9F-53A5BA090991}"/>
              </a:ext>
            </a:extLst>
          </p:cNvPr>
          <p:cNvSpPr/>
          <p:nvPr/>
        </p:nvSpPr>
        <p:spPr>
          <a:xfrm>
            <a:off x="183823" y="1606827"/>
            <a:ext cx="8776353" cy="156966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just"/>
            <a:r>
              <a:rPr lang="es-MX" sz="3200" b="0" i="0" dirty="0">
                <a:solidFill>
                  <a:srgbClr val="E2E8F0"/>
                </a:solidFill>
                <a:effectLst/>
                <a:latin typeface="ui-monospace"/>
              </a:rPr>
              <a:t>Explica el concepto de ingeniería de prompt. Mantén la explicación corta, solo unas pocas frases y no seas demasiado descriptivo.</a:t>
            </a:r>
            <a:endParaRPr lang="en-US" sz="3200" dirty="0">
              <a:solidFill>
                <a:schemeClr val="bg1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CAFD985-A027-DD31-C44C-F458E38749CD}"/>
              </a:ext>
            </a:extLst>
          </p:cNvPr>
          <p:cNvSpPr/>
          <p:nvPr/>
        </p:nvSpPr>
        <p:spPr>
          <a:xfrm>
            <a:off x="183822" y="4120740"/>
            <a:ext cx="87763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Buen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Prompt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03FAFC8-BA82-BF54-1002-DE2BD0E376AD}"/>
              </a:ext>
            </a:extLst>
          </p:cNvPr>
          <p:cNvSpPr/>
          <p:nvPr/>
        </p:nvSpPr>
        <p:spPr>
          <a:xfrm>
            <a:off x="183823" y="4824704"/>
            <a:ext cx="8776353" cy="156966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just"/>
            <a:r>
              <a:rPr lang="es-MX" sz="3200" b="0" i="0" dirty="0">
                <a:solidFill>
                  <a:srgbClr val="E2E8F0"/>
                </a:solidFill>
                <a:effectLst/>
                <a:latin typeface="ui-sans-serif"/>
              </a:rPr>
              <a:t>Usa 2-3 oraciones para explicar el concepto de ingeniería de prompt a un estudiante de secundaria.</a:t>
            </a:r>
          </a:p>
        </p:txBody>
      </p:sp>
    </p:spTree>
    <p:extLst>
      <p:ext uri="{BB962C8B-B14F-4D97-AF65-F5344CB8AC3E}">
        <p14:creationId xmlns:p14="http://schemas.microsoft.com/office/powerpoint/2010/main" val="16711079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Ejemplos de </a:t>
            </a:r>
            <a:r>
              <a:rPr lang="es-ES_tradnl" dirty="0" err="1"/>
              <a:t>Prompting</a:t>
            </a:r>
            <a:endParaRPr lang="es-ES_tradnl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5658ECC-2312-E840-BD8C-9A799FC04452}"/>
              </a:ext>
            </a:extLst>
          </p:cNvPr>
          <p:cNvSpPr/>
          <p:nvPr/>
        </p:nvSpPr>
        <p:spPr>
          <a:xfrm>
            <a:off x="183823" y="902864"/>
            <a:ext cx="87763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Prompt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E4BF834-DD7D-4EF3-4D9F-53A5BA090991}"/>
              </a:ext>
            </a:extLst>
          </p:cNvPr>
          <p:cNvSpPr/>
          <p:nvPr/>
        </p:nvSpPr>
        <p:spPr>
          <a:xfrm>
            <a:off x="269884" y="1606827"/>
            <a:ext cx="8776353" cy="440120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just"/>
            <a:r>
              <a:rPr lang="es-MX" sz="2800" b="0" i="0" dirty="0">
                <a:solidFill>
                  <a:srgbClr val="E2E8F0"/>
                </a:solidFill>
                <a:effectLst/>
                <a:latin typeface="ui-monospace"/>
              </a:rPr>
              <a:t>Los antibióticos son un tipo de medicamento utilizado para tratar infecciones bacterianas.Funcionan matando las bacterias o impidiendo que se reproduzcan, permitiendo que el sistemainmunológico del cuerpo combata la infección. Los antibióticos suelen tomarse por vía oralen forma de píldoras, cápsulas o soluciones líquidas, o a veces se administran por víaintravenosa. No son efectivos contra infecciones virales y su uso inadecuado puede llevar a la resistencia a los antibióticos.</a:t>
            </a:r>
          </a:p>
          <a:p>
            <a:pPr algn="just"/>
            <a:r>
              <a:rPr lang="es-MX" sz="2800" b="0" i="0" dirty="0">
                <a:solidFill>
                  <a:srgbClr val="E2E8F0"/>
                </a:solidFill>
                <a:effectLst/>
                <a:latin typeface="ui-monospace"/>
              </a:rPr>
              <a:t>Resume lo anterior en una sola oración:</a:t>
            </a:r>
            <a:endParaRPr lang="en-US" sz="2800" dirty="0">
              <a:solidFill>
                <a:schemeClr val="bg1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257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Ejemplos de </a:t>
            </a:r>
            <a:r>
              <a:rPr lang="es-ES_tradnl" dirty="0" err="1"/>
              <a:t>Prompting</a:t>
            </a:r>
            <a:endParaRPr lang="es-ES_tradnl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CAFD985-A027-DD31-C44C-F458E38749CD}"/>
              </a:ext>
            </a:extLst>
          </p:cNvPr>
          <p:cNvSpPr/>
          <p:nvPr/>
        </p:nvSpPr>
        <p:spPr>
          <a:xfrm>
            <a:off x="183822" y="783676"/>
            <a:ext cx="87763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Resultado</a:t>
            </a:r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03FAFC8-BA82-BF54-1002-DE2BD0E376AD}"/>
              </a:ext>
            </a:extLst>
          </p:cNvPr>
          <p:cNvSpPr/>
          <p:nvPr/>
        </p:nvSpPr>
        <p:spPr>
          <a:xfrm>
            <a:off x="183823" y="1487640"/>
            <a:ext cx="8776353" cy="255454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l"/>
            <a:r>
              <a:rPr lang="es-MX" sz="3200" b="0" i="0" dirty="0">
                <a:solidFill>
                  <a:srgbClr val="E2E8F0"/>
                </a:solidFill>
                <a:effectLst/>
                <a:latin typeface="ui-monospace"/>
              </a:rPr>
              <a:t>Los antibióticos son medicamentos utilizados para tratar infecciones bacterianas al mataro detener la reproducción de las bacterias, pero no son efectivos contra los virus y eluso excesivo puede llevar a la resistencia a los antibióticos.</a:t>
            </a:r>
            <a:endParaRPr lang="es-MX" sz="3200" b="0" i="0" dirty="0">
              <a:solidFill>
                <a:srgbClr val="E2E8F0"/>
              </a:solidFill>
              <a:effectLst/>
              <a:latin typeface="ui-sans-serif"/>
            </a:endParaRPr>
          </a:p>
        </p:txBody>
      </p:sp>
    </p:spTree>
    <p:extLst>
      <p:ext uri="{BB962C8B-B14F-4D97-AF65-F5344CB8AC3E}">
        <p14:creationId xmlns:p14="http://schemas.microsoft.com/office/powerpoint/2010/main" val="12396288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Extracción de la Información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5658ECC-2312-E840-BD8C-9A799FC04452}"/>
              </a:ext>
            </a:extLst>
          </p:cNvPr>
          <p:cNvSpPr/>
          <p:nvPr/>
        </p:nvSpPr>
        <p:spPr>
          <a:xfrm>
            <a:off x="183823" y="902864"/>
            <a:ext cx="87763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Prompt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E4BF834-DD7D-4EF3-4D9F-53A5BA090991}"/>
              </a:ext>
            </a:extLst>
          </p:cNvPr>
          <p:cNvSpPr/>
          <p:nvPr/>
        </p:nvSpPr>
        <p:spPr>
          <a:xfrm>
            <a:off x="269884" y="1606827"/>
            <a:ext cx="8776353" cy="4955203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just"/>
            <a:r>
              <a:rPr lang="es-MX" sz="2800" b="0" i="0" dirty="0">
                <a:solidFill>
                  <a:srgbClr val="E2E8F0"/>
                </a:solidFill>
                <a:effectLst/>
                <a:latin typeface="ui-monospace"/>
              </a:rPr>
              <a:t>Las declaraciones de contribución del autor y los </a:t>
            </a:r>
            <a:r>
              <a:rPr lang="es-MX" sz="2400" b="0" i="0" dirty="0">
                <a:solidFill>
                  <a:srgbClr val="E2E8F0"/>
                </a:solidFill>
                <a:effectLst/>
                <a:latin typeface="ui-monospace"/>
              </a:rPr>
              <a:t>agradecimientos en los documentos deinvestigación deben indicar claramente y específicamente si, y en qué medida, los autoresutilizaron tecnologías de inteligencia artificial como ChatGPT en la preparación de sumanuscrito y análisis. También deben indicar qué LLMs se utilizaron. Esto alertará a loseditores y revisores para examinar los manuscritos con más cuidado en busca de posiblesprejuicios, inexactitudes e improperios en la atribución de fuentes. De igual manera, lasrevistas científicas deben ser transparentes sobre su uso de LLM, por ejemplo, al seleccionarmanuscritos enviados.</a:t>
            </a:r>
          </a:p>
          <a:p>
            <a:pPr algn="just"/>
            <a:r>
              <a:rPr lang="es-MX" sz="2400" b="0" i="0" dirty="0">
                <a:solidFill>
                  <a:srgbClr val="E2E8F0"/>
                </a:solidFill>
                <a:effectLst/>
                <a:latin typeface="ui-monospace"/>
              </a:rPr>
              <a:t>Menciona el producto basado en el modelo de lenguaje grande mencionado en el párrafo anterior:</a:t>
            </a:r>
            <a:endParaRPr lang="en-US" sz="2400" dirty="0">
              <a:solidFill>
                <a:schemeClr val="bg1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2816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Ejemplos de </a:t>
            </a:r>
            <a:r>
              <a:rPr lang="es-ES_tradnl" dirty="0" err="1"/>
              <a:t>Prompting</a:t>
            </a:r>
            <a:endParaRPr lang="es-ES_tradnl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CAFD985-A027-DD31-C44C-F458E38749CD}"/>
              </a:ext>
            </a:extLst>
          </p:cNvPr>
          <p:cNvSpPr/>
          <p:nvPr/>
        </p:nvSpPr>
        <p:spPr>
          <a:xfrm>
            <a:off x="183822" y="783676"/>
            <a:ext cx="87763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Resultado</a:t>
            </a:r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03FAFC8-BA82-BF54-1002-DE2BD0E376AD}"/>
              </a:ext>
            </a:extLst>
          </p:cNvPr>
          <p:cNvSpPr/>
          <p:nvPr/>
        </p:nvSpPr>
        <p:spPr>
          <a:xfrm>
            <a:off x="183823" y="1487640"/>
            <a:ext cx="8776353" cy="156966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just"/>
            <a:r>
              <a:rPr lang="es-MX" sz="3200" b="0" i="0" dirty="0">
                <a:solidFill>
                  <a:schemeClr val="bg1"/>
                </a:solidFill>
                <a:effectLst/>
                <a:latin typeface="ui-monospace"/>
              </a:rPr>
              <a:t>El producto basado en el modelo de lenguaje grande mencionado en el párrafo anterior es ChatGPT.</a:t>
            </a:r>
            <a:endParaRPr lang="es-MX" sz="3200" b="0" i="0" dirty="0">
              <a:solidFill>
                <a:schemeClr val="bg1"/>
              </a:solidFill>
              <a:effectLst/>
              <a:latin typeface="ui-sans-serif"/>
            </a:endParaRPr>
          </a:p>
        </p:txBody>
      </p:sp>
    </p:spTree>
    <p:extLst>
      <p:ext uri="{BB962C8B-B14F-4D97-AF65-F5344CB8AC3E}">
        <p14:creationId xmlns:p14="http://schemas.microsoft.com/office/powerpoint/2010/main" val="34784983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Clasificación de Textos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5658ECC-2312-E840-BD8C-9A799FC04452}"/>
              </a:ext>
            </a:extLst>
          </p:cNvPr>
          <p:cNvSpPr/>
          <p:nvPr/>
        </p:nvSpPr>
        <p:spPr>
          <a:xfrm>
            <a:off x="183823" y="902864"/>
            <a:ext cx="87763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Prompt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E4BF834-DD7D-4EF3-4D9F-53A5BA090991}"/>
              </a:ext>
            </a:extLst>
          </p:cNvPr>
          <p:cNvSpPr/>
          <p:nvPr/>
        </p:nvSpPr>
        <p:spPr>
          <a:xfrm>
            <a:off x="183823" y="1606827"/>
            <a:ext cx="8776353" cy="156966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just"/>
            <a:r>
              <a:rPr lang="es-MX" sz="3200" b="0" i="0" dirty="0">
                <a:solidFill>
                  <a:srgbClr val="E2E8F0"/>
                </a:solidFill>
                <a:effectLst/>
                <a:latin typeface="ui-monospace"/>
              </a:rPr>
              <a:t>Clasifique el texto en neutral, negativo o positivo.</a:t>
            </a:r>
          </a:p>
          <a:p>
            <a:pPr algn="just"/>
            <a:r>
              <a:rPr lang="es-MX" sz="3200" b="0" i="0" dirty="0">
                <a:solidFill>
                  <a:srgbClr val="E2E8F0"/>
                </a:solidFill>
                <a:effectLst/>
                <a:latin typeface="ui-monospace"/>
              </a:rPr>
              <a:t>Texto: Creo que la comida estuvo bien.</a:t>
            </a:r>
          </a:p>
          <a:p>
            <a:pPr algn="just"/>
            <a:r>
              <a:rPr lang="es-MX" sz="3200" b="0" i="0" dirty="0">
                <a:solidFill>
                  <a:srgbClr val="E2E8F0"/>
                </a:solidFill>
                <a:effectLst/>
                <a:latin typeface="ui-monospace"/>
              </a:rPr>
              <a:t>Sentimiento:</a:t>
            </a:r>
            <a:endParaRPr lang="en-US" sz="3200" dirty="0">
              <a:solidFill>
                <a:schemeClr val="bg1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CAFD985-A027-DD31-C44C-F458E38749CD}"/>
              </a:ext>
            </a:extLst>
          </p:cNvPr>
          <p:cNvSpPr/>
          <p:nvPr/>
        </p:nvSpPr>
        <p:spPr>
          <a:xfrm>
            <a:off x="183822" y="4120740"/>
            <a:ext cx="87763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Resultado</a:t>
            </a:r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03FAFC8-BA82-BF54-1002-DE2BD0E376AD}"/>
              </a:ext>
            </a:extLst>
          </p:cNvPr>
          <p:cNvSpPr/>
          <p:nvPr/>
        </p:nvSpPr>
        <p:spPr>
          <a:xfrm>
            <a:off x="183823" y="4824704"/>
            <a:ext cx="8776353" cy="58477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l"/>
            <a:r>
              <a:rPr lang="es-MX" sz="3200" b="0" i="0" dirty="0">
                <a:solidFill>
                  <a:srgbClr val="E2E8F0"/>
                </a:solidFill>
                <a:effectLst/>
                <a:latin typeface="ui-sans-serif"/>
              </a:rPr>
              <a:t>Neutral</a:t>
            </a:r>
          </a:p>
        </p:txBody>
      </p:sp>
    </p:spTree>
    <p:extLst>
      <p:ext uri="{BB962C8B-B14F-4D97-AF65-F5344CB8AC3E}">
        <p14:creationId xmlns:p14="http://schemas.microsoft.com/office/powerpoint/2010/main" val="30163915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Conversación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5658ECC-2312-E840-BD8C-9A799FC04452}"/>
              </a:ext>
            </a:extLst>
          </p:cNvPr>
          <p:cNvSpPr/>
          <p:nvPr/>
        </p:nvSpPr>
        <p:spPr>
          <a:xfrm>
            <a:off x="183823" y="902864"/>
            <a:ext cx="87763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Prompt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E4BF834-DD7D-4EF3-4D9F-53A5BA090991}"/>
              </a:ext>
            </a:extLst>
          </p:cNvPr>
          <p:cNvSpPr/>
          <p:nvPr/>
        </p:nvSpPr>
        <p:spPr>
          <a:xfrm>
            <a:off x="183823" y="1606827"/>
            <a:ext cx="8776353" cy="452431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just"/>
            <a:r>
              <a:rPr lang="es-MX" sz="3200" b="0" i="0" dirty="0">
                <a:solidFill>
                  <a:srgbClr val="E2E8F0"/>
                </a:solidFill>
                <a:effectLst/>
                <a:latin typeface="ui-monospace"/>
              </a:rPr>
              <a:t>La siguiente es una conversación con un asistente de investigación de inteligencia artificial. El tono del asistente es técnico y científico.</a:t>
            </a:r>
          </a:p>
          <a:p>
            <a:pPr algn="just"/>
            <a:r>
              <a:rPr lang="es-MX" sz="3200" b="0" i="0" dirty="0">
                <a:solidFill>
                  <a:srgbClr val="E2E8F0"/>
                </a:solidFill>
                <a:effectLst/>
                <a:latin typeface="ui-monospace"/>
              </a:rPr>
              <a:t>Humano: Hola, ¿quién eres?</a:t>
            </a:r>
          </a:p>
          <a:p>
            <a:pPr algn="just"/>
            <a:r>
              <a:rPr lang="es-MX" sz="3200" b="0" i="0" dirty="0">
                <a:solidFill>
                  <a:srgbClr val="E2E8F0"/>
                </a:solidFill>
                <a:effectLst/>
                <a:latin typeface="ui-monospace"/>
              </a:rPr>
              <a:t>AI: ¡Saludos! Soy un asistente de investigación de inteligencia artificial. ¿En qué puedo ayudarte hoy?</a:t>
            </a:r>
          </a:p>
          <a:p>
            <a:pPr algn="just"/>
            <a:r>
              <a:rPr lang="es-MX" sz="3200" b="0" i="0" dirty="0">
                <a:solidFill>
                  <a:srgbClr val="E2E8F0"/>
                </a:solidFill>
                <a:effectLst/>
                <a:latin typeface="ui-monospace"/>
              </a:rPr>
              <a:t>Humano: ¿Puedes contarme sobre la creación de los agujeros negros?</a:t>
            </a:r>
          </a:p>
          <a:p>
            <a:pPr algn="just"/>
            <a:r>
              <a:rPr lang="es-MX" sz="3200" b="0" i="0" dirty="0">
                <a:solidFill>
                  <a:srgbClr val="E2E8F0"/>
                </a:solidFill>
                <a:effectLst/>
                <a:latin typeface="ui-monospace"/>
              </a:rPr>
              <a:t>AI:</a:t>
            </a:r>
            <a:endParaRPr lang="en-US" sz="3200" dirty="0">
              <a:solidFill>
                <a:schemeClr val="bg1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6434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Conversación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CAFD985-A027-DD31-C44C-F458E38749CD}"/>
              </a:ext>
            </a:extLst>
          </p:cNvPr>
          <p:cNvSpPr/>
          <p:nvPr/>
        </p:nvSpPr>
        <p:spPr>
          <a:xfrm>
            <a:off x="183822" y="783676"/>
            <a:ext cx="87763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Resultado</a:t>
            </a:r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03FAFC8-BA82-BF54-1002-DE2BD0E376AD}"/>
              </a:ext>
            </a:extLst>
          </p:cNvPr>
          <p:cNvSpPr/>
          <p:nvPr/>
        </p:nvSpPr>
        <p:spPr>
          <a:xfrm>
            <a:off x="183823" y="1487640"/>
            <a:ext cx="8776353" cy="353943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just"/>
            <a:r>
              <a:rPr lang="es-MX" sz="3200" b="0" i="0" dirty="0">
                <a:solidFill>
                  <a:schemeClr val="bg1"/>
                </a:solidFill>
                <a:effectLst/>
                <a:latin typeface="ui-monospace"/>
              </a:rPr>
              <a:t>¡Claro! Los agujeros negros se crean cuando una estrella muy masiva se queda sin combustible y colapsa sobre sí misma. La gravedad de la estrella es tan fuerte que nada, ni siquiera la luz, puede escapar de su atracción. Esto crea un punto en el espacio-tiempo con una fuerza gravitatoria intensa llamado agujero negro.</a:t>
            </a:r>
            <a:endParaRPr lang="es-MX" sz="3200" b="0" i="0" dirty="0">
              <a:solidFill>
                <a:schemeClr val="bg1"/>
              </a:solidFill>
              <a:effectLst/>
              <a:latin typeface="ui-sans-serif"/>
            </a:endParaRPr>
          </a:p>
        </p:txBody>
      </p:sp>
    </p:spTree>
    <p:extLst>
      <p:ext uri="{BB962C8B-B14F-4D97-AF65-F5344CB8AC3E}">
        <p14:creationId xmlns:p14="http://schemas.microsoft.com/office/powerpoint/2010/main" val="5304930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Generación de Código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5658ECC-2312-E840-BD8C-9A799FC04452}"/>
              </a:ext>
            </a:extLst>
          </p:cNvPr>
          <p:cNvSpPr/>
          <p:nvPr/>
        </p:nvSpPr>
        <p:spPr>
          <a:xfrm>
            <a:off x="183823" y="902864"/>
            <a:ext cx="87763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Prompt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E4BF834-DD7D-4EF3-4D9F-53A5BA090991}"/>
              </a:ext>
            </a:extLst>
          </p:cNvPr>
          <p:cNvSpPr/>
          <p:nvPr/>
        </p:nvSpPr>
        <p:spPr>
          <a:xfrm>
            <a:off x="183823" y="1606827"/>
            <a:ext cx="8776353" cy="4031873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just"/>
            <a:r>
              <a:rPr lang="es-MX" sz="3200" b="0" i="0" dirty="0">
                <a:solidFill>
                  <a:srgbClr val="E2E8F0"/>
                </a:solidFill>
                <a:effectLst/>
                <a:latin typeface="ui-monospace"/>
              </a:rPr>
              <a:t>""”</a:t>
            </a:r>
          </a:p>
          <a:p>
            <a:pPr algn="just"/>
            <a:r>
              <a:rPr lang="es-MX" sz="3200" b="0" i="0" dirty="0">
                <a:solidFill>
                  <a:srgbClr val="E2E8F0"/>
                </a:solidFill>
                <a:effectLst/>
                <a:latin typeface="ui-monospace"/>
              </a:rPr>
              <a:t>Table departments, columns = [DepartmentId, DepartmentName]</a:t>
            </a:r>
          </a:p>
          <a:p>
            <a:pPr algn="just"/>
            <a:r>
              <a:rPr lang="es-MX" sz="3200" b="0" i="0" dirty="0">
                <a:solidFill>
                  <a:srgbClr val="E2E8F0"/>
                </a:solidFill>
                <a:effectLst/>
                <a:latin typeface="ui-monospace"/>
              </a:rPr>
              <a:t>Table students, columns = [DepartmentId, StudentId, StudentName]</a:t>
            </a:r>
          </a:p>
          <a:p>
            <a:pPr algn="just"/>
            <a:r>
              <a:rPr lang="es-MX" sz="3200" b="0" i="0" dirty="0">
                <a:solidFill>
                  <a:srgbClr val="E2E8F0"/>
                </a:solidFill>
                <a:effectLst/>
                <a:latin typeface="ui-monospace"/>
              </a:rPr>
              <a:t>Create a MySQL query for all students in the Computer Science Department</a:t>
            </a:r>
          </a:p>
          <a:p>
            <a:pPr algn="just"/>
            <a:r>
              <a:rPr lang="es-MX" sz="3200" b="0" i="0" dirty="0">
                <a:solidFill>
                  <a:srgbClr val="E2E8F0"/>
                </a:solidFill>
                <a:effectLst/>
                <a:latin typeface="ui-monospace"/>
              </a:rPr>
              <a:t>"""</a:t>
            </a:r>
            <a:endParaRPr lang="en-US" sz="3200" dirty="0">
              <a:solidFill>
                <a:schemeClr val="bg1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5581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Generación de Código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CAFD985-A027-DD31-C44C-F458E38749CD}"/>
              </a:ext>
            </a:extLst>
          </p:cNvPr>
          <p:cNvSpPr/>
          <p:nvPr/>
        </p:nvSpPr>
        <p:spPr>
          <a:xfrm>
            <a:off x="183822" y="783676"/>
            <a:ext cx="87763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Resultado</a:t>
            </a:r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03FAFC8-BA82-BF54-1002-DE2BD0E376AD}"/>
              </a:ext>
            </a:extLst>
          </p:cNvPr>
          <p:cNvSpPr/>
          <p:nvPr/>
        </p:nvSpPr>
        <p:spPr>
          <a:xfrm>
            <a:off x="183823" y="1487640"/>
            <a:ext cx="8776353" cy="2062103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just"/>
            <a:r>
              <a:rPr lang="es-MX" sz="3200" b="0" i="0" dirty="0">
                <a:solidFill>
                  <a:srgbClr val="E2E8F0"/>
                </a:solidFill>
                <a:effectLst/>
                <a:latin typeface="ui-monospace"/>
              </a:rPr>
              <a:t>SELECT StudentId, StudentNameFROM studentsWHERE DepartmentId IN (SELECT DepartmentId FROM departments WHERE DepartmentName = 'Computer Science');</a:t>
            </a:r>
            <a:endParaRPr lang="es-MX" sz="3200" b="0" i="0" dirty="0">
              <a:solidFill>
                <a:schemeClr val="bg1"/>
              </a:solidFill>
              <a:effectLst/>
              <a:latin typeface="ui-sans-serif"/>
            </a:endParaRPr>
          </a:p>
        </p:txBody>
      </p:sp>
    </p:spTree>
    <p:extLst>
      <p:ext uri="{BB962C8B-B14F-4D97-AF65-F5344CB8AC3E}">
        <p14:creationId xmlns:p14="http://schemas.microsoft.com/office/powerpoint/2010/main" val="4222265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Introducción</a:t>
            </a:r>
            <a:endParaRPr lang="es-ES_tradnl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5658ECC-2312-E840-BD8C-9A799FC04452}"/>
              </a:ext>
            </a:extLst>
          </p:cNvPr>
          <p:cNvSpPr/>
          <p:nvPr/>
        </p:nvSpPr>
        <p:spPr>
          <a:xfrm>
            <a:off x="183823" y="902864"/>
            <a:ext cx="877635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La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ingeniería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de prompt es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una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disciplina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relativamente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nueva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para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utilizar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eficientemente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modelos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de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lenguaje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(ML)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en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una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amplia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variedad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de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aplicaciones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y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temas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de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investigación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en-US" sz="3200" dirty="0">
              <a:solidFill>
                <a:srgbClr val="92D05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Las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habilidades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de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ingeniería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de prompt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ayudan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a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comprender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mejor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las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capacidades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y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limitaciones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de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los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grandes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modelos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de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lenguaje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(LLM).</a:t>
            </a:r>
          </a:p>
        </p:txBody>
      </p:sp>
    </p:spTree>
    <p:extLst>
      <p:ext uri="{BB962C8B-B14F-4D97-AF65-F5344CB8AC3E}">
        <p14:creationId xmlns:p14="http://schemas.microsoft.com/office/powerpoint/2010/main" val="16011244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Generación de Datos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5658ECC-2312-E840-BD8C-9A799FC04452}"/>
              </a:ext>
            </a:extLst>
          </p:cNvPr>
          <p:cNvSpPr/>
          <p:nvPr/>
        </p:nvSpPr>
        <p:spPr>
          <a:xfrm>
            <a:off x="183819" y="650951"/>
            <a:ext cx="87763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Prompt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E4BF834-DD7D-4EF3-4D9F-53A5BA090991}"/>
              </a:ext>
            </a:extLst>
          </p:cNvPr>
          <p:cNvSpPr/>
          <p:nvPr/>
        </p:nvSpPr>
        <p:spPr>
          <a:xfrm>
            <a:off x="183819" y="1261101"/>
            <a:ext cx="8776353" cy="353943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just"/>
            <a:r>
              <a:rPr lang="es-MX" sz="3200" b="0" i="0" dirty="0">
                <a:solidFill>
                  <a:srgbClr val="E2E8F0"/>
                </a:solidFill>
                <a:effectLst/>
                <a:latin typeface="ui-monospace"/>
              </a:rPr>
              <a:t>Produce 10 ejemplos para análisis de sentimientos. Los ejemplos se categorizan como positivos o negativos. Produce 2 ejemplos negativos y 8 ejemplos positivos. Usa este formato para los ejemplos:</a:t>
            </a:r>
          </a:p>
          <a:p>
            <a:pPr algn="just"/>
            <a:r>
              <a:rPr lang="es-MX" sz="3200" b="0" i="0" dirty="0">
                <a:solidFill>
                  <a:srgbClr val="E2E8F0"/>
                </a:solidFill>
                <a:effectLst/>
                <a:latin typeface="ui-monospace"/>
              </a:rPr>
              <a:t>Q: &lt;oración&gt;</a:t>
            </a:r>
          </a:p>
          <a:p>
            <a:pPr algn="just"/>
            <a:r>
              <a:rPr lang="es-MX" sz="3200" b="0" i="0" dirty="0">
                <a:solidFill>
                  <a:srgbClr val="E2E8F0"/>
                </a:solidFill>
                <a:effectLst/>
                <a:latin typeface="ui-monospace"/>
              </a:rPr>
              <a:t>A: &lt;sentimiento&gt;</a:t>
            </a:r>
            <a:endParaRPr lang="en-US" sz="3200" dirty="0">
              <a:solidFill>
                <a:schemeClr val="bg1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CAFD985-A027-DD31-C44C-F458E38749CD}"/>
              </a:ext>
            </a:extLst>
          </p:cNvPr>
          <p:cNvSpPr/>
          <p:nvPr/>
        </p:nvSpPr>
        <p:spPr>
          <a:xfrm>
            <a:off x="183818" y="4825906"/>
            <a:ext cx="87763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Resultado</a:t>
            </a:r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03FAFC8-BA82-BF54-1002-DE2BD0E376AD}"/>
              </a:ext>
            </a:extLst>
          </p:cNvPr>
          <p:cNvSpPr/>
          <p:nvPr/>
        </p:nvSpPr>
        <p:spPr>
          <a:xfrm>
            <a:off x="183818" y="5436056"/>
            <a:ext cx="8776353" cy="156966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l"/>
            <a:r>
              <a:rPr lang="es-MX" sz="3200" b="0" i="0" dirty="0">
                <a:solidFill>
                  <a:srgbClr val="E2E8F0"/>
                </a:solidFill>
                <a:effectLst/>
                <a:latin typeface="ui-monospace"/>
              </a:rPr>
              <a:t>Q: ¡Acabo de recibir las mejores noticias!</a:t>
            </a:r>
          </a:p>
          <a:p>
            <a:pPr algn="l"/>
            <a:r>
              <a:rPr lang="es-MX" sz="3200" b="0" i="0" dirty="0">
                <a:solidFill>
                  <a:srgbClr val="E2E8F0"/>
                </a:solidFill>
                <a:effectLst/>
                <a:latin typeface="ui-monospace"/>
              </a:rPr>
              <a:t>A: Positivo</a:t>
            </a:r>
          </a:p>
          <a:p>
            <a:pPr algn="l"/>
            <a:r>
              <a:rPr lang="es-MX" sz="3200" dirty="0">
                <a:solidFill>
                  <a:srgbClr val="E2E8F0"/>
                </a:solidFill>
                <a:latin typeface="ui-monospace"/>
              </a:rPr>
              <a:t>…</a:t>
            </a:r>
            <a:endParaRPr lang="es-MX" sz="3200" b="0" i="0" dirty="0">
              <a:solidFill>
                <a:srgbClr val="E2E8F0"/>
              </a:solidFill>
              <a:effectLst/>
              <a:latin typeface="ui-sans-serif"/>
            </a:endParaRPr>
          </a:p>
        </p:txBody>
      </p:sp>
    </p:spTree>
    <p:extLst>
      <p:ext uri="{BB962C8B-B14F-4D97-AF65-F5344CB8AC3E}">
        <p14:creationId xmlns:p14="http://schemas.microsoft.com/office/powerpoint/2010/main" val="11391015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>
                <a:latin typeface="Montserrat" panose="00000500000000000000" pitchFamily="2" charset="0"/>
              </a:rPr>
              <a:t>¿Preguntas?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/>
          </p:nvPr>
        </p:nvSpPr>
        <p:spPr>
          <a:xfrm>
            <a:off x="0" y="2105247"/>
            <a:ext cx="9144000" cy="2902688"/>
          </a:xfrm>
        </p:spPr>
        <p:txBody>
          <a:bodyPr/>
          <a:lstStyle/>
          <a:p>
            <a:r>
              <a:rPr lang="es-ES_tradnl" sz="3600" dirty="0">
                <a:solidFill>
                  <a:schemeClr val="tx1"/>
                </a:solidFill>
                <a:latin typeface="Montserrat" panose="00000500000000000000" pitchFamily="2" charset="0"/>
              </a:rPr>
              <a:t>¡Muchas Gracias!</a:t>
            </a:r>
          </a:p>
          <a:p>
            <a:endParaRPr lang="es-ES_tradnl" sz="3600" dirty="0">
              <a:latin typeface="Montserrat" panose="00000500000000000000" pitchFamily="2" charset="0"/>
            </a:endParaRPr>
          </a:p>
          <a:p>
            <a:r>
              <a:rPr lang="es-ES_tradnl" sz="3600" dirty="0">
                <a:latin typeface="Montserrat" panose="00000500000000000000" pitchFamily="2" charset="0"/>
                <a:hlinkClick r:id="rId3"/>
              </a:rPr>
              <a:t>juan.or@morelia.tecnm.mx</a:t>
            </a:r>
            <a:endParaRPr lang="es-ES_tradnl" sz="3600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626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Configuración de LLM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5658ECC-2312-E840-BD8C-9A799FC04452}"/>
              </a:ext>
            </a:extLst>
          </p:cNvPr>
          <p:cNvSpPr/>
          <p:nvPr/>
        </p:nvSpPr>
        <p:spPr>
          <a:xfrm>
            <a:off x="183823" y="902864"/>
            <a:ext cx="8776353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Temperature -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En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resumen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cuanto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menor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sea la </a:t>
            </a:r>
            <a:r>
              <a:rPr lang="en-US" sz="3200" dirty="0" err="1">
                <a:solidFill>
                  <a:srgbClr val="00B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temperatura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B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más</a:t>
            </a:r>
            <a:r>
              <a:rPr lang="en-US" sz="3200" dirty="0">
                <a:solidFill>
                  <a:srgbClr val="00B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deterministas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serán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los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resultados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Un valor de </a:t>
            </a:r>
            <a:r>
              <a:rPr lang="en-US" sz="3200" dirty="0" err="1">
                <a:solidFill>
                  <a:srgbClr val="00B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temperatura</a:t>
            </a:r>
            <a:r>
              <a:rPr lang="en-US" sz="3200" dirty="0">
                <a:solidFill>
                  <a:srgbClr val="00B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más</a:t>
            </a:r>
            <a:r>
              <a:rPr lang="en-US" sz="3200" dirty="0">
                <a:solidFill>
                  <a:srgbClr val="00B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bajo 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para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tareas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como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p</a:t>
            </a:r>
            <a:r>
              <a:rPr lang="en-US" sz="3200" dirty="0" err="1">
                <a:solidFill>
                  <a:srgbClr val="00B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reguntas</a:t>
            </a:r>
            <a:r>
              <a:rPr lang="en-US" sz="3200" dirty="0">
                <a:solidFill>
                  <a:srgbClr val="00B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y </a:t>
            </a:r>
            <a:r>
              <a:rPr lang="en-US" sz="3200" dirty="0" err="1">
                <a:solidFill>
                  <a:srgbClr val="00B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respuestas</a:t>
            </a:r>
            <a:r>
              <a:rPr lang="en-US" sz="3200" dirty="0">
                <a:solidFill>
                  <a:srgbClr val="00B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basadas</a:t>
            </a:r>
            <a:r>
              <a:rPr lang="en-US" sz="3200" dirty="0">
                <a:solidFill>
                  <a:srgbClr val="00B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en</a:t>
            </a:r>
            <a:r>
              <a:rPr lang="en-US" sz="3200" dirty="0">
                <a:solidFill>
                  <a:srgbClr val="00B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hechos</a:t>
            </a:r>
            <a:r>
              <a:rPr lang="en-US" sz="3200" dirty="0">
                <a:solidFill>
                  <a:srgbClr val="00B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para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fomentar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respuestas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más</a:t>
            </a:r>
            <a:r>
              <a:rPr lang="en-US" sz="3200" dirty="0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concisas</a:t>
            </a:r>
            <a:r>
              <a:rPr lang="en-US" sz="3200" dirty="0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y </a:t>
            </a:r>
            <a:r>
              <a:rPr lang="en-US" sz="3200" dirty="0" err="1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factuales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. Para la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generación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de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poemas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u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otras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tareas</a:t>
            </a:r>
            <a:r>
              <a:rPr lang="en-US" sz="3200" dirty="0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creativas</a:t>
            </a:r>
            <a:r>
              <a:rPr lang="en-US" sz="3200" dirty="0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podría</a:t>
            </a:r>
            <a:r>
              <a:rPr lang="en-US" sz="3200" dirty="0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ser </a:t>
            </a:r>
            <a:r>
              <a:rPr lang="en-US" sz="3200" dirty="0" err="1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beneficioso</a:t>
            </a:r>
            <a:r>
              <a:rPr lang="en-US" sz="3200" dirty="0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aumentar</a:t>
            </a:r>
            <a:r>
              <a:rPr lang="en-US" sz="3200" dirty="0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el</a:t>
            </a:r>
            <a:r>
              <a:rPr lang="en-US" sz="3200" dirty="0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valor de la </a:t>
            </a:r>
            <a:r>
              <a:rPr lang="en-US" sz="3200" dirty="0" err="1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temperatura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13032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/>
              <a:t>Prompt</a:t>
            </a:r>
            <a:r>
              <a:rPr lang="es-ES_tradnl" dirty="0"/>
              <a:t> Básicos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5658ECC-2312-E840-BD8C-9A799FC04452}"/>
              </a:ext>
            </a:extLst>
          </p:cNvPr>
          <p:cNvSpPr/>
          <p:nvPr/>
        </p:nvSpPr>
        <p:spPr>
          <a:xfrm>
            <a:off x="183823" y="902864"/>
            <a:ext cx="8776353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La </a:t>
            </a:r>
            <a:r>
              <a:rPr lang="en-US" sz="3200" dirty="0" err="1">
                <a:solidFill>
                  <a:srgbClr val="00206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calidad</a:t>
            </a:r>
            <a:r>
              <a:rPr lang="en-US" sz="3200" dirty="0">
                <a:solidFill>
                  <a:srgbClr val="00206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de </a:t>
            </a:r>
            <a:r>
              <a:rPr lang="en-US" sz="3200" dirty="0" err="1">
                <a:solidFill>
                  <a:srgbClr val="00206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los</a:t>
            </a:r>
            <a:r>
              <a:rPr lang="en-US" sz="3200" dirty="0">
                <a:solidFill>
                  <a:srgbClr val="00206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resultados</a:t>
            </a:r>
            <a:r>
              <a:rPr lang="en-US" sz="3200" dirty="0">
                <a:solidFill>
                  <a:srgbClr val="00206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depende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de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cuánta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información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le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proporcionas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al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modelo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y de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cuán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bien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diseñado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está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el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prompt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Un </a:t>
            </a:r>
            <a:r>
              <a:rPr lang="en-US" sz="3200" dirty="0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prompt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puede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contener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información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como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la </a:t>
            </a:r>
            <a:r>
              <a:rPr lang="en-US" sz="3200" dirty="0" err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instrucción</a:t>
            </a:r>
            <a:r>
              <a:rPr lang="en-US" sz="3200" dirty="0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o </a:t>
            </a:r>
            <a:r>
              <a:rPr lang="en-US" sz="3200" dirty="0" err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pregunta</a:t>
            </a:r>
            <a:r>
              <a:rPr lang="en-US" sz="3200" dirty="0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que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estás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pasando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al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modelo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e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incluir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otros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detalles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como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contexto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, entradas o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ejemplos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Puedes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utilizar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estos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elementos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para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instruir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mejor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al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modelo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y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obtener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mejores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resultados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19976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/>
              <a:t>Prompt</a:t>
            </a:r>
            <a:r>
              <a:rPr lang="es-ES_tradnl" dirty="0"/>
              <a:t> Básico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5658ECC-2312-E840-BD8C-9A799FC04452}"/>
              </a:ext>
            </a:extLst>
          </p:cNvPr>
          <p:cNvSpPr/>
          <p:nvPr/>
        </p:nvSpPr>
        <p:spPr>
          <a:xfrm>
            <a:off x="183823" y="902864"/>
            <a:ext cx="87763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Prompt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E4BF834-DD7D-4EF3-4D9F-53A5BA090991}"/>
              </a:ext>
            </a:extLst>
          </p:cNvPr>
          <p:cNvSpPr/>
          <p:nvPr/>
        </p:nvSpPr>
        <p:spPr>
          <a:xfrm>
            <a:off x="183823" y="1606827"/>
            <a:ext cx="8776353" cy="58477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El </a:t>
            </a:r>
            <a:r>
              <a:rPr lang="en-US" sz="3200" dirty="0" err="1">
                <a:solidFill>
                  <a:schemeClr val="bg1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cielo</a:t>
            </a:r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es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CAFD985-A027-DD31-C44C-F458E38749CD}"/>
              </a:ext>
            </a:extLst>
          </p:cNvPr>
          <p:cNvSpPr/>
          <p:nvPr/>
        </p:nvSpPr>
        <p:spPr>
          <a:xfrm>
            <a:off x="183823" y="2310790"/>
            <a:ext cx="87763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Resultado</a:t>
            </a:r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03FAFC8-BA82-BF54-1002-DE2BD0E376AD}"/>
              </a:ext>
            </a:extLst>
          </p:cNvPr>
          <p:cNvSpPr/>
          <p:nvPr/>
        </p:nvSpPr>
        <p:spPr>
          <a:xfrm>
            <a:off x="183822" y="3014753"/>
            <a:ext cx="8776353" cy="156966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just"/>
            <a:r>
              <a:rPr lang="en-US" sz="3200" dirty="0" err="1">
                <a:solidFill>
                  <a:schemeClr val="bg1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azul</a:t>
            </a:r>
            <a:endParaRPr lang="en-US" sz="3200" dirty="0">
              <a:solidFill>
                <a:schemeClr val="bg1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El </a:t>
            </a:r>
            <a:r>
              <a:rPr lang="en-US" sz="3200" dirty="0" err="1">
                <a:solidFill>
                  <a:schemeClr val="bg1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cielo</a:t>
            </a:r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es </a:t>
            </a:r>
            <a:r>
              <a:rPr lang="en-US" sz="3200" dirty="0" err="1">
                <a:solidFill>
                  <a:schemeClr val="bg1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azul</a:t>
            </a:r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en</a:t>
            </a:r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un día claro. </a:t>
            </a:r>
            <a:r>
              <a:rPr lang="en-US" sz="3200" dirty="0" err="1">
                <a:solidFill>
                  <a:schemeClr val="bg1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En</a:t>
            </a:r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un día </a:t>
            </a:r>
            <a:r>
              <a:rPr lang="en-US" sz="3200" dirty="0" err="1">
                <a:solidFill>
                  <a:schemeClr val="bg1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nublado</a:t>
            </a:r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el</a:t>
            </a:r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cielo</a:t>
            </a:r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puede</a:t>
            </a:r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ser gris o </a:t>
            </a:r>
            <a:r>
              <a:rPr lang="en-US" sz="3200" dirty="0" err="1">
                <a:solidFill>
                  <a:schemeClr val="bg1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blanco</a:t>
            </a:r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17191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/>
              <a:t>Prompt</a:t>
            </a:r>
            <a:r>
              <a:rPr lang="es-ES_tradnl" dirty="0"/>
              <a:t> básico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5658ECC-2312-E840-BD8C-9A799FC04452}"/>
              </a:ext>
            </a:extLst>
          </p:cNvPr>
          <p:cNvSpPr/>
          <p:nvPr/>
        </p:nvSpPr>
        <p:spPr>
          <a:xfrm>
            <a:off x="183823" y="902864"/>
            <a:ext cx="8776353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El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modelo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de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lenguaje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genera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una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continuación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de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cadenas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que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tienen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sentido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en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el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contexto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de "El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cielo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es". </a:t>
            </a:r>
          </a:p>
          <a:p>
            <a:pPr algn="just"/>
            <a:endParaRPr lang="en-US" sz="3200" dirty="0">
              <a:solidFill>
                <a:srgbClr val="92D05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El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resultado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puede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ser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inesperado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o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estar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muy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alejado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de la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tarea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que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queremos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lograr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Este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ejemplo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básico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también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destaca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la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necesidad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de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proporcionar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más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contexto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o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instrucciones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sobre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lo que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específicamente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queremos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lograr</a:t>
            </a:r>
            <a:r>
              <a:rPr lang="en-US" sz="3200" dirty="0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88819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/>
              <a:t>Prompt</a:t>
            </a:r>
            <a:r>
              <a:rPr lang="es-ES_tradnl" dirty="0"/>
              <a:t> Mejorado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5658ECC-2312-E840-BD8C-9A799FC04452}"/>
              </a:ext>
            </a:extLst>
          </p:cNvPr>
          <p:cNvSpPr/>
          <p:nvPr/>
        </p:nvSpPr>
        <p:spPr>
          <a:xfrm>
            <a:off x="183823" y="902864"/>
            <a:ext cx="87763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Prompt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E4BF834-DD7D-4EF3-4D9F-53A5BA090991}"/>
              </a:ext>
            </a:extLst>
          </p:cNvPr>
          <p:cNvSpPr/>
          <p:nvPr/>
        </p:nvSpPr>
        <p:spPr>
          <a:xfrm>
            <a:off x="183823" y="1606827"/>
            <a:ext cx="8776353" cy="1077218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just"/>
            <a:r>
              <a:rPr lang="en-US" sz="3200" dirty="0" err="1">
                <a:solidFill>
                  <a:schemeClr val="bg1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Completa</a:t>
            </a:r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la </a:t>
            </a:r>
            <a:r>
              <a:rPr lang="en-US" sz="3200" dirty="0" err="1">
                <a:solidFill>
                  <a:schemeClr val="bg1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oración</a:t>
            </a:r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El </a:t>
            </a:r>
            <a:r>
              <a:rPr lang="en-US" sz="3200" dirty="0" err="1">
                <a:solidFill>
                  <a:schemeClr val="bg1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cielo</a:t>
            </a:r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es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CAFD985-A027-DD31-C44C-F458E38749CD}"/>
              </a:ext>
            </a:extLst>
          </p:cNvPr>
          <p:cNvSpPr/>
          <p:nvPr/>
        </p:nvSpPr>
        <p:spPr>
          <a:xfrm>
            <a:off x="76247" y="3281644"/>
            <a:ext cx="87763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Resultado</a:t>
            </a:r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03FAFC8-BA82-BF54-1002-DE2BD0E376AD}"/>
              </a:ext>
            </a:extLst>
          </p:cNvPr>
          <p:cNvSpPr/>
          <p:nvPr/>
        </p:nvSpPr>
        <p:spPr>
          <a:xfrm>
            <a:off x="183823" y="3985607"/>
            <a:ext cx="8776353" cy="58477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just"/>
            <a:r>
              <a:rPr lang="es-MX" sz="3200" b="0" i="0" dirty="0">
                <a:solidFill>
                  <a:schemeClr val="bg1"/>
                </a:solidFill>
                <a:effectLst/>
                <a:latin typeface="ui-monospace"/>
              </a:rPr>
              <a:t>tan hermoso hoy.</a:t>
            </a:r>
            <a:endParaRPr lang="en-US" sz="3200" dirty="0">
              <a:solidFill>
                <a:schemeClr val="bg1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201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/>
              <a:t>Prompt</a:t>
            </a:r>
            <a:r>
              <a:rPr lang="es-ES_tradnl" dirty="0"/>
              <a:t> mejorado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5658ECC-2312-E840-BD8C-9A799FC04452}"/>
              </a:ext>
            </a:extLst>
          </p:cNvPr>
          <p:cNvSpPr/>
          <p:nvPr/>
        </p:nvSpPr>
        <p:spPr>
          <a:xfrm>
            <a:off x="183823" y="902864"/>
            <a:ext cx="877635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El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resultado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se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ve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mucho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mejor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ya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que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sigue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exactamente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lo que le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dijimos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que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hiciera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("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completa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la </a:t>
            </a:r>
            <a:r>
              <a:rPr lang="en-US" sz="3200" dirty="0" err="1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oración</a:t>
            </a:r>
            <a:r>
              <a:rPr lang="en-US" sz="3200" dirty="0">
                <a:solidFill>
                  <a:srgbClr val="92D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"). </a:t>
            </a:r>
          </a:p>
          <a:p>
            <a:pPr algn="just"/>
            <a:endParaRPr lang="en-US" sz="3200" dirty="0">
              <a:solidFill>
                <a:srgbClr val="92D05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Este </a:t>
            </a:r>
            <a:r>
              <a:rPr lang="en-US" sz="3200" dirty="0" err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enfoque</a:t>
            </a:r>
            <a:r>
              <a:rPr lang="en-US" sz="3200" dirty="0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de </a:t>
            </a:r>
            <a:r>
              <a:rPr lang="en-US" sz="3200" dirty="0" err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diseñar</a:t>
            </a:r>
            <a:r>
              <a:rPr lang="en-US" sz="3200" dirty="0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prompts </a:t>
            </a:r>
            <a:r>
              <a:rPr lang="en-US" sz="3200" dirty="0" err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óptimos</a:t>
            </a:r>
            <a:r>
              <a:rPr lang="en-US" sz="3200" dirty="0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para </a:t>
            </a:r>
            <a:r>
              <a:rPr lang="en-US" sz="3200" dirty="0" err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instruir</a:t>
            </a:r>
            <a:r>
              <a:rPr lang="en-US" sz="3200" dirty="0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al </a:t>
            </a:r>
            <a:r>
              <a:rPr lang="en-US" sz="3200" dirty="0" err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modelo</a:t>
            </a:r>
            <a:r>
              <a:rPr lang="en-US" sz="3200" dirty="0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a </a:t>
            </a:r>
            <a:r>
              <a:rPr lang="en-US" sz="3200" dirty="0" err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realizar</a:t>
            </a:r>
            <a:r>
              <a:rPr lang="en-US" sz="3200" dirty="0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una</a:t>
            </a:r>
            <a:r>
              <a:rPr lang="en-US" sz="3200" dirty="0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tarea</a:t>
            </a:r>
            <a:r>
              <a:rPr lang="en-US" sz="3200" dirty="0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se llama </a:t>
            </a:r>
            <a:r>
              <a:rPr lang="en-US" sz="3200" dirty="0" err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ingeniería</a:t>
            </a:r>
            <a:r>
              <a:rPr lang="en-US" sz="3200" dirty="0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de prompts.</a:t>
            </a:r>
          </a:p>
        </p:txBody>
      </p:sp>
    </p:spTree>
    <p:extLst>
      <p:ext uri="{BB962C8B-B14F-4D97-AF65-F5344CB8AC3E}">
        <p14:creationId xmlns:p14="http://schemas.microsoft.com/office/powerpoint/2010/main" val="2064183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F62DFFDA11CBF4B9C31C05E5AD73571" ma:contentTypeVersion="4" ma:contentTypeDescription="Crear nuevo documento." ma:contentTypeScope="" ma:versionID="c3bdc8cc52c989f4fb79ebd3889ac6b5">
  <xsd:schema xmlns:xsd="http://www.w3.org/2001/XMLSchema" xmlns:xs="http://www.w3.org/2001/XMLSchema" xmlns:p="http://schemas.microsoft.com/office/2006/metadata/properties" xmlns:ns2="23422e02-0f12-4143-8163-0ad3c9b333e3" targetNamespace="http://schemas.microsoft.com/office/2006/metadata/properties" ma:root="true" ma:fieldsID="59f8015a6d88873a45919ec1d4ca2482" ns2:_="">
    <xsd:import namespace="23422e02-0f12-4143-8163-0ad3c9b333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422e02-0f12-4143-8163-0ad3c9b333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8B82EB-457B-4E5F-8EE0-7A3082C2311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B953E1B-EB88-4B7F-BB94-6C8D7D442D82}"/>
</file>

<file path=customXml/itemProps3.xml><?xml version="1.0" encoding="utf-8"?>
<ds:datastoreItem xmlns:ds="http://schemas.openxmlformats.org/officeDocument/2006/customXml" ds:itemID="{626E9BD8-72BC-42C9-B534-BD8EC8FBF4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20127</TotalTime>
  <Words>1460</Words>
  <Application>Microsoft Macintosh PowerPoint</Application>
  <PresentationFormat>Presentación en pantalla (4:3)</PresentationFormat>
  <Paragraphs>194</Paragraphs>
  <Slides>31</Slides>
  <Notes>31</Notes>
  <HiddenSlides>0</HiddenSlides>
  <MMClips>0</MMClips>
  <ScaleCrop>false</ScaleCrop>
  <HeadingPairs>
    <vt:vector size="6" baseType="variant">
      <vt:variant>
        <vt:lpstr>Fuentes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31</vt:i4>
      </vt:variant>
    </vt:vector>
  </HeadingPairs>
  <TitlesOfParts>
    <vt:vector size="43" baseType="lpstr">
      <vt:lpstr>Arial</vt:lpstr>
      <vt:lpstr>Calibri</vt:lpstr>
      <vt:lpstr>EurekaSans-Light</vt:lpstr>
      <vt:lpstr>Montserrat</vt:lpstr>
      <vt:lpstr>Soberana Sans Light</vt:lpstr>
      <vt:lpstr>Symbol</vt:lpstr>
      <vt:lpstr>Times New Roman</vt:lpstr>
      <vt:lpstr>ui-monospace</vt:lpstr>
      <vt:lpstr>ui-sans-serif</vt:lpstr>
      <vt:lpstr>Verdana</vt:lpstr>
      <vt:lpstr>Wingdings</vt:lpstr>
      <vt:lpstr>Office Theme</vt:lpstr>
      <vt:lpstr>Presentación de PowerPoint</vt:lpstr>
      <vt:lpstr>Introducción</vt:lpstr>
      <vt:lpstr>Introducción</vt:lpstr>
      <vt:lpstr>Configuración de LLM</vt:lpstr>
      <vt:lpstr>Prompt Básicos</vt:lpstr>
      <vt:lpstr>Prompt Básico</vt:lpstr>
      <vt:lpstr>Prompt básico</vt:lpstr>
      <vt:lpstr>Prompt Mejorado</vt:lpstr>
      <vt:lpstr>Prompt mejorado</vt:lpstr>
      <vt:lpstr>Formato del Prompt </vt:lpstr>
      <vt:lpstr>Prompting sin Entrenamiento</vt:lpstr>
      <vt:lpstr>Few-shot Prompting</vt:lpstr>
      <vt:lpstr>Few-Shot Prompting </vt:lpstr>
      <vt:lpstr>Few-shot Prompting</vt:lpstr>
      <vt:lpstr>Elementos de un Prompt</vt:lpstr>
      <vt:lpstr>Elementos de un Prompt</vt:lpstr>
      <vt:lpstr>Ejemplos de Prompting</vt:lpstr>
      <vt:lpstr>Ejemplos de Prompting</vt:lpstr>
      <vt:lpstr>Ejemplos de Prompting</vt:lpstr>
      <vt:lpstr>Evitar Impresisión</vt:lpstr>
      <vt:lpstr>Ejemplos de Prompting</vt:lpstr>
      <vt:lpstr>Ejemplos de Prompting</vt:lpstr>
      <vt:lpstr>Extracción de la Información</vt:lpstr>
      <vt:lpstr>Ejemplos de Prompting</vt:lpstr>
      <vt:lpstr>Clasificación de Textos</vt:lpstr>
      <vt:lpstr>Conversación</vt:lpstr>
      <vt:lpstr>Conversación</vt:lpstr>
      <vt:lpstr>Generación de Código</vt:lpstr>
      <vt:lpstr>Generación de Código</vt:lpstr>
      <vt:lpstr>Generación de Datos</vt:lpstr>
      <vt:lpstr>¿Preguntas?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Carlos Olivares Rojas</dc:creator>
  <cp:lastModifiedBy>Juan Carlos Olivares Rojas</cp:lastModifiedBy>
  <cp:revision>2935</cp:revision>
  <cp:lastPrinted>2017-12-05T14:11:13Z</cp:lastPrinted>
  <dcterms:modified xsi:type="dcterms:W3CDTF">2023-09-14T02:14:20Z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15.0027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Presentación en pantalla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47</vt:i4>
  </property>
  <property fmtid="{D5CDD505-2E9C-101B-9397-08002B2CF9AE}" pid="12" name="ContentTypeId">
    <vt:lpwstr>0x010100DF62DFFDA11CBF4B9C31C05E5AD73571</vt:lpwstr>
  </property>
</Properties>
</file>