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668" r:id="rId5"/>
    <p:sldId id="2424" r:id="rId6"/>
    <p:sldId id="2525" r:id="rId7"/>
    <p:sldId id="2528" r:id="rId8"/>
    <p:sldId id="2527" r:id="rId9"/>
    <p:sldId id="2542" r:id="rId10"/>
    <p:sldId id="2526" r:id="rId11"/>
    <p:sldId id="2311" r:id="rId12"/>
    <p:sldId id="2529" r:id="rId13"/>
    <p:sldId id="2530" r:id="rId14"/>
    <p:sldId id="2531" r:id="rId15"/>
    <p:sldId id="2532" r:id="rId16"/>
    <p:sldId id="2533" r:id="rId17"/>
    <p:sldId id="2534" r:id="rId18"/>
    <p:sldId id="2535" r:id="rId19"/>
    <p:sldId id="2536" r:id="rId20"/>
    <p:sldId id="2537" r:id="rId21"/>
    <p:sldId id="2538" r:id="rId22"/>
    <p:sldId id="2539" r:id="rId23"/>
    <p:sldId id="2540" r:id="rId24"/>
    <p:sldId id="2541" r:id="rId25"/>
    <p:sldId id="514" r:id="rId26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18/08/24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40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22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1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876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34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995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84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422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77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6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155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27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19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97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83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29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79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Asistentes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diálogo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trámites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ventas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Traductores</a:t>
            </a:r>
            <a:endParaRPr lang="en-US" sz="1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Detectores</a:t>
            </a:r>
            <a:r>
              <a:rPr lang="en-US" sz="1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plagio</a:t>
            </a:r>
            <a:endParaRPr lang="en-US" sz="1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Generadores</a:t>
            </a:r>
            <a:r>
              <a:rPr 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resumen</a:t>
            </a:r>
            <a:r>
              <a:rPr 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documentos</a:t>
            </a:r>
            <a:endParaRPr lang="en-US" sz="1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Extracción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 Web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Análisis</a:t>
            </a:r>
            <a:r>
              <a:rPr 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sentimientos</a:t>
            </a:r>
            <a:endParaRPr lang="en-US" sz="1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Detección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perfil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autoría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estado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ánimo</a:t>
            </a:r>
            <a:r>
              <a:rPr lang="en-US" sz="1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Clasificadores</a:t>
            </a:r>
            <a:r>
              <a:rPr 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texto</a:t>
            </a:r>
            <a:endParaRPr lang="en-US" sz="1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41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99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60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Procesamiento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del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Lenguaje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Natural (NLP)</a:t>
            </a: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Agosto 2023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00350A3-096B-75B8-C1A8-46BE0BA687C8}"/>
              </a:ext>
            </a:extLst>
          </p:cNvPr>
          <p:cNvSpPr/>
          <p:nvPr/>
        </p:nvSpPr>
        <p:spPr>
          <a:xfrm>
            <a:off x="441747" y="872155"/>
            <a:ext cx="825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Otros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tipos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comunicación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gestos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señas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corporal, etc.</a:t>
            </a:r>
          </a:p>
        </p:txBody>
      </p:sp>
      <p:pic>
        <p:nvPicPr>
          <p:cNvPr id="2" name="Google Shape;741;p72">
            <a:extLst>
              <a:ext uri="{FF2B5EF4-FFF2-40B4-BE49-F238E27FC236}">
                <a16:creationId xmlns:a16="http://schemas.microsoft.com/office/drawing/2014/main" id="{32E6A8A0-0FFD-22E3-0EA0-3A2352DBC6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68" y="1949373"/>
            <a:ext cx="7646848" cy="472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64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776714" y="2247340"/>
            <a:ext cx="4696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b="1" dirty="0">
                <a:latin typeface="Work Sans"/>
                <a:ea typeface="Work Sans"/>
                <a:cs typeface="Work Sans"/>
                <a:sym typeface="Work Sans"/>
              </a:rPr>
              <a:t>El </a:t>
            </a:r>
            <a:r>
              <a:rPr lang="es-MX" sz="3200" b="1" dirty="0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lenguaje</a:t>
            </a:r>
            <a:r>
              <a:rPr lang="es-MX" sz="3200" b="1" dirty="0">
                <a:latin typeface="Work Sans"/>
                <a:ea typeface="Work Sans"/>
                <a:cs typeface="Work Sans"/>
                <a:sym typeface="Work Sans"/>
              </a:rPr>
              <a:t> es parte esencial de nuestra experiencia </a:t>
            </a:r>
            <a:r>
              <a:rPr lang="es-MX" sz="3200" b="1" dirty="0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humana</a:t>
            </a:r>
          </a:p>
        </p:txBody>
      </p:sp>
      <p:pic>
        <p:nvPicPr>
          <p:cNvPr id="3" name="Google Shape;788;p79">
            <a:extLst>
              <a:ext uri="{FF2B5EF4-FFF2-40B4-BE49-F238E27FC236}">
                <a16:creationId xmlns:a16="http://schemas.microsoft.com/office/drawing/2014/main" id="{6C2DE248-4B7D-C187-F6E9-1E916B029B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626" y="1540151"/>
            <a:ext cx="1055175" cy="10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89;p79">
            <a:extLst>
              <a:ext uri="{FF2B5EF4-FFF2-40B4-BE49-F238E27FC236}">
                <a16:creationId xmlns:a16="http://schemas.microsoft.com/office/drawing/2014/main" id="{2A86653E-2205-37ED-AB60-1130DFD3E4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776" y="1540151"/>
            <a:ext cx="1055175" cy="105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24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Somos lenguaje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505609" y="891876"/>
            <a:ext cx="7412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Comunicamos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la realidad,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planeamos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para la realidad,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inventamos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la realidad (fantasía),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opinamos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sobre la realidad (verdadera o inventada)</a:t>
            </a:r>
          </a:p>
          <a:p>
            <a:pPr marL="0" indent="0">
              <a:buNone/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expresamos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nuestros sentimientos (subjetividad),</a:t>
            </a:r>
          </a:p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y además cómo </a:t>
            </a:r>
            <a:r>
              <a:rPr lang="es-MX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usamos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 el lenguaje nos define</a:t>
            </a:r>
          </a:p>
        </p:txBody>
      </p:sp>
    </p:spTree>
    <p:extLst>
      <p:ext uri="{BB962C8B-B14F-4D97-AF65-F5344CB8AC3E}">
        <p14:creationId xmlns:p14="http://schemas.microsoft.com/office/powerpoint/2010/main" val="162405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90241" y="2397948"/>
            <a:ext cx="2957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Las palabras son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muchas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827;p85">
            <a:extLst>
              <a:ext uri="{FF2B5EF4-FFF2-40B4-BE49-F238E27FC236}">
                <a16:creationId xmlns:a16="http://schemas.microsoft.com/office/drawing/2014/main" id="{A9A6CE6A-0D9B-C042-8E1A-6F68B04C20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197" b="9189"/>
          <a:stretch/>
        </p:blipFill>
        <p:spPr>
          <a:xfrm>
            <a:off x="3238052" y="978946"/>
            <a:ext cx="5232147" cy="4482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36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Las palabras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vienen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grupos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710004" y="3220016"/>
            <a:ext cx="8186569" cy="288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spcBef>
                <a:spcPts val="140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 camina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perro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camina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perro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corre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perro corre por la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calle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perro corre por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una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calle</a:t>
            </a:r>
            <a:endParaRPr lang="es-MX" sz="3200" dirty="0"/>
          </a:p>
        </p:txBody>
      </p:sp>
      <p:sp>
        <p:nvSpPr>
          <p:cNvPr id="6" name="Google Shape;839;p87">
            <a:extLst>
              <a:ext uri="{FF2B5EF4-FFF2-40B4-BE49-F238E27FC236}">
                <a16:creationId xmlns:a16="http://schemas.microsoft.com/office/drawing/2014/main" id="{18F3561B-8BEE-6809-4F9D-A00AA803459D}"/>
              </a:ext>
            </a:extLst>
          </p:cNvPr>
          <p:cNvSpPr txBox="1">
            <a:spLocks/>
          </p:cNvSpPr>
          <p:nvPr/>
        </p:nvSpPr>
        <p:spPr>
          <a:xfrm>
            <a:off x="1649919" y="1728119"/>
            <a:ext cx="7405800" cy="752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Sustantivos, verbos, artículos, adjetivos, adverbios, preposiciones, etc..</a:t>
            </a:r>
          </a:p>
        </p:txBody>
      </p:sp>
    </p:spTree>
    <p:extLst>
      <p:ext uri="{BB962C8B-B14F-4D97-AF65-F5344CB8AC3E}">
        <p14:creationId xmlns:p14="http://schemas.microsoft.com/office/powerpoint/2010/main" val="231510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reglas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710004" y="3220016"/>
            <a:ext cx="8186569" cy="175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spcBef>
                <a:spcPts val="140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 camina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El perro </a:t>
            </a:r>
            <a:r>
              <a:rPr lang="es-MX" sz="3200" u="sng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león</a:t>
            </a:r>
            <a:r>
              <a:rPr lang="es-MX" sz="3200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El perro camina por la </a:t>
            </a:r>
            <a:r>
              <a:rPr lang="es-MX" sz="3200" u="sng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de</a:t>
            </a:r>
            <a:endParaRPr lang="es-MX" sz="3200" dirty="0">
              <a:solidFill>
                <a:srgbClr val="2756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839;p87">
            <a:extLst>
              <a:ext uri="{FF2B5EF4-FFF2-40B4-BE49-F238E27FC236}">
                <a16:creationId xmlns:a16="http://schemas.microsoft.com/office/drawing/2014/main" id="{18F3561B-8BEE-6809-4F9D-A00AA803459D}"/>
              </a:ext>
            </a:extLst>
          </p:cNvPr>
          <p:cNvSpPr txBox="1">
            <a:spLocks/>
          </p:cNvSpPr>
          <p:nvPr/>
        </p:nvSpPr>
        <p:spPr>
          <a:xfrm>
            <a:off x="1649919" y="1728119"/>
            <a:ext cx="7405800" cy="752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 no se puede…</a:t>
            </a:r>
          </a:p>
        </p:txBody>
      </p:sp>
    </p:spTree>
    <p:extLst>
      <p:ext uri="{BB962C8B-B14F-4D97-AF65-F5344CB8AC3E}">
        <p14:creationId xmlns:p14="http://schemas.microsoft.com/office/powerpoint/2010/main" val="2687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estructura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710004" y="3220016"/>
            <a:ext cx="8186569" cy="231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spcBef>
                <a:spcPts val="140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 camina por la barda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Por la barda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 camina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Camina por la barda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7567B"/>
              </a:buClr>
              <a:buSzPts val="1800"/>
              <a:buFont typeface="Work Sans"/>
              <a:buChar char="●"/>
            </a:pP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Camina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el gato</a:t>
            </a:r>
            <a:r>
              <a:rPr lang="es-MX" sz="3200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MX" sz="3200" u="sng" dirty="0">
                <a:solidFill>
                  <a:srgbClr val="27567B"/>
                </a:solidFill>
                <a:latin typeface="Work Sans"/>
                <a:ea typeface="Work Sans"/>
                <a:cs typeface="Work Sans"/>
                <a:sym typeface="Work Sans"/>
              </a:rPr>
              <a:t>por la barda</a:t>
            </a:r>
            <a:endParaRPr lang="es-MX" sz="3200" u="sng" dirty="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839;p87">
            <a:extLst>
              <a:ext uri="{FF2B5EF4-FFF2-40B4-BE49-F238E27FC236}">
                <a16:creationId xmlns:a16="http://schemas.microsoft.com/office/drawing/2014/main" id="{18F3561B-8BEE-6809-4F9D-A00AA803459D}"/>
              </a:ext>
            </a:extLst>
          </p:cNvPr>
          <p:cNvSpPr txBox="1">
            <a:spLocks/>
          </p:cNvSpPr>
          <p:nvPr/>
        </p:nvSpPr>
        <p:spPr>
          <a:xfrm>
            <a:off x="1649919" y="1728119"/>
            <a:ext cx="7405800" cy="752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 no se puede…</a:t>
            </a:r>
          </a:p>
        </p:txBody>
      </p:sp>
    </p:spTree>
    <p:extLst>
      <p:ext uri="{BB962C8B-B14F-4D97-AF65-F5344CB8AC3E}">
        <p14:creationId xmlns:p14="http://schemas.microsoft.com/office/powerpoint/2010/main" val="386212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Las palabras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tienen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varios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significados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710004" y="3220016"/>
            <a:ext cx="8186569" cy="258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cosquillas del cerebro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endParaRPr lang="es-MX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Hola, ¿cómo te llamas?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 de los Ángeles ¿y tú?</a:t>
            </a:r>
          </a:p>
        </p:txBody>
      </p:sp>
      <p:sp>
        <p:nvSpPr>
          <p:cNvPr id="6" name="Google Shape;839;p87">
            <a:extLst>
              <a:ext uri="{FF2B5EF4-FFF2-40B4-BE49-F238E27FC236}">
                <a16:creationId xmlns:a16="http://schemas.microsoft.com/office/drawing/2014/main" id="{18F3561B-8BEE-6809-4F9D-A00AA803459D}"/>
              </a:ext>
            </a:extLst>
          </p:cNvPr>
          <p:cNvSpPr txBox="1">
            <a:spLocks/>
          </p:cNvSpPr>
          <p:nvPr/>
        </p:nvSpPr>
        <p:spPr>
          <a:xfrm>
            <a:off x="1649919" y="1728119"/>
            <a:ext cx="7405800" cy="752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Ambiguedad</a:t>
            </a:r>
          </a:p>
        </p:txBody>
      </p:sp>
    </p:spTree>
    <p:extLst>
      <p:ext uri="{BB962C8B-B14F-4D97-AF65-F5344CB8AC3E}">
        <p14:creationId xmlns:p14="http://schemas.microsoft.com/office/powerpoint/2010/main" val="6514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Las palabras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tienen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varios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significados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710004" y="3220016"/>
            <a:ext cx="8186569" cy="315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cosquillas del cerebro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endParaRPr lang="es-MX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Hola, ¿cómo te llamas?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 de los Ángeles ¿y tú?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de Nueva York</a:t>
            </a:r>
          </a:p>
        </p:txBody>
      </p:sp>
      <p:sp>
        <p:nvSpPr>
          <p:cNvPr id="6" name="Google Shape;839;p87">
            <a:extLst>
              <a:ext uri="{FF2B5EF4-FFF2-40B4-BE49-F238E27FC236}">
                <a16:creationId xmlns:a16="http://schemas.microsoft.com/office/drawing/2014/main" id="{18F3561B-8BEE-6809-4F9D-A00AA803459D}"/>
              </a:ext>
            </a:extLst>
          </p:cNvPr>
          <p:cNvSpPr txBox="1">
            <a:spLocks/>
          </p:cNvSpPr>
          <p:nvPr/>
        </p:nvSpPr>
        <p:spPr>
          <a:xfrm>
            <a:off x="1649919" y="1728119"/>
            <a:ext cx="7405800" cy="752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Ambiguedad</a:t>
            </a:r>
          </a:p>
        </p:txBody>
      </p:sp>
    </p:spTree>
    <p:extLst>
      <p:ext uri="{BB962C8B-B14F-4D97-AF65-F5344CB8AC3E}">
        <p14:creationId xmlns:p14="http://schemas.microsoft.com/office/powerpoint/2010/main" val="16928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significado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compone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0" y="1508925"/>
            <a:ext cx="9144000" cy="541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gato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gato camina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gato camina por la barda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endParaRPr lang="es-MX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gato camina por la barda una noche lluviosa que había mucho frío y donde nadie había pensado llevar un paraguas ante las evidentes señas de tormenta que presentaba el cielo cerrado y oscuro</a:t>
            </a:r>
          </a:p>
        </p:txBody>
      </p:sp>
    </p:spTree>
    <p:extLst>
      <p:ext uri="{BB962C8B-B14F-4D97-AF65-F5344CB8AC3E}">
        <p14:creationId xmlns:p14="http://schemas.microsoft.com/office/powerpoint/2010/main" val="17298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Adquirir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aplicar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fundamentos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procesamiento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lenguaje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natural,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así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localizar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áreas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impacto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sistemas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computacionales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solidFill>
                <a:srgbClr val="92D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Asistentes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Diálogos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(chatbot)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Análisis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textos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preprocesamiento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Clasificadores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Técnicas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Deep Learning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Reconocimiento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voz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texto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54786" y="924150"/>
            <a:ext cx="87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Algunas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consideraciones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0" y="1508925"/>
            <a:ext cx="9144000" cy="48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Evoluciona --&gt; Cambia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 del contexto</a:t>
            </a:r>
          </a:p>
          <a:p>
            <a:pPr indent="-298450">
              <a:lnSpc>
                <a:spcPct val="115000"/>
              </a:lnSpc>
              <a:spcBef>
                <a:spcPts val="1400"/>
              </a:spcBef>
              <a:buSzPts val="1100"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Codifica/ esconde mensajes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sabemos cómo funciona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endParaRPr lang="es-MX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Oral es muy dificil porque implica escuchar, hay más información escrita</a:t>
            </a: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endParaRPr lang="es-MX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2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Referencias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8C903E-F368-8E33-A781-0C1D8E382167}"/>
              </a:ext>
            </a:extLst>
          </p:cNvPr>
          <p:cNvSpPr/>
          <p:nvPr/>
        </p:nvSpPr>
        <p:spPr>
          <a:xfrm>
            <a:off x="0" y="1508925"/>
            <a:ext cx="9144000" cy="158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 sobre python, ciencia de datos y procesamiento de lenguaje natural</a:t>
            </a:r>
            <a:endParaRPr lang="es-MX" sz="3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8450">
              <a:lnSpc>
                <a:spcPct val="115000"/>
              </a:lnSpc>
              <a:spcBef>
                <a:spcPts val="0"/>
              </a:spcBef>
              <a:buSzPts val="1100"/>
            </a:pPr>
            <a:endParaRPr lang="es-MX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3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Introducción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al PLN: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Linguistica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computacional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Conceptos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Tratamiento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texto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símbolos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tipográficos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palabras,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sentencias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Técnicas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Deep Learning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Representación del texto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Modelo vectorial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bibliotecas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569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automático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PLN: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Clasificadores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técnicas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probabilísticas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SVM)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Clustering (k-means)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Análisis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semántica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(LSA)</a:t>
            </a:r>
          </a:p>
        </p:txBody>
      </p:sp>
    </p:spTree>
    <p:extLst>
      <p:ext uri="{BB962C8B-B14F-4D97-AF65-F5344CB8AC3E}">
        <p14:creationId xmlns:p14="http://schemas.microsoft.com/office/powerpoint/2010/main" val="291244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3. Deep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Learnig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PLN: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Redes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Neuronales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Modelos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Redes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Neuronales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Profundas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Bibliotecas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keras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pytorch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Modelos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profundos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detección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semántica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(Glove, Word2vec,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Transformadores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etc.)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Corpus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Aplicaciones</a:t>
            </a:r>
          </a:p>
        </p:txBody>
      </p:sp>
    </p:spTree>
    <p:extLst>
      <p:ext uri="{BB962C8B-B14F-4D97-AF65-F5344CB8AC3E}">
        <p14:creationId xmlns:p14="http://schemas.microsoft.com/office/powerpoint/2010/main" val="347277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Enfoque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Descendente</a:t>
            </a:r>
            <a:endParaRPr lang="en-US" sz="3200" dirty="0">
              <a:solidFill>
                <a:srgbClr val="92D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Práctico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Asistencia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Entrega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un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trabajo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evidencia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873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NLP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42515B92-9584-AEE7-CF3D-A11DA19A6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8" b="9438"/>
          <a:stretch/>
        </p:blipFill>
        <p:spPr>
          <a:xfrm>
            <a:off x="535676" y="882127"/>
            <a:ext cx="8346862" cy="54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90241" y="2397948"/>
            <a:ext cx="29574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lenguaje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es la base de la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comunicación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723;p70">
            <a:extLst>
              <a:ext uri="{FF2B5EF4-FFF2-40B4-BE49-F238E27FC236}">
                <a16:creationId xmlns:a16="http://schemas.microsoft.com/office/drawing/2014/main" id="{75176720-C278-D880-B73E-17D0FB879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301" r="7301"/>
          <a:stretch/>
        </p:blipFill>
        <p:spPr>
          <a:xfrm>
            <a:off x="3047651" y="857251"/>
            <a:ext cx="609634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8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90241" y="2397948"/>
            <a:ext cx="2957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Oral</a:t>
            </a:r>
          </a:p>
        </p:txBody>
      </p:sp>
      <p:pic>
        <p:nvPicPr>
          <p:cNvPr id="3" name="Google Shape;730;p71">
            <a:extLst>
              <a:ext uri="{FF2B5EF4-FFF2-40B4-BE49-F238E27FC236}">
                <a16:creationId xmlns:a16="http://schemas.microsoft.com/office/drawing/2014/main" id="{DAD638E1-FAE5-0E8C-5AE1-FD3FA00166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843" r="18843"/>
          <a:stretch/>
        </p:blipFill>
        <p:spPr>
          <a:xfrm>
            <a:off x="388601" y="2982723"/>
            <a:ext cx="1925100" cy="192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Google Shape;731;p71">
            <a:extLst>
              <a:ext uri="{FF2B5EF4-FFF2-40B4-BE49-F238E27FC236}">
                <a16:creationId xmlns:a16="http://schemas.microsoft.com/office/drawing/2014/main" id="{F8007F5E-A8A1-0264-3698-92EB6701E3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724" r="16724"/>
          <a:stretch/>
        </p:blipFill>
        <p:spPr>
          <a:xfrm>
            <a:off x="5895450" y="2409986"/>
            <a:ext cx="1925100" cy="19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00350A3-096B-75B8-C1A8-46BE0BA687C8}"/>
              </a:ext>
            </a:extLst>
          </p:cNvPr>
          <p:cNvSpPr/>
          <p:nvPr/>
        </p:nvSpPr>
        <p:spPr>
          <a:xfrm>
            <a:off x="4863140" y="1603675"/>
            <a:ext cx="2957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Escrita</a:t>
            </a:r>
            <a:endParaRPr lang="en-US" sz="3200" dirty="0">
              <a:solidFill>
                <a:srgbClr val="00B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59E6FE-6985-455B-8FB0-8BCC3F721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19863</TotalTime>
  <Words>589</Words>
  <Application>Microsoft Macintosh PowerPoint</Application>
  <PresentationFormat>Presentación en pantalla (4:3)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Verdana</vt:lpstr>
      <vt:lpstr>Wingdings</vt:lpstr>
      <vt:lpstr>Work Sans</vt:lpstr>
      <vt:lpstr>Office Theme</vt:lpstr>
      <vt:lpstr>Presentación de PowerPoint</vt:lpstr>
      <vt:lpstr>Competencias</vt:lpstr>
      <vt:lpstr>Temario</vt:lpstr>
      <vt:lpstr>Temario</vt:lpstr>
      <vt:lpstr>Temario</vt:lpstr>
      <vt:lpstr>Enfoque</vt:lpstr>
      <vt:lpstr>Aplicaciones de NLP</vt:lpstr>
      <vt:lpstr>Introdución</vt:lpstr>
      <vt:lpstr>Introdución</vt:lpstr>
      <vt:lpstr>Introdución</vt:lpstr>
      <vt:lpstr>Introdución</vt:lpstr>
      <vt:lpstr>Somos lenguaje</vt:lpstr>
      <vt:lpstr>Introdución</vt:lpstr>
      <vt:lpstr>Introdución</vt:lpstr>
      <vt:lpstr>Introdución</vt:lpstr>
      <vt:lpstr>Introdución</vt:lpstr>
      <vt:lpstr>Introdución</vt:lpstr>
      <vt:lpstr>Introdución</vt:lpstr>
      <vt:lpstr>Introdución</vt:lpstr>
      <vt:lpstr>Introdución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2863</cp:revision>
  <cp:lastPrinted>2017-12-05T14:11:13Z</cp:lastPrinted>
  <dcterms:modified xsi:type="dcterms:W3CDTF">2024-08-19T03:22:34Z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