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2"/>
  </p:notesMasterIdLst>
  <p:handoutMasterIdLst>
    <p:handoutMasterId r:id="rId103"/>
  </p:handoutMasterIdLst>
  <p:sldIdLst>
    <p:sldId id="668" r:id="rId5"/>
    <p:sldId id="2424" r:id="rId6"/>
    <p:sldId id="2525" r:id="rId7"/>
    <p:sldId id="2542" r:id="rId8"/>
    <p:sldId id="2552" r:id="rId9"/>
    <p:sldId id="2549" r:id="rId10"/>
    <p:sldId id="2546" r:id="rId11"/>
    <p:sldId id="2544" r:id="rId12"/>
    <p:sldId id="2543" r:id="rId13"/>
    <p:sldId id="2551" r:id="rId14"/>
    <p:sldId id="2550" r:id="rId15"/>
    <p:sldId id="2553" r:id="rId16"/>
    <p:sldId id="2545" r:id="rId17"/>
    <p:sldId id="2548" r:id="rId18"/>
    <p:sldId id="2547" r:id="rId19"/>
    <p:sldId id="2526" r:id="rId20"/>
    <p:sldId id="2558" r:id="rId21"/>
    <p:sldId id="2554" r:id="rId22"/>
    <p:sldId id="2555" r:id="rId23"/>
    <p:sldId id="2556" r:id="rId24"/>
    <p:sldId id="2557" r:id="rId25"/>
    <p:sldId id="2559" r:id="rId26"/>
    <p:sldId id="2565" r:id="rId27"/>
    <p:sldId id="2562" r:id="rId28"/>
    <p:sldId id="2560" r:id="rId29"/>
    <p:sldId id="2528" r:id="rId30"/>
    <p:sldId id="2561" r:id="rId31"/>
    <p:sldId id="2564" r:id="rId32"/>
    <p:sldId id="2563" r:id="rId33"/>
    <p:sldId id="2566" r:id="rId34"/>
    <p:sldId id="2567" r:id="rId35"/>
    <p:sldId id="2570" r:id="rId36"/>
    <p:sldId id="2568" r:id="rId37"/>
    <p:sldId id="2569" r:id="rId38"/>
    <p:sldId id="2529" r:id="rId39"/>
    <p:sldId id="2571" r:id="rId40"/>
    <p:sldId id="2572" r:id="rId41"/>
    <p:sldId id="2536" r:id="rId42"/>
    <p:sldId id="2573" r:id="rId43"/>
    <p:sldId id="2574" r:id="rId44"/>
    <p:sldId id="2575" r:id="rId45"/>
    <p:sldId id="2576" r:id="rId46"/>
    <p:sldId id="2577" r:id="rId47"/>
    <p:sldId id="2585" r:id="rId48"/>
    <p:sldId id="2578" r:id="rId49"/>
    <p:sldId id="2583" r:id="rId50"/>
    <p:sldId id="2582" r:id="rId51"/>
    <p:sldId id="2581" r:id="rId52"/>
    <p:sldId id="2537" r:id="rId53"/>
    <p:sldId id="2584" r:id="rId54"/>
    <p:sldId id="2580" r:id="rId55"/>
    <p:sldId id="2579" r:id="rId56"/>
    <p:sldId id="2586" r:id="rId57"/>
    <p:sldId id="2596" r:id="rId58"/>
    <p:sldId id="2593" r:id="rId59"/>
    <p:sldId id="2597" r:id="rId60"/>
    <p:sldId id="2588" r:id="rId61"/>
    <p:sldId id="2587" r:id="rId62"/>
    <p:sldId id="2591" r:id="rId63"/>
    <p:sldId id="2590" r:id="rId64"/>
    <p:sldId id="2589" r:id="rId65"/>
    <p:sldId id="2595" r:id="rId66"/>
    <p:sldId id="2538" r:id="rId67"/>
    <p:sldId id="2594" r:id="rId68"/>
    <p:sldId id="2598" r:id="rId69"/>
    <p:sldId id="2599" r:id="rId70"/>
    <p:sldId id="2539" r:id="rId71"/>
    <p:sldId id="2592" r:id="rId72"/>
    <p:sldId id="2600" r:id="rId73"/>
    <p:sldId id="2603" r:id="rId74"/>
    <p:sldId id="2602" r:id="rId75"/>
    <p:sldId id="2601" r:id="rId76"/>
    <p:sldId id="2604" r:id="rId77"/>
    <p:sldId id="2540" r:id="rId78"/>
    <p:sldId id="2606" r:id="rId79"/>
    <p:sldId id="2608" r:id="rId80"/>
    <p:sldId id="2607" r:id="rId81"/>
    <p:sldId id="2605" r:id="rId82"/>
    <p:sldId id="2609" r:id="rId83"/>
    <p:sldId id="2610" r:id="rId84"/>
    <p:sldId id="2620" r:id="rId85"/>
    <p:sldId id="2619" r:id="rId86"/>
    <p:sldId id="2615" r:id="rId87"/>
    <p:sldId id="2541" r:id="rId88"/>
    <p:sldId id="2613" r:id="rId89"/>
    <p:sldId id="2618" r:id="rId90"/>
    <p:sldId id="2616" r:id="rId91"/>
    <p:sldId id="2623" r:id="rId92"/>
    <p:sldId id="2621" r:id="rId93"/>
    <p:sldId id="2622" r:id="rId94"/>
    <p:sldId id="2626" r:id="rId95"/>
    <p:sldId id="2625" r:id="rId96"/>
    <p:sldId id="2624" r:id="rId97"/>
    <p:sldId id="2617" r:id="rId98"/>
    <p:sldId id="2614" r:id="rId99"/>
    <p:sldId id="2611" r:id="rId100"/>
    <p:sldId id="514" r:id="rId101"/>
  </p:sldIdLst>
  <p:sldSz cx="9144000" cy="6858000" type="screen4x3"/>
  <p:notesSz cx="7772400" cy="100584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17"/>
    <p:restoredTop sz="92939"/>
  </p:normalViewPr>
  <p:slideViewPr>
    <p:cSldViewPr snapToGrid="0" snapToObjects="1">
      <p:cViewPr varScale="1">
        <p:scale>
          <a:sx n="112" d="100"/>
          <a:sy n="112" d="100"/>
        </p:scale>
        <p:origin x="21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0" d="100"/>
          <a:sy n="90" d="100"/>
        </p:scale>
        <p:origin x="25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tableStyles" Target="tableStyles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DC9F6084-19EA-9B47-B6EF-E1B91794D2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7E6E1EA-E9C1-844F-A659-01582AAB3D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F31BCC-1062-0043-9FD3-D3087026EBE1}" type="datetimeFigureOut">
              <a:rPr lang="es-MX" smtClean="0"/>
              <a:t>04/09/24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1C4DDAD-5A68-0042-92DC-4A9B664B2E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D7D3E45-36AF-414B-87F5-CB8CEA9E3C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68EDF-6B0A-3C41-BB9D-C70FADD808B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9911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spc="-1">
                <a:latin typeface="Arial"/>
              </a:rPr>
              <a:t>Click to edit the notes format</a:t>
            </a:r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spc="-1">
                <a:latin typeface="Times New Roman"/>
              </a:rPr>
              <a:t>&lt;header&gt;</a:t>
            </a:r>
            <a:endParaRPr/>
          </a:p>
        </p:txBody>
      </p:sp>
      <p:sp>
        <p:nvSpPr>
          <p:cNvPr id="46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47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8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13C3B623-6C9B-41FD-84A7-CD3729567FBE}" type="slidenum">
              <a:rPr lang="en-US" sz="1400" spc="-1">
                <a:latin typeface="Times New Roman"/>
              </a:rPr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body"/>
          </p:nvPr>
        </p:nvSpPr>
        <p:spPr>
          <a:xfrm>
            <a:off x="777960" y="4840200"/>
            <a:ext cx="6215760" cy="396000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640" algn="just">
              <a:lnSpc>
                <a:spcPct val="100000"/>
              </a:lnSpc>
            </a:pPr>
            <a:endParaRPr dirty="0"/>
          </a:p>
        </p:txBody>
      </p:sp>
      <p:sp>
        <p:nvSpPr>
          <p:cNvPr id="251" name="CustomShape 2"/>
          <p:cNvSpPr/>
          <p:nvPr/>
        </p:nvSpPr>
        <p:spPr>
          <a:xfrm>
            <a:off x="4402080" y="9553680"/>
            <a:ext cx="3367800" cy="50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ACD51DA4-1314-4BFC-AA82-1584F3BD5610}" type="slidenum">
              <a:rPr lang="en-US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4757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1773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78920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6561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4731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2580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14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5824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9171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1261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6054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31554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42843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34766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79416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02970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56941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13163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46692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55512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40994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2644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32304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07824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61544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32587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02868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63942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64969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61749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83302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01513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9605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4879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97880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42450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8298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15543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82026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03265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02279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99607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262824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1306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85328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18415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6301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00087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20321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09992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180630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45269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63865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90522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4948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526070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60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221983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873892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08965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63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97662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64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936269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65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687058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66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655064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67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240006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68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742576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69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5384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725507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70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385351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71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178784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72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290432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73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294150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74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526986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75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761142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76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69138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77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669923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78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967722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79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551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644628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80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722169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81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235438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82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060454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83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506715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84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083443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85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518527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86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170014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87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154138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88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279311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89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931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864383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90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146032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91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930510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92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585545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93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589469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94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957556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95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121455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tr-TR" sz="1400" spc="-1" smtClean="0">
                <a:latin typeface="Times New Roman"/>
              </a:rPr>
              <a:t>96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391013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13C3B623-6C9B-41FD-84A7-CD3729567FBE}" type="slidenum">
              <a:rPr lang="en-US" sz="1400" spc="-1" smtClean="0">
                <a:latin typeface="Times New Roman"/>
              </a:rPr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61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3676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/>
            </a:lvl1pPr>
          </a:lstStyle>
          <a:p>
            <a:endParaRPr dirty="0"/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182880" y="938615"/>
            <a:ext cx="8749364" cy="5712442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/>
            </a:lvl1pPr>
          </a:lstStyle>
          <a:p>
            <a:pPr algn="ctr"/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 hidden="1"/>
          <p:cNvSpPr/>
          <p:nvPr/>
        </p:nvSpPr>
        <p:spPr>
          <a:xfrm>
            <a:off x="4500000" y="-27360"/>
            <a:ext cx="4679280" cy="11538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r">
              <a:lnSpc>
                <a:spcPct val="100000"/>
              </a:lnSpc>
            </a:pPr>
            <a:r>
              <a:rPr lang="en-US" sz="1600" b="1" strike="noStrike" spc="-1">
                <a:solidFill>
                  <a:srgbClr val="737373"/>
                </a:solidFill>
                <a:uFill>
                  <a:solidFill>
                    <a:srgbClr val="FFFFFF"/>
                  </a:solidFill>
                </a:uFill>
                <a:latin typeface="Soberana Sans Light"/>
                <a:ea typeface="Soberana Sans Light"/>
              </a:rPr>
              <a:t>TECNOLÓGICO NACIONAL DE MÉXICO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1600" strike="noStrike" spc="-1">
                <a:solidFill>
                  <a:srgbClr val="737373"/>
                </a:solidFill>
                <a:uFill>
                  <a:solidFill>
                    <a:srgbClr val="FFFFFF"/>
                  </a:solidFill>
                </a:uFill>
                <a:latin typeface="Soberana Sans Light"/>
                <a:ea typeface="Soberana Sans Light"/>
              </a:rPr>
              <a:t>Instituto Tecnológico de Morelia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1600" strike="noStrike" spc="-1">
                <a:solidFill>
                  <a:srgbClr val="737373"/>
                </a:solidFill>
                <a:uFill>
                  <a:solidFill>
                    <a:srgbClr val="FFFFFF"/>
                  </a:solidFill>
                </a:uFill>
                <a:latin typeface="Soberana Sans Light"/>
                <a:ea typeface="Soberana Sans Light"/>
              </a:rPr>
              <a:t>Centro de Cómputo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1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EurekaSans-Light"/>
                <a:ea typeface="EurekaSans-Light"/>
              </a:rPr>
              <a:t> </a:t>
            </a:r>
            <a:endParaRPr/>
          </a:p>
          <a:p>
            <a:pPr algn="r">
              <a:lnSpc>
                <a:spcPct val="100000"/>
              </a:lnSpc>
            </a:pPr>
            <a:r>
              <a:rPr lang="en-US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 </a:t>
            </a:r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title"/>
          </p:nvPr>
        </p:nvSpPr>
        <p:spPr>
          <a:xfrm>
            <a:off x="0" y="985840"/>
            <a:ext cx="9143999" cy="941736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spc="-1" dirty="0">
                <a:latin typeface="Arial"/>
              </a:rPr>
              <a:t>Click to edit the title text format</a:t>
            </a:r>
            <a:endParaRPr dirty="0"/>
          </a:p>
        </p:txBody>
      </p:sp>
      <p:sp>
        <p:nvSpPr>
          <p:cNvPr id="9" name="PlaceHolder 4"/>
          <p:cNvSpPr>
            <a:spLocks noGrp="1"/>
          </p:cNvSpPr>
          <p:nvPr>
            <p:ph type="body"/>
          </p:nvPr>
        </p:nvSpPr>
        <p:spPr>
          <a:xfrm>
            <a:off x="0" y="1927576"/>
            <a:ext cx="9143999" cy="4930423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 dirty="0">
                <a:latin typeface="Arial"/>
              </a:rPr>
              <a:t>Click to edit the outline text format</a:t>
            </a:r>
            <a:endParaRPr dirty="0"/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 dirty="0">
                <a:latin typeface="Arial"/>
              </a:rPr>
              <a:t>Second Outline Level</a:t>
            </a:r>
            <a:endParaRPr dirty="0"/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spc="-1" dirty="0">
                <a:latin typeface="Arial"/>
              </a:rPr>
              <a:t>Third Outline Level</a:t>
            </a:r>
            <a:endParaRPr dirty="0"/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1800" spc="-1" dirty="0">
                <a:latin typeface="Arial"/>
              </a:rPr>
              <a:t>Fourth Outline Level</a:t>
            </a:r>
            <a:endParaRPr dirty="0"/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latin typeface="Arial"/>
              </a:rPr>
              <a:t>Fifth Outline Level</a:t>
            </a:r>
            <a:endParaRPr dirty="0"/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latin typeface="Arial"/>
              </a:rPr>
              <a:t>Sixth Outline Level</a:t>
            </a:r>
            <a:endParaRPr dirty="0"/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latin typeface="Arial"/>
              </a:rPr>
              <a:t>Seventh Outline Level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mailto:juan.or@morelia.tecnm.mx" TargetMode="Externa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>
            <a:off x="153360" y="1964340"/>
            <a:ext cx="8836560" cy="467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50" name="CustomShape 2"/>
          <p:cNvSpPr/>
          <p:nvPr/>
        </p:nvSpPr>
        <p:spPr>
          <a:xfrm>
            <a:off x="1005840" y="2011680"/>
            <a:ext cx="7680600" cy="458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51" name="CustomShape 3"/>
          <p:cNvSpPr/>
          <p:nvPr/>
        </p:nvSpPr>
        <p:spPr>
          <a:xfrm>
            <a:off x="683820" y="2057364"/>
            <a:ext cx="7775640" cy="911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ctr">
              <a:lnSpc>
                <a:spcPct val="100000"/>
              </a:lnSpc>
            </a:pPr>
            <a:r>
              <a:rPr lang="en-US" sz="4000" b="1" spc="-1" dirty="0" err="1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Transformadores</a:t>
            </a:r>
            <a:endParaRPr lang="en-US" sz="4000" b="1" spc="-1" dirty="0">
              <a:solidFill>
                <a:srgbClr val="008000"/>
              </a:solidFill>
              <a:uFill>
                <a:solidFill>
                  <a:srgbClr val="FFFFFF"/>
                </a:solidFill>
              </a:uFill>
              <a:latin typeface="Montserrat" panose="00000500000000000000" pitchFamily="2" charset="0"/>
              <a:ea typeface="Calibri"/>
            </a:endParaRPr>
          </a:p>
        </p:txBody>
      </p:sp>
      <p:sp>
        <p:nvSpPr>
          <p:cNvPr id="52" name="CustomShape 4"/>
          <p:cNvSpPr/>
          <p:nvPr/>
        </p:nvSpPr>
        <p:spPr>
          <a:xfrm>
            <a:off x="8344" y="4914428"/>
            <a:ext cx="9126592" cy="1468101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ctr"/>
            <a:r>
              <a:rPr lang="en-US" sz="2800" spc="-1" dirty="0"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Dr. Juan Carlos Olivares Rojas</a:t>
            </a:r>
          </a:p>
        </p:txBody>
      </p:sp>
      <p:sp>
        <p:nvSpPr>
          <p:cNvPr id="9" name="CustomShape 4"/>
          <p:cNvSpPr/>
          <p:nvPr/>
        </p:nvSpPr>
        <p:spPr>
          <a:xfrm>
            <a:off x="3365374" y="6392566"/>
            <a:ext cx="5769562" cy="491595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r">
              <a:lnSpc>
                <a:spcPct val="100000"/>
              </a:lnSpc>
            </a:pPr>
            <a:r>
              <a:rPr lang="en-US" sz="2400" b="1" i="1" spc="-1" dirty="0"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Calibri"/>
              </a:rPr>
              <a:t>Agosto 2024</a:t>
            </a:r>
          </a:p>
        </p:txBody>
      </p:sp>
      <p:pic>
        <p:nvPicPr>
          <p:cNvPr id="12" name="image3.png">
            <a:extLst>
              <a:ext uri="{FF2B5EF4-FFF2-40B4-BE49-F238E27FC236}">
                <a16:creationId xmlns:a16="http://schemas.microsoft.com/office/drawing/2014/main" id="{E3FC5802-4994-6F41-AEFF-8BB29AEAEBA5}"/>
              </a:ext>
            </a:extLst>
          </p:cNvPr>
          <p:cNvPicPr/>
          <p:nvPr/>
        </p:nvPicPr>
        <p:blipFill>
          <a:blip r:embed="rId3"/>
          <a:srcRect r="89894"/>
          <a:stretch/>
        </p:blipFill>
        <p:spPr>
          <a:xfrm>
            <a:off x="5401559" y="74921"/>
            <a:ext cx="1833875" cy="1228605"/>
          </a:xfrm>
          <a:prstGeom prst="rect">
            <a:avLst/>
          </a:prstGeom>
          <a:ln w="12600"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096BA5E-FD79-6D41-B567-5BDB5780817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3" y="101482"/>
            <a:ext cx="5316716" cy="106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6" descr="image">
            <a:extLst>
              <a:ext uri="{FF2B5EF4-FFF2-40B4-BE49-F238E27FC236}">
                <a16:creationId xmlns:a16="http://schemas.microsoft.com/office/drawing/2014/main" id="{76CAC194-D1EF-EC94-EB85-921DB3F55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806" y="23498"/>
            <a:ext cx="2063130" cy="126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41561A9-BCEF-496C-C32D-4281ACB326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65374" cy="142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503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05940"/>
          </a:xfrm>
        </p:spPr>
        <p:txBody>
          <a:bodyPr/>
          <a:lstStyle/>
          <a:p>
            <a:r>
              <a:rPr lang="es-ES_tradnl" dirty="0"/>
              <a:t>Arquitectura de Codificador-Decodificador de un Transformador Original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DBD8639-9E28-D247-B764-4B37D9A09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2" y="2440161"/>
            <a:ext cx="8879770" cy="234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34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783676"/>
          </a:xfrm>
        </p:spPr>
        <p:txBody>
          <a:bodyPr/>
          <a:lstStyle/>
          <a:p>
            <a:r>
              <a:rPr lang="es-ES_tradnl" dirty="0"/>
              <a:t>Comparación de aprendizaje supervisado vs Transferencia de Aprendizaje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ADD38EFE-AA90-B2DB-363B-D7613CDAB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04" y="1748790"/>
            <a:ext cx="6740591" cy="49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35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Proceso </a:t>
            </a:r>
            <a:r>
              <a:rPr lang="es-ES_tradnl" dirty="0" err="1"/>
              <a:t>ULMFiT</a:t>
            </a:r>
            <a:endParaRPr lang="es-ES_tradnl" dirty="0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2876D27C-7C16-D810-6A94-4B303F441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88" y="1809952"/>
            <a:ext cx="8786042" cy="214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12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Ecosistema </a:t>
            </a:r>
            <a:r>
              <a:rPr lang="es-ES_tradnl" dirty="0" err="1"/>
              <a:t>Hungging</a:t>
            </a:r>
            <a:r>
              <a:rPr lang="es-ES_tradnl" dirty="0"/>
              <a:t> </a:t>
            </a:r>
            <a:r>
              <a:rPr lang="es-ES_tradnl" dirty="0" err="1"/>
              <a:t>Face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BF1C5CB-C5C4-8C18-0400-D4577E26C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97" y="1010901"/>
            <a:ext cx="5000812" cy="509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28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Hub de </a:t>
            </a:r>
            <a:r>
              <a:rPr lang="es-ES_tradnl" dirty="0" err="1"/>
              <a:t>Hugging</a:t>
            </a:r>
            <a:r>
              <a:rPr lang="es-ES_tradnl" dirty="0"/>
              <a:t> </a:t>
            </a:r>
            <a:r>
              <a:rPr lang="es-ES_tradnl" dirty="0" err="1"/>
              <a:t>Face</a:t>
            </a:r>
            <a:endParaRPr lang="es-ES_tradnl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82A9CB8F-5B92-6213-7F75-26AD73BC8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50" y="1072756"/>
            <a:ext cx="8575258" cy="428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65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Un ejemplo de modelo en HF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D089C57-A96D-28D5-0871-A9BB9E994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71" y="1009587"/>
            <a:ext cx="8433058" cy="456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62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2850776"/>
            <a:ext cx="9144000" cy="783676"/>
          </a:xfrm>
        </p:spPr>
        <p:txBody>
          <a:bodyPr/>
          <a:lstStyle/>
          <a:p>
            <a:r>
              <a:rPr lang="es-ES_tradnl" dirty="0"/>
              <a:t>Unidad 2</a:t>
            </a:r>
            <a:br>
              <a:rPr lang="es-ES_tradnl" dirty="0"/>
            </a:br>
            <a:r>
              <a:rPr lang="es-ES_tradnl" dirty="0"/>
              <a:t>Clasificación de Texto</a:t>
            </a:r>
          </a:p>
        </p:txBody>
      </p:sp>
    </p:spTree>
    <p:extLst>
      <p:ext uri="{BB962C8B-B14F-4D97-AF65-F5344CB8AC3E}">
        <p14:creationId xmlns:p14="http://schemas.microsoft.com/office/powerpoint/2010/main" val="718098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217170"/>
            <a:ext cx="9144000" cy="783676"/>
          </a:xfrm>
        </p:spPr>
        <p:txBody>
          <a:bodyPr/>
          <a:lstStyle/>
          <a:p>
            <a:r>
              <a:rPr lang="es-ES_tradnl" dirty="0"/>
              <a:t>Pipeline de Procesamiento de Lenguaje Natural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6894D69-4550-707F-34AB-5A0EC4AEF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2720"/>
            <a:ext cx="9149220" cy="152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96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Tokenización</a:t>
            </a:r>
            <a:r>
              <a:rPr lang="es-ES_tradnl" dirty="0"/>
              <a:t> por lotes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6C80557-34A5-7DFB-CC26-2474226C2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3" y="1347086"/>
            <a:ext cx="8750038" cy="295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70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285750"/>
            <a:ext cx="9144000" cy="783676"/>
          </a:xfrm>
        </p:spPr>
        <p:txBody>
          <a:bodyPr/>
          <a:lstStyle/>
          <a:p>
            <a:r>
              <a:rPr lang="es-ES_tradnl" dirty="0"/>
              <a:t>Arquitectura para la clasificación de secuencias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54B4FFB-9269-0BB0-E755-1F483E35F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" y="1458976"/>
            <a:ext cx="8848135" cy="425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33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Transformadores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E7966E-5239-FF1C-9CAB-9504598BE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676"/>
            <a:ext cx="5803751" cy="580375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AEF30B9-0036-8C59-7392-76EBCE000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746500"/>
            <a:ext cx="40386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37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Modelo </a:t>
            </a:r>
            <a:r>
              <a:rPr lang="es-ES_tradnl" dirty="0" err="1"/>
              <a:t>Distilbert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FE972953-2F52-05A9-BFC5-D4D5C23BF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7" y="1284465"/>
            <a:ext cx="7425671" cy="415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20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Modelo de Sintonía Fina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D2D77BD-FECA-E71D-5A8B-0F9C009F6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34" y="1140310"/>
            <a:ext cx="8320976" cy="541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23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2915322"/>
            <a:ext cx="9144000" cy="783676"/>
          </a:xfrm>
        </p:spPr>
        <p:txBody>
          <a:bodyPr/>
          <a:lstStyle/>
          <a:p>
            <a:r>
              <a:rPr lang="es-ES_tradnl" dirty="0"/>
              <a:t>Unidad 3</a:t>
            </a:r>
            <a:br>
              <a:rPr lang="es-ES_tradnl" dirty="0"/>
            </a:br>
            <a:r>
              <a:rPr lang="es-ES_tradnl" dirty="0"/>
              <a:t>Anatomía del Transformador</a:t>
            </a:r>
          </a:p>
        </p:txBody>
      </p:sp>
    </p:spTree>
    <p:extLst>
      <p:ext uri="{BB962C8B-B14F-4D97-AF65-F5344CB8AC3E}">
        <p14:creationId xmlns:p14="http://schemas.microsoft.com/office/powerpoint/2010/main" val="3263696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182880"/>
            <a:ext cx="9144000" cy="783676"/>
          </a:xfrm>
        </p:spPr>
        <p:txBody>
          <a:bodyPr/>
          <a:lstStyle/>
          <a:p>
            <a:r>
              <a:rPr lang="es-ES_tradnl" dirty="0"/>
              <a:t>Arquitectura de Codificador-Decodificador de un Transformador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7DF5099B-D1DE-0A5B-6003-EB42F4665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21" y="1439480"/>
            <a:ext cx="8544571" cy="474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56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192746"/>
            <a:ext cx="9144000" cy="783676"/>
          </a:xfrm>
        </p:spPr>
        <p:txBody>
          <a:bodyPr/>
          <a:lstStyle/>
          <a:p>
            <a:r>
              <a:rPr lang="es-ES_tradnl" dirty="0"/>
              <a:t>Acercamiento a la capa de codificación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0796AB-2AAB-D110-411E-B7C150E03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92" y="1325327"/>
            <a:ext cx="6802097" cy="53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20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Proceso de Auto-Atención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DB18D41-CB2B-14DF-D8C4-9FD654CED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9" y="1222626"/>
            <a:ext cx="7309522" cy="468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61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5364" y="262890"/>
            <a:ext cx="9144000" cy="783676"/>
          </a:xfrm>
        </p:spPr>
        <p:txBody>
          <a:bodyPr/>
          <a:lstStyle/>
          <a:p>
            <a:r>
              <a:rPr lang="es-ES_tradnl" dirty="0"/>
              <a:t>Operaciones de Escalamiento del Producto Punto en Atención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5565C3-AC23-C81E-5228-C5AF8A5AC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26354"/>
            <a:ext cx="8055528" cy="118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64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ANN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EA267B3-1187-2104-05DD-2FC4D16C0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3" y="1104900"/>
            <a:ext cx="7853690" cy="504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20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Atención Multi-Cabeza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766BDA5-1848-A2F4-BBFD-086A10BFC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" y="1777999"/>
            <a:ext cx="8831973" cy="337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308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514350"/>
            <a:ext cx="9144000" cy="783676"/>
          </a:xfrm>
        </p:spPr>
        <p:txBody>
          <a:bodyPr/>
          <a:lstStyle/>
          <a:p>
            <a:r>
              <a:rPr lang="es-ES_tradnl" dirty="0"/>
              <a:t>Diferentes arreglos de capas de normalización en Codificador </a:t>
            </a:r>
            <a:r>
              <a:rPr lang="es-ES_tradnl" dirty="0" err="1"/>
              <a:t>Transformer</a:t>
            </a:r>
            <a:endParaRPr lang="es-ES_tradn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EE7B54D-8D70-80C8-27B3-4F1BD7444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38" y="2068830"/>
            <a:ext cx="8299414" cy="451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17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CADB799-94B9-670F-CF13-63E37A8CC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791" y="0"/>
            <a:ext cx="50800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604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Arquitecturas de Transformadores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6985A19B-2F3E-F2FB-4249-7459061C4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52" y="783676"/>
            <a:ext cx="5930601" cy="582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4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2753958"/>
            <a:ext cx="9144000" cy="783676"/>
          </a:xfrm>
        </p:spPr>
        <p:txBody>
          <a:bodyPr/>
          <a:lstStyle/>
          <a:p>
            <a:r>
              <a:rPr lang="es-ES_tradnl" dirty="0"/>
              <a:t>Unidad 4</a:t>
            </a:r>
            <a:br>
              <a:rPr lang="es-ES_tradnl" dirty="0"/>
            </a:br>
            <a:r>
              <a:rPr lang="es-ES_tradnl" dirty="0"/>
              <a:t>Reconocimiento de Entidades Nombradas </a:t>
            </a:r>
            <a:r>
              <a:rPr lang="es-ES_tradnl" dirty="0" err="1"/>
              <a:t>MultiLenguajes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941904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Pasos del Pipeline de </a:t>
            </a:r>
            <a:r>
              <a:rPr lang="es-ES_tradnl" dirty="0" err="1"/>
              <a:t>Tokenización</a:t>
            </a:r>
            <a:endParaRPr lang="es-ES_tradnl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C3860A48-0A1F-2107-60DE-CC8EB59DD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5" y="2441986"/>
            <a:ext cx="8973290" cy="89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22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-1" y="468630"/>
            <a:ext cx="9144000" cy="783676"/>
          </a:xfrm>
        </p:spPr>
        <p:txBody>
          <a:bodyPr/>
          <a:lstStyle/>
          <a:p>
            <a:r>
              <a:rPr lang="es-ES_tradnl" dirty="0"/>
              <a:t>Sintonía Fina de Modelo de Transformador basado en Codificador para Clasificación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2344DCA-0E07-C030-C069-0E7015EE7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22" y="1793688"/>
            <a:ext cx="6970955" cy="479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354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520016"/>
            <a:ext cx="9144000" cy="783676"/>
          </a:xfrm>
        </p:spPr>
        <p:txBody>
          <a:bodyPr/>
          <a:lstStyle/>
          <a:p>
            <a:r>
              <a:rPr lang="es-ES_tradnl" dirty="0"/>
              <a:t>Sintonía Fina de Modelo de Transformador basado en Codificador para NER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BA985F3-3E14-4013-DD2A-9BA439FEB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43" y="1841024"/>
            <a:ext cx="7118948" cy="483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22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Modelo BERT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C269C4E-044F-A9C9-F349-5E1791A6E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" y="1116554"/>
            <a:ext cx="6724874" cy="493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712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Ejemplo de Widget en HF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902F6B6-A532-DE36-E89C-645D4851D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536"/>
            <a:ext cx="8979272" cy="414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123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2549562"/>
            <a:ext cx="9144000" cy="783676"/>
          </a:xfrm>
        </p:spPr>
        <p:txBody>
          <a:bodyPr/>
          <a:lstStyle/>
          <a:p>
            <a:r>
              <a:rPr lang="es-ES_tradnl" dirty="0"/>
              <a:t>Unidad 5</a:t>
            </a:r>
            <a:br>
              <a:rPr lang="es-ES_tradnl" dirty="0"/>
            </a:br>
            <a:r>
              <a:rPr lang="es-ES_tradnl" dirty="0"/>
              <a:t>Generación de Texto</a:t>
            </a:r>
          </a:p>
        </p:txBody>
      </p:sp>
    </p:spTree>
    <p:extLst>
      <p:ext uri="{BB962C8B-B14F-4D97-AF65-F5344CB8AC3E}">
        <p14:creationId xmlns:p14="http://schemas.microsoft.com/office/powerpoint/2010/main" val="28530371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Pre-entrenamiento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16D0843-2BB3-A2A9-F28B-CA3FDB988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5" y="1004002"/>
            <a:ext cx="8986458" cy="474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710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Ejemplo de </a:t>
            </a:r>
            <a:r>
              <a:rPr lang="es-ES_tradnl" dirty="0" err="1"/>
              <a:t>Asistentente</a:t>
            </a:r>
            <a:r>
              <a:rPr lang="es-ES_tradnl" dirty="0"/>
              <a:t> Meena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5A86900-6EC4-968B-28DF-C1B6752E3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104" y="783676"/>
            <a:ext cx="5575551" cy="60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80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2893807"/>
            <a:ext cx="9144000" cy="783676"/>
          </a:xfrm>
        </p:spPr>
        <p:txBody>
          <a:bodyPr/>
          <a:lstStyle/>
          <a:p>
            <a:r>
              <a:rPr lang="es-ES_tradnl" dirty="0"/>
              <a:t>Unidad 1</a:t>
            </a:r>
            <a:br>
              <a:rPr lang="es-ES_tradnl" dirty="0"/>
            </a:br>
            <a:r>
              <a:rPr lang="es-ES_tradnl" dirty="0"/>
              <a:t>Hola Transformadores</a:t>
            </a:r>
          </a:p>
        </p:txBody>
      </p:sp>
    </p:spTree>
    <p:extLst>
      <p:ext uri="{BB962C8B-B14F-4D97-AF65-F5344CB8AC3E}">
        <p14:creationId xmlns:p14="http://schemas.microsoft.com/office/powerpoint/2010/main" val="11516608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Ejemplo de Generación de Texto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4AF0511-2AA1-6623-CF65-7DB1D2D49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9" y="1936376"/>
            <a:ext cx="8855360" cy="371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713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2753958"/>
            <a:ext cx="9144000" cy="783676"/>
          </a:xfrm>
        </p:spPr>
        <p:txBody>
          <a:bodyPr/>
          <a:lstStyle/>
          <a:p>
            <a:r>
              <a:rPr lang="es-ES_tradnl" dirty="0"/>
              <a:t>Unidad VII</a:t>
            </a:r>
            <a:br>
              <a:rPr lang="es-ES_tradnl" dirty="0"/>
            </a:br>
            <a:r>
              <a:rPr lang="es-ES_tradnl" dirty="0"/>
              <a:t>Modelo de Preguntas-Respuestas</a:t>
            </a:r>
          </a:p>
        </p:txBody>
      </p:sp>
    </p:spTree>
    <p:extLst>
      <p:ext uri="{BB962C8B-B14F-4D97-AF65-F5344CB8AC3E}">
        <p14:creationId xmlns:p14="http://schemas.microsoft.com/office/powerpoint/2010/main" val="32829276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Modelo de Búsqueda de Google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B388167-6F13-F942-44D9-20C543522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54" y="723359"/>
            <a:ext cx="8396675" cy="584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371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Ejemplo de Pregunta-Respuesta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8681C62-1991-F85D-0630-6C3ABFFE4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71" y="726169"/>
            <a:ext cx="7030048" cy="613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398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Benchmark</a:t>
            </a:r>
            <a:r>
              <a:rPr lang="es-ES_tradnl" dirty="0"/>
              <a:t> </a:t>
            </a:r>
            <a:r>
              <a:rPr lang="es-ES_tradnl" dirty="0" err="1"/>
              <a:t>SQuAD</a:t>
            </a:r>
            <a:r>
              <a:rPr lang="es-ES_tradnl" dirty="0"/>
              <a:t> 2.0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B69B795C-76EB-5349-BCF6-20021FCED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83676"/>
            <a:ext cx="8884773" cy="518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103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103723"/>
            <a:ext cx="9144000" cy="783676"/>
          </a:xfrm>
        </p:spPr>
        <p:txBody>
          <a:bodyPr/>
          <a:lstStyle/>
          <a:p>
            <a:r>
              <a:rPr lang="es-ES_tradnl" dirty="0"/>
              <a:t>La cabeza del proceso de clasificación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0476951-1C32-3414-15A9-D95095939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30" y="1096377"/>
            <a:ext cx="7397899" cy="561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638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Selección de modelos de QA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8EEB3BA4-5420-01F1-A4D8-CBF2DD7A0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38" y="1151809"/>
            <a:ext cx="8497778" cy="358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194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Ventanas Deslizantes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110A2A9B-483F-EAD6-5C80-D5EB6FD59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5" y="1235902"/>
            <a:ext cx="8016390" cy="39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411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148590"/>
            <a:ext cx="9144000" cy="783676"/>
          </a:xfrm>
        </p:spPr>
        <p:txBody>
          <a:bodyPr/>
          <a:lstStyle/>
          <a:p>
            <a:r>
              <a:rPr lang="es-ES_tradnl" dirty="0"/>
              <a:t>Arquitectura de Recuperación para un Sistema Moderno de QA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3E57F45-2CFF-344A-3D10-586070DB8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5" y="1612815"/>
            <a:ext cx="8976810" cy="363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868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Arquitectura de Bi-codificador DPR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01F0CBE-FAD3-1835-5012-A8E5BB1D1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955" y="1024311"/>
            <a:ext cx="4701092" cy="520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787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1580"/>
          </a:xfrm>
        </p:spPr>
        <p:txBody>
          <a:bodyPr/>
          <a:lstStyle/>
          <a:p>
            <a:r>
              <a:rPr lang="es-ES_tradnl" dirty="0"/>
              <a:t>Línea del Tiempo de Transformadores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26362DD4-8A86-A4E2-3F74-C240AC310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3" y="2072888"/>
            <a:ext cx="7528966" cy="219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691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Visualización formato JSON </a:t>
            </a:r>
            <a:r>
              <a:rPr lang="es-ES_tradnl" dirty="0" err="1"/>
              <a:t>SQuAD</a:t>
            </a:r>
            <a:endParaRPr lang="es-ES_tradnl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6483E447-4C52-0E2C-4B56-8623FDF0E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32" y="783676"/>
            <a:ext cx="5781815" cy="558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68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Arquitectura RAG para Sintonía Fina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5A67092-E999-2229-0691-34B287317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4680"/>
            <a:ext cx="8765150" cy="251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175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Necesidades Jerárquicas de QA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A2C886E-46B6-1CB7-694E-2F0E30C41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14" y="1451850"/>
            <a:ext cx="7818283" cy="432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96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2645324"/>
            <a:ext cx="9144000" cy="783676"/>
          </a:xfrm>
        </p:spPr>
        <p:txBody>
          <a:bodyPr/>
          <a:lstStyle/>
          <a:p>
            <a:r>
              <a:rPr lang="es-ES_tradnl" dirty="0"/>
              <a:t>Unidad 8</a:t>
            </a:r>
            <a:br>
              <a:rPr lang="es-ES_tradnl" dirty="0"/>
            </a:br>
            <a:r>
              <a:rPr lang="es-ES_tradnl" dirty="0" err="1"/>
              <a:t>Eficientando</a:t>
            </a:r>
            <a:r>
              <a:rPr lang="es-ES_tradnl" dirty="0"/>
              <a:t> el desarrollo de Transformadores en Producción</a:t>
            </a:r>
          </a:p>
        </p:txBody>
      </p:sp>
    </p:spTree>
    <p:extLst>
      <p:ext uri="{BB962C8B-B14F-4D97-AF65-F5344CB8AC3E}">
        <p14:creationId xmlns:p14="http://schemas.microsoft.com/office/powerpoint/2010/main" val="17879895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Uso de BERT por parte de </a:t>
            </a:r>
            <a:r>
              <a:rPr lang="es-ES_tradnl" dirty="0" err="1"/>
              <a:t>Roblox</a:t>
            </a:r>
            <a:endParaRPr lang="es-ES_tradn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BA8D364-E3A0-3568-961A-C0E950EE0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6" y="895714"/>
            <a:ext cx="8740969" cy="471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404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Interacciones Humano Máquina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99D32E4-C48C-404B-7144-E9732D7FF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03" y="668692"/>
            <a:ext cx="6585135" cy="618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214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262890"/>
            <a:ext cx="9144000" cy="783676"/>
          </a:xfrm>
        </p:spPr>
        <p:txBody>
          <a:bodyPr/>
          <a:lstStyle/>
          <a:p>
            <a:r>
              <a:rPr lang="es-ES_tradnl" dirty="0"/>
              <a:t>Comparativa de </a:t>
            </a:r>
            <a:r>
              <a:rPr lang="es-ES_tradnl" dirty="0" err="1"/>
              <a:t>One</a:t>
            </a:r>
            <a:r>
              <a:rPr lang="es-ES_tradnl" dirty="0"/>
              <a:t> Hot </a:t>
            </a:r>
            <a:r>
              <a:rPr lang="es-ES_tradnl" dirty="0" err="1"/>
              <a:t>Encoding</a:t>
            </a:r>
            <a:r>
              <a:rPr lang="es-ES_tradnl" dirty="0"/>
              <a:t> -</a:t>
            </a:r>
            <a:r>
              <a:rPr lang="es-ES_tradnl" dirty="0" err="1"/>
              <a:t>Softmax</a:t>
            </a:r>
            <a:endParaRPr lang="es-ES_tradnl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ADBF7A0-004C-C453-B150-780B97660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1" y="2014732"/>
            <a:ext cx="8772209" cy="230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765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320040"/>
            <a:ext cx="9144000" cy="783676"/>
          </a:xfrm>
        </p:spPr>
        <p:txBody>
          <a:bodyPr/>
          <a:lstStyle/>
          <a:p>
            <a:r>
              <a:rPr lang="es-ES_tradnl" dirty="0"/>
              <a:t>El proceso de destilación de Conocimiento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DBD76D5-D05E-6415-EDF9-FA367E1FB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18" y="1915902"/>
            <a:ext cx="8666468" cy="321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52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171450"/>
            <a:ext cx="9144000" cy="783676"/>
          </a:xfrm>
        </p:spPr>
        <p:txBody>
          <a:bodyPr/>
          <a:lstStyle/>
          <a:p>
            <a:r>
              <a:rPr lang="es-ES_tradnl" dirty="0"/>
              <a:t>Parte del Grafo ONXX basado en BERT visualizado en </a:t>
            </a:r>
            <a:r>
              <a:rPr lang="es-ES_tradnl" dirty="0" err="1"/>
              <a:t>Netron</a:t>
            </a:r>
            <a:endParaRPr lang="es-ES_tradn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54559EB-313F-248E-4A5D-1BA5C7310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" y="1109407"/>
            <a:ext cx="7406640" cy="562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278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Arquitectura del Ecosistema ONXX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C5AFF68-791B-B288-A449-0359B3160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9" y="911722"/>
            <a:ext cx="8605398" cy="535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86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88720"/>
          </a:xfrm>
        </p:spPr>
        <p:txBody>
          <a:bodyPr/>
          <a:lstStyle/>
          <a:p>
            <a:r>
              <a:rPr lang="es-ES_tradnl" dirty="0"/>
              <a:t>Desenrollando una RNR en el tiempo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5ADD897D-497F-6273-346D-83618DCBA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5" y="1803714"/>
            <a:ext cx="8502229" cy="282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832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240030"/>
            <a:ext cx="9144000" cy="783676"/>
          </a:xfrm>
        </p:spPr>
        <p:txBody>
          <a:bodyPr/>
          <a:lstStyle/>
          <a:p>
            <a:r>
              <a:rPr lang="es-ES_tradnl" dirty="0"/>
              <a:t>Pesos y neuronas antes y después de la Poda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E07C53A-3C00-82DE-6EF7-7D63E66E6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795854"/>
            <a:ext cx="8919310" cy="434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688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182880"/>
            <a:ext cx="9144000" cy="783676"/>
          </a:xfrm>
        </p:spPr>
        <p:txBody>
          <a:bodyPr/>
          <a:lstStyle/>
          <a:p>
            <a:r>
              <a:rPr lang="es-ES_tradnl" dirty="0"/>
              <a:t>Comparativa de pesos durante la Poda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2A034EF-A40D-4DAB-C2E9-4C0B6FF33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1" y="1169894"/>
            <a:ext cx="8969193" cy="419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287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249822"/>
            <a:ext cx="9144000" cy="783676"/>
          </a:xfrm>
        </p:spPr>
        <p:txBody>
          <a:bodyPr/>
          <a:lstStyle/>
          <a:p>
            <a:r>
              <a:rPr lang="es-ES_tradnl" dirty="0"/>
              <a:t>Poda por Magnitud (</a:t>
            </a:r>
            <a:r>
              <a:rPr lang="es-ES_tradnl" dirty="0" err="1"/>
              <a:t>MaP</a:t>
            </a:r>
            <a:r>
              <a:rPr lang="es-ES_tradnl" dirty="0"/>
              <a:t>) vs Poda por Movimiento (</a:t>
            </a:r>
            <a:r>
              <a:rPr lang="es-ES_tradnl" dirty="0" err="1"/>
              <a:t>MvP</a:t>
            </a:r>
            <a:r>
              <a:rPr lang="es-ES_tradnl" dirty="0"/>
              <a:t>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FC1C110-D693-2B0F-655A-7F8B29923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0" y="1515613"/>
            <a:ext cx="8471890" cy="509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421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Argumentos</a:t>
            </a:r>
            <a:endParaRPr lang="es-ES_tradn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5FBA882-21F0-DE4F-2FB7-09B7C95AD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9" y="2476948"/>
            <a:ext cx="8784262" cy="190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921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Codificadores-Decodificadores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DCE55F0-E81A-57E5-0EC1-EE8120B21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061"/>
            <a:ext cx="8827708" cy="444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777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Modelo T5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80A572E-B3B7-D91B-01B2-3A5C699E5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55" y="1506042"/>
            <a:ext cx="8609114" cy="314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292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2721685"/>
            <a:ext cx="9144000" cy="783676"/>
          </a:xfrm>
        </p:spPr>
        <p:txBody>
          <a:bodyPr/>
          <a:lstStyle/>
          <a:p>
            <a:r>
              <a:rPr lang="es-ES_tradnl" dirty="0"/>
              <a:t>Unidad 9</a:t>
            </a:r>
            <a:br>
              <a:rPr lang="es-ES_tradnl" dirty="0"/>
            </a:br>
            <a:r>
              <a:rPr lang="es-ES_tradnl" dirty="0"/>
              <a:t>Tratando con Pocas o Ninguna Etiquetas</a:t>
            </a:r>
          </a:p>
        </p:txBody>
      </p:sp>
    </p:spTree>
    <p:extLst>
      <p:ext uri="{BB962C8B-B14F-4D97-AF65-F5344CB8AC3E}">
        <p14:creationId xmlns:p14="http://schemas.microsoft.com/office/powerpoint/2010/main" val="13739906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251460"/>
            <a:ext cx="9144000" cy="783676"/>
          </a:xfrm>
        </p:spPr>
        <p:txBody>
          <a:bodyPr/>
          <a:lstStyle/>
          <a:p>
            <a:r>
              <a:rPr lang="es-ES_tradnl" dirty="0"/>
              <a:t>Técnicas de Modelado con Pocas Etiquetas en Grandes Datos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4F8D004-E1F0-ED2B-6861-6A437008E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1545739"/>
            <a:ext cx="8068225" cy="481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387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Ejemplo de Vecinos más Cercanos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681263C-00A1-7034-FADD-DD24F082B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68" y="922468"/>
            <a:ext cx="5185186" cy="518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222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Estructura del Índice FASS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F159A31-5A95-FC3A-4EF8-4D0E8F6EF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42" y="1087708"/>
            <a:ext cx="6303981" cy="509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48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880"/>
          </a:xfrm>
        </p:spPr>
        <p:txBody>
          <a:bodyPr/>
          <a:lstStyle/>
          <a:p>
            <a:r>
              <a:rPr lang="es-ES_tradnl" dirty="0"/>
              <a:t>Una arquitectura de codificador-decodificador para RNR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C1E9B5F-1F29-1D6D-49F5-5A8842E4C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14" y="1823700"/>
            <a:ext cx="8423096" cy="362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281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Entrenando un Modelo M con UDA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60D79A8-1AA3-CA36-E028-507093BCD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9" y="1520190"/>
            <a:ext cx="8759533" cy="377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202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Método UST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64CC7EE-B55D-D5EC-9BFA-2F616A406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36" y="1542692"/>
            <a:ext cx="8631936" cy="375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173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Carta de modelo en HF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8E5F209-D4BC-24FD-1363-AC489C942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" y="685726"/>
            <a:ext cx="7253344" cy="606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544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2926080"/>
            <a:ext cx="9144000" cy="783676"/>
          </a:xfrm>
        </p:spPr>
        <p:txBody>
          <a:bodyPr/>
          <a:lstStyle/>
          <a:p>
            <a:r>
              <a:rPr lang="es-ES_tradnl" dirty="0"/>
              <a:t>Unidad 10</a:t>
            </a:r>
            <a:br>
              <a:rPr lang="es-ES_tradnl" dirty="0"/>
            </a:br>
            <a:r>
              <a:rPr lang="es-ES_tradnl" dirty="0"/>
              <a:t>Entrenado Transformadores desde Cero</a:t>
            </a:r>
          </a:p>
        </p:txBody>
      </p:sp>
    </p:spTree>
    <p:extLst>
      <p:ext uri="{BB962C8B-B14F-4D97-AF65-F5344CB8AC3E}">
        <p14:creationId xmlns:p14="http://schemas.microsoft.com/office/powerpoint/2010/main" val="5200422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Ejemplo de una Función en Python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BBDFD4C-37E2-4AB8-9045-FDFF4FE72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8" y="1656678"/>
            <a:ext cx="6933428" cy="320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805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Decodificador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00216E8-AD25-5865-070F-5E9CDD5E2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2" y="2136822"/>
            <a:ext cx="8113676" cy="129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568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Codificador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6D85DDF-EFC1-512B-C54B-3C7AE6C62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96" y="1635283"/>
            <a:ext cx="7830268" cy="119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340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Preparación de Secuencias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94FF925-FCE3-58A5-02FB-C366A647B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42" y="1105318"/>
            <a:ext cx="7990258" cy="370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908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Pasos de Procesamiento DDP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803EBA5-A30F-2E4A-CCBC-A38CF639A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13" y="1292336"/>
            <a:ext cx="8096022" cy="463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188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Codificador-Decodificador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7A76AB9-DA64-3E86-1020-FF08612A9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71" y="1972878"/>
            <a:ext cx="8013563" cy="264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53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74520"/>
          </a:xfrm>
        </p:spPr>
        <p:txBody>
          <a:bodyPr/>
          <a:lstStyle/>
          <a:p>
            <a:r>
              <a:rPr lang="es-ES_tradnl" dirty="0"/>
              <a:t>Una arquitectura de codificador-decodificador con mecanismo de atención para RNR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670065C-8C63-AFA7-52FA-5A734939C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3" y="2700169"/>
            <a:ext cx="8080157" cy="283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9809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3037162"/>
            <a:ext cx="9144000" cy="783676"/>
          </a:xfrm>
        </p:spPr>
        <p:txBody>
          <a:bodyPr/>
          <a:lstStyle/>
          <a:p>
            <a:r>
              <a:rPr lang="es-ES_tradnl" dirty="0"/>
              <a:t>Unidad 11</a:t>
            </a:r>
            <a:br>
              <a:rPr lang="es-ES_tradnl" dirty="0"/>
            </a:br>
            <a:r>
              <a:rPr lang="es-ES_tradnl" dirty="0"/>
              <a:t>Direcciones Futuras</a:t>
            </a:r>
          </a:p>
        </p:txBody>
      </p:sp>
    </p:spTree>
    <p:extLst>
      <p:ext uri="{BB962C8B-B14F-4D97-AF65-F5344CB8AC3E}">
        <p14:creationId xmlns:p14="http://schemas.microsoft.com/office/powerpoint/2010/main" val="7704641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320040"/>
            <a:ext cx="9144000" cy="783676"/>
          </a:xfrm>
        </p:spPr>
        <p:txBody>
          <a:bodyPr/>
          <a:lstStyle/>
          <a:p>
            <a:r>
              <a:rPr lang="es-ES_tradnl" dirty="0"/>
              <a:t>Ley de Escalamiento de Potencia de Cómputo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4E472A9-6F13-F4D8-80E3-CF74B3840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1" y="1775177"/>
            <a:ext cx="8679197" cy="263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026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Potencia de Cómputo vs Pérdida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97C5C7E-928E-1432-00C7-8855EBF40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12" y="1014257"/>
            <a:ext cx="8418129" cy="445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199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Resumen de Trabajo Futuro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BBD150E-7BB1-2D15-1FCC-447C1289B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03" y="783676"/>
            <a:ext cx="7772400" cy="591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8026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Atención Dispersa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00B977E-FCFA-769A-0AB9-322C19FC7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21431"/>
            <a:ext cx="8773843" cy="270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67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Patrones de Atención Dispersa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5B810F8-8385-ADF1-A1B3-4363CC1DF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" y="1735312"/>
            <a:ext cx="8566411" cy="232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32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331470"/>
            <a:ext cx="9144000" cy="783676"/>
          </a:xfrm>
        </p:spPr>
        <p:txBody>
          <a:bodyPr/>
          <a:lstStyle/>
          <a:p>
            <a:r>
              <a:rPr lang="es-ES_tradnl" dirty="0"/>
              <a:t>Diferencia entre </a:t>
            </a:r>
            <a:r>
              <a:rPr lang="es-ES_tradnl" dirty="0" err="1"/>
              <a:t>auto-atención</a:t>
            </a:r>
            <a:r>
              <a:rPr lang="es-ES_tradnl" dirty="0"/>
              <a:t> y </a:t>
            </a:r>
            <a:r>
              <a:rPr lang="es-ES_tradnl" dirty="0" err="1"/>
              <a:t>auto-atención</a:t>
            </a:r>
            <a:r>
              <a:rPr lang="es-ES_tradnl" dirty="0"/>
              <a:t> linealizada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32E4194-D163-D2D9-1C87-1497A19D7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3" y="2020203"/>
            <a:ext cx="8835473" cy="192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385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1811" y="205740"/>
            <a:ext cx="9144000" cy="783676"/>
          </a:xfrm>
        </p:spPr>
        <p:txBody>
          <a:bodyPr/>
          <a:lstStyle/>
          <a:p>
            <a:r>
              <a:rPr lang="es-ES_tradnl" dirty="0"/>
              <a:t>Ejemplos de Completar Imágenes con </a:t>
            </a:r>
            <a:r>
              <a:rPr lang="es-ES_tradnl" dirty="0" err="1"/>
              <a:t>iGPT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2C24395-C2D9-BDBD-FB84-E1CD57BB3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48" y="1346724"/>
            <a:ext cx="8493932" cy="455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943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Vision</a:t>
            </a:r>
            <a:r>
              <a:rPr lang="es-ES_tradnl" dirty="0"/>
              <a:t> </a:t>
            </a:r>
            <a:r>
              <a:rPr lang="es-ES_tradnl" dirty="0" err="1"/>
              <a:t>Transformer</a:t>
            </a:r>
            <a:r>
              <a:rPr lang="es-ES_tradnl" dirty="0"/>
              <a:t> (</a:t>
            </a:r>
            <a:r>
              <a:rPr lang="es-ES_tradnl" dirty="0" err="1"/>
              <a:t>ViT</a:t>
            </a:r>
            <a:r>
              <a:rPr lang="es-ES_tradnl" dirty="0"/>
              <a:t>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AC2FD65-CD09-80DC-7B92-89E77A9E2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82" y="649209"/>
            <a:ext cx="7772400" cy="607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890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Ejemplo de Modelo QA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584E6BCD-AFE1-349F-6523-60079528A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36" y="1703331"/>
            <a:ext cx="8679586" cy="253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21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182880"/>
            <a:ext cx="9144000" cy="783676"/>
          </a:xfrm>
        </p:spPr>
        <p:txBody>
          <a:bodyPr/>
          <a:lstStyle/>
          <a:p>
            <a:r>
              <a:rPr lang="es-ES_tradnl" dirty="0"/>
              <a:t>Codificador-Decodificador de una RNR para Francés-Inglés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CC2EA7-1AB1-52DD-8388-35B309A25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68" y="1108038"/>
            <a:ext cx="5577064" cy="574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006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Arquitectura de TAPASS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CB5D600-A11C-5F8D-65F7-748496EFF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604034"/>
            <a:ext cx="8700174" cy="204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6229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Arquitectura de wav2vec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D236B66-8561-4304-18F3-0164AAF22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42994"/>
            <a:ext cx="7772400" cy="417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9441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243680"/>
            <a:ext cx="9144000" cy="783676"/>
          </a:xfrm>
        </p:spPr>
        <p:txBody>
          <a:bodyPr/>
          <a:lstStyle/>
          <a:p>
            <a:r>
              <a:rPr lang="es-ES_tradnl" dirty="0"/>
              <a:t>Esquema de Entrenamiento Wav2Vec-U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8BE779D-D8E2-6780-8C38-35569A192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2" y="1459677"/>
            <a:ext cx="8920775" cy="454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116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8050"/>
          </a:xfrm>
        </p:spPr>
        <p:txBody>
          <a:bodyPr/>
          <a:lstStyle/>
          <a:p>
            <a:r>
              <a:rPr lang="es-ES_tradnl" dirty="0"/>
              <a:t>Ejemplo de Visual </a:t>
            </a:r>
            <a:r>
              <a:rPr lang="es-ES_tradnl" dirty="0" err="1"/>
              <a:t>Question</a:t>
            </a:r>
            <a:r>
              <a:rPr lang="es-ES_tradnl" dirty="0"/>
              <a:t> </a:t>
            </a:r>
            <a:r>
              <a:rPr lang="es-ES_tradnl" dirty="0" err="1"/>
              <a:t>Answering</a:t>
            </a:r>
            <a:endParaRPr lang="es-ES_tradn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4C70BE9-3F3E-8F8D-3777-358CEE049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7" y="1257300"/>
            <a:ext cx="8932225" cy="52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141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Modelo LayoutLMv2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92E9DF1-F767-086E-0D9B-41A0A994A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65" y="613288"/>
            <a:ext cx="6902669" cy="613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808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14450"/>
          </a:xfrm>
        </p:spPr>
        <p:txBody>
          <a:bodyPr/>
          <a:lstStyle/>
          <a:p>
            <a:r>
              <a:rPr lang="es-ES_tradnl" dirty="0"/>
              <a:t>Generación de Imágenes con DALL-E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7A154A1-AFAA-DC72-DCD6-80EA59F2F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6" y="1828800"/>
            <a:ext cx="8388714" cy="258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2850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Arquitectura de CLIP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B88DEF6-AA5C-65EE-FC96-2331B70B6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0" y="1410199"/>
            <a:ext cx="8696722" cy="340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4002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>
                <a:latin typeface="Montserrat" panose="00000500000000000000" pitchFamily="2" charset="0"/>
              </a:rPr>
              <a:t>¿Preguntas?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0" y="2105247"/>
            <a:ext cx="9144000" cy="2902688"/>
          </a:xfrm>
        </p:spPr>
        <p:txBody>
          <a:bodyPr/>
          <a:lstStyle/>
          <a:p>
            <a:r>
              <a:rPr lang="es-ES_tradnl" sz="3600" dirty="0">
                <a:solidFill>
                  <a:schemeClr val="tx1"/>
                </a:solidFill>
                <a:latin typeface="Montserrat" panose="00000500000000000000" pitchFamily="2" charset="0"/>
              </a:rPr>
              <a:t>¡Muchas Gracias!</a:t>
            </a:r>
          </a:p>
          <a:p>
            <a:endParaRPr lang="es-ES_tradnl" sz="3600" dirty="0">
              <a:latin typeface="Montserrat" panose="00000500000000000000" pitchFamily="2" charset="0"/>
            </a:endParaRPr>
          </a:p>
          <a:p>
            <a:r>
              <a:rPr lang="es-ES_tradnl" sz="3600" dirty="0">
                <a:latin typeface="Montserrat" panose="00000500000000000000" pitchFamily="2" charset="0"/>
                <a:hlinkClick r:id="rId3"/>
              </a:rPr>
              <a:t>juan.or@morelia.tecnm.mx</a:t>
            </a:r>
            <a:endParaRPr lang="es-ES_tradnl" sz="36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626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F62DFFDA11CBF4B9C31C05E5AD73571" ma:contentTypeVersion="4" ma:contentTypeDescription="Crear nuevo documento." ma:contentTypeScope="" ma:versionID="c3bdc8cc52c989f4fb79ebd3889ac6b5">
  <xsd:schema xmlns:xsd="http://www.w3.org/2001/XMLSchema" xmlns:xs="http://www.w3.org/2001/XMLSchema" xmlns:p="http://schemas.microsoft.com/office/2006/metadata/properties" xmlns:ns2="23422e02-0f12-4143-8163-0ad3c9b333e3" targetNamespace="http://schemas.microsoft.com/office/2006/metadata/properties" ma:root="true" ma:fieldsID="59f8015a6d88873a45919ec1d4ca2482" ns2:_="">
    <xsd:import namespace="23422e02-0f12-4143-8163-0ad3c9b333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422e02-0f12-4143-8163-0ad3c9b333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6E9BD8-72BC-42C9-B534-BD8EC8FBF4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8B82EB-457B-4E5F-8EE0-7A3082C2311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216B7C6-75A1-4E4F-9DA1-AEF3D5010F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422e02-0f12-4143-8163-0ad3c9b333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20169</TotalTime>
  <Words>591</Words>
  <Application>Microsoft Macintosh PowerPoint</Application>
  <PresentationFormat>Presentación en pantalla (4:3)</PresentationFormat>
  <Paragraphs>198</Paragraphs>
  <Slides>97</Slides>
  <Notes>97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97</vt:i4>
      </vt:variant>
    </vt:vector>
  </HeadingPairs>
  <TitlesOfParts>
    <vt:vector size="106" baseType="lpstr">
      <vt:lpstr>Arial</vt:lpstr>
      <vt:lpstr>Calibri</vt:lpstr>
      <vt:lpstr>EurekaSans-Light</vt:lpstr>
      <vt:lpstr>Montserrat</vt:lpstr>
      <vt:lpstr>Soberana Sans Light</vt:lpstr>
      <vt:lpstr>Symbol</vt:lpstr>
      <vt:lpstr>Times New Roman</vt:lpstr>
      <vt:lpstr>Wingdings</vt:lpstr>
      <vt:lpstr>Office Theme</vt:lpstr>
      <vt:lpstr>Presentación de PowerPoint</vt:lpstr>
      <vt:lpstr>Transformadores</vt:lpstr>
      <vt:lpstr>Presentación de PowerPoint</vt:lpstr>
      <vt:lpstr>Unidad 1 Hola Transformadores</vt:lpstr>
      <vt:lpstr>Línea del Tiempo de Transformadores</vt:lpstr>
      <vt:lpstr>Desenrollando una RNR en el tiempo</vt:lpstr>
      <vt:lpstr>Una arquitectura de codificador-decodificador para RNR</vt:lpstr>
      <vt:lpstr>Una arquitectura de codificador-decodificador con mecanismo de atención para RNR</vt:lpstr>
      <vt:lpstr>Codificador-Decodificador de una RNR para Francés-Inglés</vt:lpstr>
      <vt:lpstr>Arquitectura de Codificador-Decodificador de un Transformador Original</vt:lpstr>
      <vt:lpstr>Comparación de aprendizaje supervisado vs Transferencia de Aprendizaje</vt:lpstr>
      <vt:lpstr>Proceso ULMFiT</vt:lpstr>
      <vt:lpstr>Ecosistema Hungging Face</vt:lpstr>
      <vt:lpstr>Hub de Hugging Face</vt:lpstr>
      <vt:lpstr>Un ejemplo de modelo en HF</vt:lpstr>
      <vt:lpstr>Unidad 2 Clasificación de Texto</vt:lpstr>
      <vt:lpstr>Pipeline de Procesamiento de Lenguaje Natural</vt:lpstr>
      <vt:lpstr>Tokenización por lotes</vt:lpstr>
      <vt:lpstr>Arquitectura para la clasificación de secuencias</vt:lpstr>
      <vt:lpstr>Modelo Distilbert</vt:lpstr>
      <vt:lpstr>Modelo de Sintonía Fina</vt:lpstr>
      <vt:lpstr>Unidad 3 Anatomía del Transformador</vt:lpstr>
      <vt:lpstr>Arquitectura de Codificador-Decodificador de un Transformador</vt:lpstr>
      <vt:lpstr>Acercamiento a la capa de codificación</vt:lpstr>
      <vt:lpstr>Proceso de Auto-Atención</vt:lpstr>
      <vt:lpstr>Operaciones de Escalamiento del Producto Punto en Atención</vt:lpstr>
      <vt:lpstr>ANN</vt:lpstr>
      <vt:lpstr>Atención Multi-Cabeza</vt:lpstr>
      <vt:lpstr>Diferentes arreglos de capas de normalización en Codificador Transformer</vt:lpstr>
      <vt:lpstr>Arquitecturas de Transformadores</vt:lpstr>
      <vt:lpstr>Unidad 4 Reconocimiento de Entidades Nombradas MultiLenguajes</vt:lpstr>
      <vt:lpstr>Pasos del Pipeline de Tokenización</vt:lpstr>
      <vt:lpstr>Sintonía Fina de Modelo de Transformador basado en Codificador para Clasificación</vt:lpstr>
      <vt:lpstr>Sintonía Fina de Modelo de Transformador basado en Codificador para NER</vt:lpstr>
      <vt:lpstr>Modelo BERT</vt:lpstr>
      <vt:lpstr>Ejemplo de Widget en HF</vt:lpstr>
      <vt:lpstr>Unidad 5 Generación de Texto</vt:lpstr>
      <vt:lpstr>Pre-entrenamiento</vt:lpstr>
      <vt:lpstr>Ejemplo de Asistentente Meena</vt:lpstr>
      <vt:lpstr>Ejemplo de Generación de Texto</vt:lpstr>
      <vt:lpstr>Unidad VII Modelo de Preguntas-Respuestas</vt:lpstr>
      <vt:lpstr>Modelo de Búsqueda de Google</vt:lpstr>
      <vt:lpstr>Ejemplo de Pregunta-Respuesta</vt:lpstr>
      <vt:lpstr>Benchmark SQuAD 2.0</vt:lpstr>
      <vt:lpstr>La cabeza del proceso de clasificación</vt:lpstr>
      <vt:lpstr>Selección de modelos de QA</vt:lpstr>
      <vt:lpstr>Ventanas Deslizantes</vt:lpstr>
      <vt:lpstr>Arquitectura de Recuperación para un Sistema Moderno de QA</vt:lpstr>
      <vt:lpstr>Arquitectura de Bi-codificador DPR</vt:lpstr>
      <vt:lpstr>Visualización formato JSON SQuAD</vt:lpstr>
      <vt:lpstr>Arquitectura RAG para Sintonía Fina</vt:lpstr>
      <vt:lpstr>Necesidades Jerárquicas de QA</vt:lpstr>
      <vt:lpstr>Unidad 8 Eficientando el desarrollo de Transformadores en Producción</vt:lpstr>
      <vt:lpstr>Uso de BERT por parte de Roblox</vt:lpstr>
      <vt:lpstr>Interacciones Humano Máquina</vt:lpstr>
      <vt:lpstr>Comparativa de One Hot Encoding -Softmax</vt:lpstr>
      <vt:lpstr>El proceso de destilación de Conocimiento</vt:lpstr>
      <vt:lpstr>Parte del Grafo ONXX basado en BERT visualizado en Netron</vt:lpstr>
      <vt:lpstr>Arquitectura del Ecosistema ONXX</vt:lpstr>
      <vt:lpstr>Pesos y neuronas antes y después de la Poda</vt:lpstr>
      <vt:lpstr>Comparativa de pesos durante la Poda</vt:lpstr>
      <vt:lpstr>Poda por Magnitud (MaP) vs Poda por Movimiento (MvP)</vt:lpstr>
      <vt:lpstr>Argumentos</vt:lpstr>
      <vt:lpstr>Codificadores-Decodificadores</vt:lpstr>
      <vt:lpstr>Modelo T5</vt:lpstr>
      <vt:lpstr>Unidad 9 Tratando con Pocas o Ninguna Etiquetas</vt:lpstr>
      <vt:lpstr>Técnicas de Modelado con Pocas Etiquetas en Grandes Datos</vt:lpstr>
      <vt:lpstr>Ejemplo de Vecinos más Cercanos</vt:lpstr>
      <vt:lpstr>Estructura del Índice FASS</vt:lpstr>
      <vt:lpstr>Entrenando un Modelo M con UDA</vt:lpstr>
      <vt:lpstr>Método UST</vt:lpstr>
      <vt:lpstr>Carta de modelo en HF</vt:lpstr>
      <vt:lpstr>Unidad 10 Entrenado Transformadores desde Cero</vt:lpstr>
      <vt:lpstr>Ejemplo de una Función en Python</vt:lpstr>
      <vt:lpstr>Decodificador</vt:lpstr>
      <vt:lpstr>Codificador</vt:lpstr>
      <vt:lpstr>Preparación de Secuencias</vt:lpstr>
      <vt:lpstr>Pasos de Procesamiento DDP</vt:lpstr>
      <vt:lpstr>Codificador-Decodificador</vt:lpstr>
      <vt:lpstr>Unidad 11 Direcciones Futuras</vt:lpstr>
      <vt:lpstr>Ley de Escalamiento de Potencia de Cómputo</vt:lpstr>
      <vt:lpstr>Potencia de Cómputo vs Pérdida</vt:lpstr>
      <vt:lpstr>Resumen de Trabajo Futuro</vt:lpstr>
      <vt:lpstr>Atención Dispersa</vt:lpstr>
      <vt:lpstr>Patrones de Atención Dispersa</vt:lpstr>
      <vt:lpstr>Diferencia entre auto-atención y auto-atención linealizada</vt:lpstr>
      <vt:lpstr>Ejemplos de Completar Imágenes con iGPT</vt:lpstr>
      <vt:lpstr>Vision Transformer (ViT)</vt:lpstr>
      <vt:lpstr>Ejemplo de Modelo QA</vt:lpstr>
      <vt:lpstr>Arquitectura de TAPASS</vt:lpstr>
      <vt:lpstr>Arquitectura de wav2vec</vt:lpstr>
      <vt:lpstr>Esquema de Entrenamiento Wav2Vec-U</vt:lpstr>
      <vt:lpstr>Ejemplo de Visual Question Answering</vt:lpstr>
      <vt:lpstr>Modelo LayoutLMv2</vt:lpstr>
      <vt:lpstr>Generación de Imágenes con DALL-E</vt:lpstr>
      <vt:lpstr>Arquitectura de CLIP</vt:lpstr>
      <vt:lpstr>¿Preguntas?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Carlos Olivares Rojas</dc:creator>
  <cp:lastModifiedBy>Juan Carlos Olivares Rojas</cp:lastModifiedBy>
  <cp:revision>3049</cp:revision>
  <cp:lastPrinted>2017-12-05T14:11:13Z</cp:lastPrinted>
  <dcterms:modified xsi:type="dcterms:W3CDTF">2024-09-04T19:44:52Z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15.0027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28</vt:i4>
  </property>
  <property fmtid="{D5CDD505-2E9C-101B-9397-08002B2CF9AE}" pid="8" name="PresentationFormat">
    <vt:lpwstr>Presentación en pantalla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47</vt:i4>
  </property>
  <property fmtid="{D5CDD505-2E9C-101B-9397-08002B2CF9AE}" pid="12" name="ContentTypeId">
    <vt:lpwstr>0x010100DF62DFFDA11CBF4B9C31C05E5AD73571</vt:lpwstr>
  </property>
</Properties>
</file>